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0"/>
  </p:notesMasterIdLst>
  <p:sldIdLst>
    <p:sldId id="256" r:id="rId2"/>
    <p:sldId id="320" r:id="rId3"/>
    <p:sldId id="321" r:id="rId4"/>
    <p:sldId id="376" r:id="rId5"/>
    <p:sldId id="322" r:id="rId6"/>
    <p:sldId id="324" r:id="rId7"/>
    <p:sldId id="325" r:id="rId8"/>
    <p:sldId id="326" r:id="rId9"/>
    <p:sldId id="331" r:id="rId10"/>
    <p:sldId id="332" r:id="rId11"/>
    <p:sldId id="333" r:id="rId12"/>
    <p:sldId id="327" r:id="rId13"/>
    <p:sldId id="328" r:id="rId14"/>
    <p:sldId id="329" r:id="rId15"/>
    <p:sldId id="330" r:id="rId16"/>
    <p:sldId id="334" r:id="rId17"/>
    <p:sldId id="335" r:id="rId18"/>
    <p:sldId id="323" r:id="rId19"/>
    <p:sldId id="336" r:id="rId20"/>
    <p:sldId id="337" r:id="rId21"/>
    <p:sldId id="338" r:id="rId22"/>
    <p:sldId id="339" r:id="rId23"/>
    <p:sldId id="340" r:id="rId24"/>
    <p:sldId id="341" r:id="rId25"/>
    <p:sldId id="342" r:id="rId26"/>
    <p:sldId id="377" r:id="rId27"/>
    <p:sldId id="344" r:id="rId28"/>
    <p:sldId id="345" r:id="rId29"/>
    <p:sldId id="348" r:id="rId30"/>
    <p:sldId id="349" r:id="rId31"/>
    <p:sldId id="350" r:id="rId32"/>
    <p:sldId id="352" r:id="rId33"/>
    <p:sldId id="380" r:id="rId34"/>
    <p:sldId id="378" r:id="rId35"/>
    <p:sldId id="379" r:id="rId36"/>
    <p:sldId id="381" r:id="rId37"/>
    <p:sldId id="353" r:id="rId38"/>
    <p:sldId id="375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24"/>
    <p:restoredTop sz="95404"/>
  </p:normalViewPr>
  <p:slideViewPr>
    <p:cSldViewPr snapToObjects="1">
      <p:cViewPr varScale="1">
        <p:scale>
          <a:sx n="150" d="100"/>
          <a:sy n="150" d="100"/>
        </p:scale>
        <p:origin x="880" y="1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118" d="100"/>
          <a:sy n="118" d="100"/>
        </p:scale>
        <p:origin x="23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21ED3-A5B8-0F43-BEC8-3BB1C1D7A737}" type="datetimeFigureOut">
              <a:rPr lang="en-US" smtClean="0"/>
              <a:t>9/1/20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1FF0E-6A16-9846-9D25-5326C926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95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a.com/statistics/617136/digital-population-worldwide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Slides</a:t>
            </a:r>
            <a:r>
              <a:rPr lang="en-US" baseline="0" dirty="0"/>
              <a:t> a</a:t>
            </a:r>
            <a:r>
              <a:rPr lang="en-US" dirty="0"/>
              <a:t>dapted from similar courses at Princeton,</a:t>
            </a:r>
            <a:r>
              <a:rPr lang="en-US" baseline="0" dirty="0"/>
              <a:t> Stanford, UC Berkeley, University of Michigan,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7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https://www.statista.com/statistics/617136/digital-population-worldwide/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612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virtualization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79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6177-CEF1-0141-836F-3867E7E9C1D8}" type="datetime1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1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8FB9-92E9-4C40-A76A-6D1CDAB665BB}" type="datetime1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8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3505-CCE7-CA4C-B4F1-35193B6B5156}" type="datetime1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3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57FB-CD21-0942-A714-152EC4568E9D}" type="datetime1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5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2927-A654-D74D-A6C0-BF96EF7229C7}" type="datetime1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8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54B6-7788-2348-9289-7CAD598A9555}" type="datetime1">
              <a:rPr lang="en-US" smtClean="0"/>
              <a:t>9/1/20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6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31CB-FA13-3243-AD80-8733E43C7C1F}" type="datetime1">
              <a:rPr lang="en-US" smtClean="0"/>
              <a:t>9/1/20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3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2A9A-4F1F-854A-9B1E-96AFCC4A9B03}" type="datetime1">
              <a:rPr lang="en-US" smtClean="0"/>
              <a:t>9/1/20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9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595-1B90-0F4A-A1D0-6609637EC4CD}" type="datetime1">
              <a:rPr lang="en-US" smtClean="0"/>
              <a:t>9/1/20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0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B26F-796F-BD4B-9EC5-A039FE9C305B}" type="datetime1">
              <a:rPr lang="en-US" smtClean="0"/>
              <a:t>9/1/20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5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C28A-C946-0143-970B-84B8FE5654F4}" type="datetime1">
              <a:rPr lang="en-US" smtClean="0"/>
              <a:t>9/1/20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0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1EFE4-169C-9248-BC74-4797ECDAE130}" type="datetime1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C91BF9F-A6D6-9C44-9AC2-A799D1CC7B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6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xinjin/course-net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2777460"/>
          </a:xfrm>
        </p:spPr>
        <p:txBody>
          <a:bodyPr>
            <a:normAutofit/>
          </a:bodyPr>
          <a:lstStyle/>
          <a:p>
            <a:r>
              <a:rPr lang="en-US" sz="4800"/>
              <a:t>EN.601.414/614</a:t>
            </a:r>
            <a:br>
              <a:rPr lang="en-US" sz="4800"/>
            </a:br>
            <a:r>
              <a:rPr lang="en-US" sz="4800"/>
              <a:t>Computer </a:t>
            </a:r>
            <a:r>
              <a:rPr lang="en-US" sz="4800" dirty="0"/>
              <a:t>Networks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707381"/>
          </a:xfrm>
        </p:spPr>
        <p:txBody>
          <a:bodyPr>
            <a:normAutofit/>
          </a:bodyPr>
          <a:lstStyle/>
          <a:p>
            <a:r>
              <a:rPr lang="en-US" b="0" dirty="0"/>
              <a:t>Xin Jin</a:t>
            </a:r>
          </a:p>
          <a:p>
            <a:r>
              <a:rPr lang="en-US" b="0" dirty="0"/>
              <a:t>Fall 2020 (</a:t>
            </a:r>
            <a:r>
              <a:rPr lang="en-US" b="0" dirty="0" err="1"/>
              <a:t>TuTh</a:t>
            </a:r>
            <a:r>
              <a:rPr lang="en-US" b="0" dirty="0"/>
              <a:t> 1:30-2:45pm on Zoom)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494" y="4746800"/>
            <a:ext cx="1879012" cy="91032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143000" y="6390967"/>
            <a:ext cx="6858000" cy="467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https://</a:t>
            </a:r>
            <a:r>
              <a:rPr lang="en-US" b="0" dirty="0" err="1"/>
              <a:t>github.com</a:t>
            </a:r>
            <a:r>
              <a:rPr lang="en-US" b="0" dirty="0"/>
              <a:t>/</a:t>
            </a:r>
            <a:r>
              <a:rPr lang="en-US" b="0" dirty="0" err="1"/>
              <a:t>xinjin</a:t>
            </a:r>
            <a:r>
              <a:rPr lang="en-US" b="0" dirty="0"/>
              <a:t>/course-net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785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Transforming Everything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362950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The ways we do business</a:t>
            </a:r>
          </a:p>
          <a:p>
            <a:pPr lvl="1"/>
            <a:r>
              <a:rPr lang="en-US" dirty="0"/>
              <a:t>E-commerce, advertising, cloud computing, </a:t>
            </a:r>
            <a:r>
              <a:rPr lang="is-IS" dirty="0"/>
              <a:t>…</a:t>
            </a:r>
          </a:p>
          <a:p>
            <a:r>
              <a:rPr lang="is-IS" dirty="0"/>
              <a:t>The way we communicate and socialize</a:t>
            </a:r>
          </a:p>
          <a:p>
            <a:pPr lvl="1"/>
            <a:r>
              <a:rPr lang="is-IS" dirty="0"/>
              <a:t>E-mail, Facebook, Twitter, Instagram, Snapchat, ...</a:t>
            </a:r>
          </a:p>
          <a:p>
            <a:r>
              <a:rPr lang="is-IS" dirty="0"/>
              <a:t>The way we learn</a:t>
            </a:r>
          </a:p>
          <a:p>
            <a:pPr lvl="1"/>
            <a:r>
              <a:rPr lang="is-IS" dirty="0"/>
              <a:t>Zoom, Wikipedia, MOOCs, search engines, ...</a:t>
            </a:r>
          </a:p>
          <a:p>
            <a:r>
              <a:rPr lang="is-IS" dirty="0"/>
              <a:t>How we think about law</a:t>
            </a:r>
          </a:p>
          <a:p>
            <a:pPr lvl="1"/>
            <a:r>
              <a:rPr lang="is-IS" dirty="0"/>
              <a:t>Interstate commerce? National boundaries? Smart contracts?</a:t>
            </a:r>
          </a:p>
          <a:p>
            <a:r>
              <a:rPr lang="is-IS" dirty="0"/>
              <a:t>The way we govern</a:t>
            </a:r>
          </a:p>
          <a:p>
            <a:pPr lvl="1"/>
            <a:r>
              <a:rPr lang="is-IS" dirty="0"/>
              <a:t>E-voting, censorship, democratic organization on blockchain, 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1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So,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Internet?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98257" y="1710182"/>
            <a:ext cx="20849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/>
              <a:t>Internet</a:t>
            </a:r>
            <a:endParaRPr lang="en-US" sz="4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417049" y="3263825"/>
            <a:ext cx="22474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/>
              <a:t>Inter-net</a:t>
            </a:r>
            <a:endParaRPr lang="en-US" sz="4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766309" y="4817468"/>
            <a:ext cx="55488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/>
              <a:t>A</a:t>
            </a:r>
            <a:r>
              <a:rPr lang="zh-CN" altLang="en-US" sz="4400" b="1" dirty="0"/>
              <a:t> </a:t>
            </a:r>
            <a:r>
              <a:rPr lang="en-US" altLang="zh-CN" sz="4400" b="1" dirty="0"/>
              <a:t>network</a:t>
            </a:r>
            <a:r>
              <a:rPr lang="zh-CN" altLang="en-US" sz="4400" b="1" dirty="0"/>
              <a:t> </a:t>
            </a:r>
            <a:r>
              <a:rPr lang="en-US" altLang="zh-CN" sz="4400" b="1" dirty="0"/>
              <a:t>of</a:t>
            </a:r>
            <a:r>
              <a:rPr lang="zh-CN" altLang="en-US" sz="4400" b="1" dirty="0"/>
              <a:t> </a:t>
            </a:r>
            <a:r>
              <a:rPr lang="en-US" altLang="zh-CN" sz="4400" b="1" dirty="0"/>
              <a:t>networks</a:t>
            </a:r>
            <a:endParaRPr lang="en-US" sz="4400" b="1" dirty="0"/>
          </a:p>
        </p:txBody>
      </p:sp>
      <p:sp>
        <p:nvSpPr>
          <p:cNvPr id="8" name="Down Arrow 7"/>
          <p:cNvSpPr/>
          <p:nvPr/>
        </p:nvSpPr>
        <p:spPr>
          <a:xfrm>
            <a:off x="4343400" y="2730425"/>
            <a:ext cx="4572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4343400" y="4149515"/>
            <a:ext cx="4572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8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/>
              <a:t>The Internet consists of many end-systems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12</a:t>
            </a:fld>
            <a:endParaRPr lang="en-US"/>
          </a:p>
        </p:txBody>
      </p:sp>
      <p:sp>
        <p:nvSpPr>
          <p:cNvPr id="5" name="Shape 20"/>
          <p:cNvSpPr/>
          <p:nvPr/>
        </p:nvSpPr>
        <p:spPr>
          <a:xfrm>
            <a:off x="1857375" y="2507457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Shape 21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Shape 22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Shape 23"/>
          <p:cNvSpPr/>
          <p:nvPr/>
        </p:nvSpPr>
        <p:spPr>
          <a:xfrm>
            <a:off x="1955800" y="1543844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Shape 24"/>
          <p:cNvSpPr/>
          <p:nvPr/>
        </p:nvSpPr>
        <p:spPr>
          <a:xfrm>
            <a:off x="2616200" y="1677194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hape 25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Shape 26"/>
          <p:cNvSpPr/>
          <p:nvPr/>
        </p:nvSpPr>
        <p:spPr>
          <a:xfrm>
            <a:off x="7821613" y="3472657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Shape 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Shape 28"/>
          <p:cNvSpPr/>
          <p:nvPr/>
        </p:nvSpPr>
        <p:spPr>
          <a:xfrm>
            <a:off x="7821613" y="4650582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Shape 29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Shape 30"/>
          <p:cNvSpPr/>
          <p:nvPr/>
        </p:nvSpPr>
        <p:spPr>
          <a:xfrm>
            <a:off x="8143875" y="5071269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Shape 31"/>
          <p:cNvSpPr>
            <a:spLocks noChangeArrowheads="1"/>
          </p:cNvSpPr>
          <p:nvPr/>
        </p:nvSpPr>
        <p:spPr bwMode="auto">
          <a:xfrm>
            <a:off x="228600" y="3708400"/>
            <a:ext cx="20891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latin typeface="Arial" charset="0"/>
                <a:sym typeface="Calibri" charset="0"/>
              </a:rPr>
              <a:t>end-system</a:t>
            </a:r>
          </a:p>
        </p:txBody>
      </p:sp>
      <p:sp>
        <p:nvSpPr>
          <p:cNvPr id="17" name="Shape 32"/>
          <p:cNvSpPr/>
          <p:nvPr/>
        </p:nvSpPr>
        <p:spPr>
          <a:xfrm>
            <a:off x="3643313" y="1713707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hape 33"/>
          <p:cNvSpPr>
            <a:spLocks noChangeArrowheads="1"/>
          </p:cNvSpPr>
          <p:nvPr/>
        </p:nvSpPr>
        <p:spPr bwMode="auto">
          <a:xfrm>
            <a:off x="1803400" y="6126162"/>
            <a:ext cx="29210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latin typeface="Arial" charset="0"/>
                <a:sym typeface="Calibri" charset="0"/>
              </a:rPr>
              <a:t>Windows PC</a:t>
            </a:r>
          </a:p>
        </p:txBody>
      </p:sp>
      <p:sp>
        <p:nvSpPr>
          <p:cNvPr id="19" name="Shape 34"/>
          <p:cNvSpPr>
            <a:spLocks noChangeArrowheads="1"/>
          </p:cNvSpPr>
          <p:nvPr/>
        </p:nvSpPr>
        <p:spPr bwMode="auto">
          <a:xfrm>
            <a:off x="1416050" y="5156200"/>
            <a:ext cx="20891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latin typeface="Arial" charset="0"/>
                <a:sym typeface="Calibri" charset="0"/>
              </a:rPr>
              <a:t>Linux server</a:t>
            </a:r>
          </a:p>
        </p:txBody>
      </p:sp>
      <p:sp>
        <p:nvSpPr>
          <p:cNvPr id="20" name="Shape 35"/>
          <p:cNvSpPr>
            <a:spLocks noChangeArrowheads="1"/>
          </p:cNvSpPr>
          <p:nvPr/>
        </p:nvSpPr>
        <p:spPr bwMode="auto">
          <a:xfrm>
            <a:off x="4819650" y="5164138"/>
            <a:ext cx="208915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latin typeface="Arial" charset="0"/>
                <a:sym typeface="Calibri" charset="0"/>
              </a:rPr>
              <a:t>MAC laptop</a:t>
            </a:r>
          </a:p>
        </p:txBody>
      </p:sp>
      <p:sp>
        <p:nvSpPr>
          <p:cNvPr id="21" name="Shape 36"/>
          <p:cNvSpPr>
            <a:spLocks noChangeArrowheads="1"/>
          </p:cNvSpPr>
          <p:nvPr/>
        </p:nvSpPr>
        <p:spPr bwMode="auto">
          <a:xfrm>
            <a:off x="4156075" y="1584325"/>
            <a:ext cx="2320925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 dirty="0">
                <a:latin typeface="Arial" charset="0"/>
                <a:sym typeface="Calibri" charset="0"/>
              </a:rPr>
              <a:t>car navigator</a:t>
            </a:r>
          </a:p>
        </p:txBody>
      </p:sp>
      <p:sp>
        <p:nvSpPr>
          <p:cNvPr id="22" name="Shape 37"/>
          <p:cNvSpPr>
            <a:spLocks noChangeArrowheads="1"/>
          </p:cNvSpPr>
          <p:nvPr/>
        </p:nvSpPr>
        <p:spPr bwMode="auto">
          <a:xfrm>
            <a:off x="2328862" y="2414588"/>
            <a:ext cx="2928938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latin typeface="Arial" charset="0"/>
                <a:sym typeface="Calibri" charset="0"/>
              </a:rPr>
              <a:t>heart pacemaker</a:t>
            </a:r>
          </a:p>
        </p:txBody>
      </p:sp>
      <p:sp>
        <p:nvSpPr>
          <p:cNvPr id="23" name="Shape 38"/>
          <p:cNvSpPr>
            <a:spLocks noChangeArrowheads="1"/>
          </p:cNvSpPr>
          <p:nvPr/>
        </p:nvSpPr>
        <p:spPr bwMode="auto">
          <a:xfrm>
            <a:off x="5738813" y="3316288"/>
            <a:ext cx="2090737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latin typeface="Arial" charset="0"/>
                <a:sym typeface="Calibri" charset="0"/>
              </a:rPr>
              <a:t>smartphone</a:t>
            </a:r>
          </a:p>
        </p:txBody>
      </p:sp>
      <p:sp>
        <p:nvSpPr>
          <p:cNvPr id="24" name="Shape 39"/>
          <p:cNvSpPr>
            <a:spLocks noChangeArrowheads="1"/>
          </p:cNvSpPr>
          <p:nvPr/>
        </p:nvSpPr>
        <p:spPr bwMode="auto">
          <a:xfrm>
            <a:off x="6477000" y="4521200"/>
            <a:ext cx="12858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latin typeface="Arial" charset="0"/>
                <a:sym typeface="Calibri" charset="0"/>
              </a:rPr>
              <a:t>iPad</a:t>
            </a:r>
          </a:p>
        </p:txBody>
      </p:sp>
    </p:spTree>
    <p:extLst>
      <p:ext uri="{BB962C8B-B14F-4D97-AF65-F5344CB8AC3E}">
        <p14:creationId xmlns:p14="http://schemas.microsoft.com/office/powerpoint/2010/main" val="162371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dvAuto="0"/>
      <p:bldP spid="19" grpId="0" advAuto="0"/>
      <p:bldP spid="20" grpId="0" advAuto="0"/>
      <p:bldP spid="21" grpId="0" advAuto="0"/>
      <p:bldP spid="22" grpId="0" advAuto="0"/>
      <p:bldP spid="23" grpId="0" advAuto="0"/>
      <p:bldP spid="24" grpId="0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Connected by switches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13</a:t>
            </a:fld>
            <a:endParaRPr lang="en-US"/>
          </a:p>
        </p:txBody>
      </p:sp>
      <p:sp>
        <p:nvSpPr>
          <p:cNvPr id="5" name="Shape 44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Shape 45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Shape 46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Shape 47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Shape 48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hape 49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Shape 50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Shape 51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Shape 52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Shape 53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Shape 54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Shape 56"/>
          <p:cNvSpPr>
            <a:spLocks noChangeArrowheads="1"/>
          </p:cNvSpPr>
          <p:nvPr/>
        </p:nvSpPr>
        <p:spPr bwMode="auto">
          <a:xfrm>
            <a:off x="5683250" y="3640138"/>
            <a:ext cx="1141413" cy="533400"/>
          </a:xfrm>
          <a:prstGeom prst="rect">
            <a:avLst/>
          </a:prstGeom>
          <a:noFill/>
          <a:ln>
            <a:noFill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>
                <a:latin typeface="Arial" charset="0"/>
                <a:sym typeface="Calibri" charset="0"/>
              </a:rPr>
              <a:t>switch</a:t>
            </a:r>
          </a:p>
        </p:txBody>
      </p:sp>
      <p:sp>
        <p:nvSpPr>
          <p:cNvPr id="17" name="Shape 57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chemeClr val="tx1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hape 58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chemeClr val="tx1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hape 59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chemeClr val="tx1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Shape 60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1" name="Shape 31"/>
          <p:cNvSpPr>
            <a:spLocks noChangeArrowheads="1"/>
          </p:cNvSpPr>
          <p:nvPr/>
        </p:nvSpPr>
        <p:spPr bwMode="auto">
          <a:xfrm>
            <a:off x="228600" y="3708400"/>
            <a:ext cx="2089150" cy="503238"/>
          </a:xfrm>
          <a:prstGeom prst="rect">
            <a:avLst/>
          </a:prstGeom>
          <a:noFill/>
          <a:ln>
            <a:noFill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 dirty="0">
                <a:latin typeface="Arial" charset="0"/>
                <a:sym typeface="Calibri" charset="0"/>
              </a:rPr>
              <a:t>end-system</a:t>
            </a:r>
          </a:p>
        </p:txBody>
      </p:sp>
    </p:spTree>
    <p:extLst>
      <p:ext uri="{BB962C8B-B14F-4D97-AF65-F5344CB8AC3E}">
        <p14:creationId xmlns:p14="http://schemas.microsoft.com/office/powerpoint/2010/main" val="672166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links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14</a:t>
            </a:fld>
            <a:endParaRPr lang="en-US"/>
          </a:p>
        </p:txBody>
      </p:sp>
      <p:sp>
        <p:nvSpPr>
          <p:cNvPr id="23" name="Shape 65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4" name="Shape 66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5" name="Shape 67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6" name="Shape 69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7" name="Shape 70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8" name="Shape 71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9" name="Shape 72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0" name="Shape 73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Shape 74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Shape 75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3" name="Shape 76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4" name="Shape 77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5" name="Shape 78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6" name="Shape 79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7" name="Shape 80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Shape 81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9" name="Shape 82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0" name="Shape 83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1" name="Shape 84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2" name="Shape 85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3" name="Shape 86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4" name="Shape 87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5" name="Shape 88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6" name="Shape 89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7" name="Shape 90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8" name="Shape 91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9" name="Shape 94"/>
          <p:cNvSpPr>
            <a:spLocks noChangeArrowheads="1"/>
          </p:cNvSpPr>
          <p:nvPr/>
        </p:nvSpPr>
        <p:spPr bwMode="auto">
          <a:xfrm>
            <a:off x="4057650" y="2155825"/>
            <a:ext cx="6096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latin typeface="Arial" charset="0"/>
                <a:sym typeface="Calibri" charset="0"/>
              </a:rPr>
              <a:t>link</a:t>
            </a:r>
          </a:p>
        </p:txBody>
      </p:sp>
      <p:sp>
        <p:nvSpPr>
          <p:cNvPr id="50" name="Shape 95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51" name="Shape 96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52" name="Shape 97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53" name="Shape 98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57" name="Shape 56"/>
          <p:cNvSpPr>
            <a:spLocks noChangeArrowheads="1"/>
          </p:cNvSpPr>
          <p:nvPr/>
        </p:nvSpPr>
        <p:spPr bwMode="auto">
          <a:xfrm>
            <a:off x="5683250" y="3640138"/>
            <a:ext cx="11414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>
                <a:solidFill>
                  <a:srgbClr val="000000"/>
                </a:solidFill>
                <a:latin typeface="Arial" charset="0"/>
                <a:sym typeface="Calibri" charset="0"/>
              </a:rPr>
              <a:t>switch</a:t>
            </a:r>
          </a:p>
        </p:txBody>
      </p:sp>
      <p:sp>
        <p:nvSpPr>
          <p:cNvPr id="58" name="Shape 31"/>
          <p:cNvSpPr>
            <a:spLocks noChangeArrowheads="1"/>
          </p:cNvSpPr>
          <p:nvPr/>
        </p:nvSpPr>
        <p:spPr bwMode="auto">
          <a:xfrm>
            <a:off x="228600" y="3708400"/>
            <a:ext cx="20891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 dirty="0">
                <a:latin typeface="Arial" charset="0"/>
                <a:sym typeface="Calibri" charset="0"/>
              </a:rPr>
              <a:t>end-system</a:t>
            </a:r>
          </a:p>
        </p:txBody>
      </p:sp>
      <p:sp>
        <p:nvSpPr>
          <p:cNvPr id="22" name="Shape 64"/>
          <p:cNvSpPr>
            <a:spLocks noChangeArrowheads="1"/>
          </p:cNvSpPr>
          <p:nvPr/>
        </p:nvSpPr>
        <p:spPr bwMode="auto">
          <a:xfrm>
            <a:off x="1970088" y="2343150"/>
            <a:ext cx="1839912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 dirty="0">
                <a:solidFill>
                  <a:schemeClr val="accent5"/>
                </a:solidFill>
                <a:latin typeface="Arial" charset="0"/>
                <a:sym typeface="Calibri" charset="0"/>
              </a:rPr>
              <a:t>phone lines</a:t>
            </a:r>
          </a:p>
        </p:txBody>
      </p:sp>
      <p:sp>
        <p:nvSpPr>
          <p:cNvPr id="54" name="Shape 99"/>
          <p:cNvSpPr>
            <a:spLocks noChangeArrowheads="1"/>
          </p:cNvSpPr>
          <p:nvPr/>
        </p:nvSpPr>
        <p:spPr bwMode="auto">
          <a:xfrm>
            <a:off x="4030663" y="3860800"/>
            <a:ext cx="94932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>
                <a:solidFill>
                  <a:schemeClr val="accent5"/>
                </a:solidFill>
                <a:latin typeface="Arial" charset="0"/>
                <a:sym typeface="Calibri" charset="0"/>
              </a:rPr>
              <a:t>fibers</a:t>
            </a:r>
          </a:p>
        </p:txBody>
      </p:sp>
      <p:sp>
        <p:nvSpPr>
          <p:cNvPr id="55" name="Shape 100"/>
          <p:cNvSpPr>
            <a:spLocks noChangeArrowheads="1"/>
          </p:cNvSpPr>
          <p:nvPr/>
        </p:nvSpPr>
        <p:spPr bwMode="auto">
          <a:xfrm>
            <a:off x="695142" y="4624240"/>
            <a:ext cx="190182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 dirty="0">
                <a:solidFill>
                  <a:schemeClr val="accent5"/>
                </a:solidFill>
                <a:latin typeface="Arial" charset="0"/>
                <a:sym typeface="Calibri" charset="0"/>
              </a:rPr>
              <a:t>cable TV lines</a:t>
            </a:r>
          </a:p>
        </p:txBody>
      </p:sp>
      <p:sp>
        <p:nvSpPr>
          <p:cNvPr id="56" name="Shape 101"/>
          <p:cNvSpPr>
            <a:spLocks noChangeArrowheads="1"/>
          </p:cNvSpPr>
          <p:nvPr/>
        </p:nvSpPr>
        <p:spPr bwMode="auto">
          <a:xfrm>
            <a:off x="6403975" y="4095750"/>
            <a:ext cx="190182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>
                <a:solidFill>
                  <a:schemeClr val="accent5"/>
                </a:solidFill>
                <a:latin typeface="Arial" charset="0"/>
                <a:sym typeface="Calibri" charset="0"/>
              </a:rPr>
              <a:t>wireless links</a:t>
            </a:r>
          </a:p>
        </p:txBody>
      </p:sp>
    </p:spTree>
    <p:extLst>
      <p:ext uri="{BB962C8B-B14F-4D97-AF65-F5344CB8AC3E}">
        <p14:creationId xmlns:p14="http://schemas.microsoft.com/office/powerpoint/2010/main" val="982515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22" grpId="0" advAuto="0"/>
      <p:bldP spid="54" grpId="0" advAuto="0"/>
      <p:bldP spid="55" grpId="0" advAuto="0"/>
      <p:bldP spid="56" grpId="0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3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4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Managed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parties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15</a:t>
            </a:fld>
            <a:endParaRPr lang="en-US"/>
          </a:p>
        </p:txBody>
      </p:sp>
      <p:sp>
        <p:nvSpPr>
          <p:cNvPr id="5" name="Shape 65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6" name="Shape 66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7" name="Shape 67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8" name="Shape 69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9" name="Shape 70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0" name="Shape 71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" name="Shape 72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Shape 73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Shape 74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Shape 75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5" name="Shape 76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6" name="Shape 77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Shape 78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hape 79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9" name="Shape 80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Shape 81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1" name="Shape 82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2" name="Shape 83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Shape 84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Shape 85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5" name="Shape 86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6" name="Shape 87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7" name="Shape 88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Shape 89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9" name="Shape 90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0" name="Shape 91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1" name="Shape 94"/>
          <p:cNvSpPr>
            <a:spLocks noChangeArrowheads="1"/>
          </p:cNvSpPr>
          <p:nvPr/>
        </p:nvSpPr>
        <p:spPr bwMode="auto">
          <a:xfrm>
            <a:off x="4057650" y="2155825"/>
            <a:ext cx="6096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latin typeface="Arial" charset="0"/>
                <a:sym typeface="Calibri" charset="0"/>
              </a:rPr>
              <a:t>link</a:t>
            </a:r>
          </a:p>
        </p:txBody>
      </p:sp>
      <p:sp>
        <p:nvSpPr>
          <p:cNvPr id="32" name="Shape 95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Shape 96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4" name="Shape 97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5" name="Shape 98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6" name="Shape 56"/>
          <p:cNvSpPr>
            <a:spLocks noChangeArrowheads="1"/>
          </p:cNvSpPr>
          <p:nvPr/>
        </p:nvSpPr>
        <p:spPr bwMode="auto">
          <a:xfrm>
            <a:off x="5683250" y="3640138"/>
            <a:ext cx="11414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>
                <a:solidFill>
                  <a:srgbClr val="000000"/>
                </a:solidFill>
                <a:latin typeface="Arial" charset="0"/>
                <a:sym typeface="Calibri" charset="0"/>
              </a:rPr>
              <a:t>switch</a:t>
            </a:r>
          </a:p>
        </p:txBody>
      </p:sp>
      <p:sp>
        <p:nvSpPr>
          <p:cNvPr id="37" name="Shape 31"/>
          <p:cNvSpPr>
            <a:spLocks noChangeArrowheads="1"/>
          </p:cNvSpPr>
          <p:nvPr/>
        </p:nvSpPr>
        <p:spPr bwMode="auto">
          <a:xfrm>
            <a:off x="228600" y="3708400"/>
            <a:ext cx="20891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 dirty="0">
                <a:latin typeface="Arial" charset="0"/>
                <a:sym typeface="Calibri" charset="0"/>
              </a:rPr>
              <a:t>end-system</a:t>
            </a:r>
          </a:p>
        </p:txBody>
      </p:sp>
      <p:sp>
        <p:nvSpPr>
          <p:cNvPr id="45" name="Shape 142"/>
          <p:cNvSpPr>
            <a:spLocks noChangeArrowheads="1"/>
          </p:cNvSpPr>
          <p:nvPr/>
        </p:nvSpPr>
        <p:spPr bwMode="auto">
          <a:xfrm>
            <a:off x="2509044" y="6196013"/>
            <a:ext cx="440213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>
                <a:solidFill>
                  <a:schemeClr val="accent4"/>
                </a:solidFill>
                <a:latin typeface="Arial" charset="0"/>
                <a:sym typeface="Calibri" charset="0"/>
              </a:rPr>
              <a:t>Internet Service Provider</a:t>
            </a:r>
          </a:p>
        </p:txBody>
      </p:sp>
      <p:sp>
        <p:nvSpPr>
          <p:cNvPr id="46" name="Shape 143"/>
          <p:cNvSpPr>
            <a:spLocks noChangeArrowheads="1"/>
          </p:cNvSpPr>
          <p:nvPr/>
        </p:nvSpPr>
        <p:spPr bwMode="auto">
          <a:xfrm>
            <a:off x="1931988" y="3243263"/>
            <a:ext cx="4003675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 dirty="0">
                <a:solidFill>
                  <a:schemeClr val="accent5"/>
                </a:solidFill>
                <a:latin typeface="Arial" charset="0"/>
                <a:sym typeface="Calibri" charset="0"/>
              </a:rPr>
              <a:t>Google Fiber</a:t>
            </a:r>
          </a:p>
        </p:txBody>
      </p:sp>
      <p:sp>
        <p:nvSpPr>
          <p:cNvPr id="47" name="Shape 144"/>
          <p:cNvSpPr>
            <a:spLocks noChangeArrowheads="1"/>
          </p:cNvSpPr>
          <p:nvPr/>
        </p:nvSpPr>
        <p:spPr bwMode="auto">
          <a:xfrm>
            <a:off x="1103313" y="5135563"/>
            <a:ext cx="3341687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 dirty="0">
                <a:solidFill>
                  <a:schemeClr val="accent5"/>
                </a:solidFill>
                <a:latin typeface="Arial" charset="0"/>
                <a:sym typeface="Calibri" charset="0"/>
              </a:rPr>
              <a:t>AT&amp;T</a:t>
            </a:r>
          </a:p>
        </p:txBody>
      </p:sp>
      <p:sp>
        <p:nvSpPr>
          <p:cNvPr id="48" name="Shape 145"/>
          <p:cNvSpPr>
            <a:spLocks noChangeArrowheads="1"/>
          </p:cNvSpPr>
          <p:nvPr/>
        </p:nvSpPr>
        <p:spPr bwMode="auto">
          <a:xfrm>
            <a:off x="4371975" y="4618038"/>
            <a:ext cx="416242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 dirty="0">
                <a:solidFill>
                  <a:schemeClr val="accent5"/>
                </a:solidFill>
                <a:latin typeface="Arial" charset="0"/>
                <a:sym typeface="Calibri" charset="0"/>
              </a:rPr>
              <a:t>Comcast</a:t>
            </a:r>
          </a:p>
        </p:txBody>
      </p:sp>
    </p:spTree>
    <p:extLst>
      <p:ext uri="{BB962C8B-B14F-4D97-AF65-F5344CB8AC3E}">
        <p14:creationId xmlns:p14="http://schemas.microsoft.com/office/powerpoint/2010/main" val="1326542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dvAuto="0"/>
      <p:bldP spid="46" grpId="0" advAuto="0"/>
      <p:bldP spid="47" grpId="0" advAuto="0"/>
      <p:bldP spid="48" grpId="0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3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4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Transfers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16</a:t>
            </a:fld>
            <a:endParaRPr lang="en-US"/>
          </a:p>
        </p:txBody>
      </p:sp>
      <p:sp>
        <p:nvSpPr>
          <p:cNvPr id="5" name="Shape 65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6" name="Shape 66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7" name="Shape 67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8" name="Shape 69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9" name="Shape 70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0" name="Shape 71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" name="Shape 72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Shape 73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Shape 74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Shape 75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5" name="Shape 76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6" name="Shape 77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Shape 78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hape 79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9" name="Shape 80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Shape 81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1" name="Shape 82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2" name="Shape 83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Shape 84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Shape 85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5" name="Shape 86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6" name="Shape 87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7" name="Shape 88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Shape 89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9" name="Shape 90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0" name="Shape 91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1" name="Shape 94"/>
          <p:cNvSpPr>
            <a:spLocks noChangeArrowheads="1"/>
          </p:cNvSpPr>
          <p:nvPr/>
        </p:nvSpPr>
        <p:spPr bwMode="auto">
          <a:xfrm>
            <a:off x="4057650" y="2155825"/>
            <a:ext cx="6096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latin typeface="Arial" charset="0"/>
                <a:sym typeface="Calibri" charset="0"/>
              </a:rPr>
              <a:t>link</a:t>
            </a:r>
          </a:p>
        </p:txBody>
      </p:sp>
      <p:sp>
        <p:nvSpPr>
          <p:cNvPr id="32" name="Shape 95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Shape 96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4" name="Shape 97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5" name="Shape 98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6" name="Shape 56"/>
          <p:cNvSpPr>
            <a:spLocks noChangeArrowheads="1"/>
          </p:cNvSpPr>
          <p:nvPr/>
        </p:nvSpPr>
        <p:spPr bwMode="auto">
          <a:xfrm>
            <a:off x="5683250" y="3640138"/>
            <a:ext cx="11414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>
                <a:solidFill>
                  <a:srgbClr val="000000"/>
                </a:solidFill>
                <a:latin typeface="Arial" charset="0"/>
                <a:sym typeface="Calibri" charset="0"/>
              </a:rPr>
              <a:t>switch</a:t>
            </a:r>
          </a:p>
        </p:txBody>
      </p:sp>
      <p:sp>
        <p:nvSpPr>
          <p:cNvPr id="45" name="Shape 142"/>
          <p:cNvSpPr>
            <a:spLocks noChangeArrowheads="1"/>
          </p:cNvSpPr>
          <p:nvPr/>
        </p:nvSpPr>
        <p:spPr bwMode="auto">
          <a:xfrm>
            <a:off x="2509044" y="6196013"/>
            <a:ext cx="440213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>
                <a:solidFill>
                  <a:schemeClr val="accent4"/>
                </a:solidFill>
                <a:latin typeface="Arial" charset="0"/>
                <a:sym typeface="Calibri" charset="0"/>
              </a:rPr>
              <a:t>Internet Service Provider</a:t>
            </a:r>
          </a:p>
        </p:txBody>
      </p:sp>
      <p:sp>
        <p:nvSpPr>
          <p:cNvPr id="49" name="Shape 185"/>
          <p:cNvSpPr>
            <a:spLocks noChangeAspect="1"/>
          </p:cNvSpPr>
          <p:nvPr/>
        </p:nvSpPr>
        <p:spPr>
          <a:xfrm>
            <a:off x="914400" y="4175760"/>
            <a:ext cx="251927" cy="548640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50" name="Shape 186"/>
          <p:cNvSpPr>
            <a:spLocks noChangeArrowheads="1"/>
          </p:cNvSpPr>
          <p:nvPr/>
        </p:nvSpPr>
        <p:spPr bwMode="auto">
          <a:xfrm>
            <a:off x="171469" y="4648002"/>
            <a:ext cx="819131" cy="533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 dirty="0">
                <a:solidFill>
                  <a:schemeClr val="accent5"/>
                </a:solidFill>
                <a:latin typeface="Arial" charset="0"/>
                <a:sym typeface="Calibri" charset="0"/>
              </a:rPr>
              <a:t>data</a:t>
            </a:r>
          </a:p>
        </p:txBody>
      </p:sp>
      <p:pic>
        <p:nvPicPr>
          <p:cNvPr id="51" name="Picture 50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D3A6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050" y="3552825"/>
            <a:ext cx="6135688" cy="120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Shape 190"/>
          <p:cNvSpPr>
            <a:spLocks noChangeArrowheads="1"/>
          </p:cNvSpPr>
          <p:nvPr/>
        </p:nvSpPr>
        <p:spPr bwMode="auto">
          <a:xfrm>
            <a:off x="4149725" y="3960813"/>
            <a:ext cx="820738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>
                <a:solidFill>
                  <a:schemeClr val="accent5"/>
                </a:solidFill>
                <a:latin typeface="Arial" charset="0"/>
                <a:sym typeface="Calibri" charset="0"/>
              </a:rPr>
              <a:t>path</a:t>
            </a:r>
          </a:p>
        </p:txBody>
      </p:sp>
      <p:sp>
        <p:nvSpPr>
          <p:cNvPr id="53" name="Shape 31"/>
          <p:cNvSpPr>
            <a:spLocks noChangeArrowheads="1"/>
          </p:cNvSpPr>
          <p:nvPr/>
        </p:nvSpPr>
        <p:spPr bwMode="auto">
          <a:xfrm>
            <a:off x="228600" y="3708400"/>
            <a:ext cx="20891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 dirty="0">
                <a:latin typeface="Arial" charset="0"/>
                <a:sym typeface="Calibri" charset="0"/>
              </a:rPr>
              <a:t>end-system</a:t>
            </a:r>
          </a:p>
        </p:txBody>
      </p:sp>
    </p:spTree>
    <p:extLst>
      <p:ext uri="{BB962C8B-B14F-4D97-AF65-F5344CB8AC3E}">
        <p14:creationId xmlns:p14="http://schemas.microsoft.com/office/powerpoint/2010/main" val="1773087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7037E-7 C 0.07691 0.02199 0.15399 0.04421 0.2493 0.03796 C 0.34461 0.03194 0.48628 -0.00417 0.57135 -0.03796 C 0.65625 -0.07153 0.70729 -0.11806 0.75833 -0.16435 " pathEditMode="relative" rAng="0" ptsTypes="AAAA">
                                      <p:cBhvr>
                                        <p:cTn id="12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917" y="-6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 advAuto="0"/>
      <p:bldP spid="49" grpId="1" animBg="1"/>
      <p:bldP spid="50" grpId="0" advAuto="0"/>
      <p:bldP spid="51" grpId="0" advAuto="0"/>
      <p:bldP spid="52" grpId="0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3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4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Shared among many services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17</a:t>
            </a:fld>
            <a:endParaRPr lang="en-US"/>
          </a:p>
        </p:txBody>
      </p:sp>
      <p:sp>
        <p:nvSpPr>
          <p:cNvPr id="5" name="Shape 65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6" name="Shape 66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7" name="Shape 67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8" name="Shape 69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9" name="Shape 70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0" name="Shape 71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" name="Shape 72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Shape 73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Shape 74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Shape 75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5" name="Shape 76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6" name="Shape 77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Shape 78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hape 79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9" name="Shape 80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Shape 81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1" name="Shape 82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2" name="Shape 83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Shape 84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Shape 85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5" name="Shape 86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6" name="Shape 87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7" name="Shape 88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Shape 89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9" name="Shape 90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0" name="Shape 91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2" name="Shape 95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Shape 96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4" name="Shape 97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5" name="Shape 98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pic>
        <p:nvPicPr>
          <p:cNvPr id="49" name="Picture 48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D3A6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663" y="1847850"/>
            <a:ext cx="4672012" cy="347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49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D3A6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63" y="2049463"/>
            <a:ext cx="1722437" cy="372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50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D3A6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00" y="3652838"/>
            <a:ext cx="6415088" cy="123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Shape 225"/>
          <p:cNvSpPr>
            <a:spLocks noChangeArrowheads="1"/>
          </p:cNvSpPr>
          <p:nvPr/>
        </p:nvSpPr>
        <p:spPr bwMode="auto">
          <a:xfrm>
            <a:off x="114300" y="3756025"/>
            <a:ext cx="3251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 dirty="0">
                <a:solidFill>
                  <a:schemeClr val="accent5"/>
                </a:solidFill>
                <a:latin typeface="Arial" charset="0"/>
                <a:sym typeface="Calibri" charset="0"/>
              </a:rPr>
              <a:t>instant messaging</a:t>
            </a:r>
          </a:p>
        </p:txBody>
      </p:sp>
      <p:sp>
        <p:nvSpPr>
          <p:cNvPr id="53" name="Shape 231"/>
          <p:cNvSpPr>
            <a:spLocks noChangeArrowheads="1"/>
          </p:cNvSpPr>
          <p:nvPr/>
        </p:nvSpPr>
        <p:spPr bwMode="auto">
          <a:xfrm>
            <a:off x="152400" y="1443037"/>
            <a:ext cx="2089150" cy="99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 dirty="0">
                <a:solidFill>
                  <a:schemeClr val="accent5"/>
                </a:solidFill>
                <a:latin typeface="Arial" charset="0"/>
                <a:sym typeface="Calibri" charset="0"/>
              </a:rPr>
              <a:t>Facebook server</a:t>
            </a:r>
          </a:p>
        </p:txBody>
      </p:sp>
      <p:sp>
        <p:nvSpPr>
          <p:cNvPr id="54" name="Shape 232"/>
          <p:cNvSpPr>
            <a:spLocks noChangeArrowheads="1"/>
          </p:cNvSpPr>
          <p:nvPr/>
        </p:nvSpPr>
        <p:spPr bwMode="auto">
          <a:xfrm>
            <a:off x="5776912" y="5494288"/>
            <a:ext cx="3367088" cy="995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>
                <a:solidFill>
                  <a:schemeClr val="accent5"/>
                </a:solidFill>
                <a:latin typeface="Arial" charset="0"/>
                <a:sym typeface="Calibri" charset="0"/>
              </a:rPr>
              <a:t>Chrome accessing </a:t>
            </a:r>
            <a:r>
              <a:rPr lang="en-US" altLang="x-none" sz="3000" b="0" dirty="0">
                <a:solidFill>
                  <a:schemeClr val="accent5"/>
                </a:solidFill>
                <a:latin typeface="Arial" charset="0"/>
                <a:sym typeface="Calibri" charset="0"/>
              </a:rPr>
              <a:t>Facebook</a:t>
            </a:r>
          </a:p>
        </p:txBody>
      </p:sp>
      <p:pic>
        <p:nvPicPr>
          <p:cNvPr id="55" name="Picture 5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D3A6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663" y="1847850"/>
            <a:ext cx="4672012" cy="347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Shape 237"/>
          <p:cNvSpPr>
            <a:spLocks noChangeArrowheads="1"/>
          </p:cNvSpPr>
          <p:nvPr/>
        </p:nvSpPr>
        <p:spPr bwMode="auto">
          <a:xfrm>
            <a:off x="2527300" y="5637213"/>
            <a:ext cx="3100388" cy="99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>
                <a:solidFill>
                  <a:schemeClr val="accent5"/>
                </a:solidFill>
                <a:latin typeface="Arial" charset="0"/>
                <a:sym typeface="Calibri" charset="0"/>
              </a:rPr>
              <a:t>World of </a:t>
            </a:r>
            <a:r>
              <a:rPr lang="en-US" altLang="x-none" sz="3000" b="0" dirty="0" err="1">
                <a:solidFill>
                  <a:schemeClr val="accent5"/>
                </a:solidFill>
                <a:latin typeface="Arial" charset="0"/>
                <a:sym typeface="Calibri" charset="0"/>
              </a:rPr>
              <a:t>W</a:t>
            </a:r>
            <a:r>
              <a:rPr lang="en-US" altLang="x-none" sz="3000" b="0">
                <a:solidFill>
                  <a:schemeClr val="accent5"/>
                </a:solidFill>
                <a:latin typeface="Arial" charset="0"/>
                <a:sym typeface="Calibri" charset="0"/>
              </a:rPr>
              <a:t>arcraft </a:t>
            </a:r>
            <a:r>
              <a:rPr lang="en-US" altLang="x-none" sz="3000" b="0" dirty="0">
                <a:solidFill>
                  <a:schemeClr val="accent5"/>
                </a:solidFill>
                <a:latin typeface="Arial" charset="0"/>
                <a:sym typeface="Calibri" charset="0"/>
              </a:rPr>
              <a:t>client</a:t>
            </a:r>
          </a:p>
        </p:txBody>
      </p:sp>
      <p:sp>
        <p:nvSpPr>
          <p:cNvPr id="57" name="Shape 238"/>
          <p:cNvSpPr>
            <a:spLocks noChangeArrowheads="1"/>
          </p:cNvSpPr>
          <p:nvPr/>
        </p:nvSpPr>
        <p:spPr bwMode="auto">
          <a:xfrm>
            <a:off x="4114800" y="1443038"/>
            <a:ext cx="2822575" cy="99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 dirty="0">
                <a:solidFill>
                  <a:schemeClr val="accent5"/>
                </a:solidFill>
                <a:latin typeface="Arial" charset="0"/>
                <a:sym typeface="Calibri" charset="0"/>
              </a:rPr>
              <a:t>World of Warcraft server</a:t>
            </a:r>
          </a:p>
        </p:txBody>
      </p:sp>
    </p:spTree>
    <p:extLst>
      <p:ext uri="{BB962C8B-B14F-4D97-AF65-F5344CB8AC3E}">
        <p14:creationId xmlns:p14="http://schemas.microsoft.com/office/powerpoint/2010/main" val="187914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 advAuto="0"/>
      <p:bldP spid="50" grpId="0" animBg="1" advAuto="0"/>
      <p:bldP spid="51" grpId="0" animBg="1" advAuto="0"/>
      <p:bldP spid="52" grpId="0" advAuto="0"/>
      <p:bldP spid="53" grpId="0" advAuto="0"/>
      <p:bldP spid="54" grpId="0" advAuto="0"/>
      <p:bldP spid="55" grpId="0" advAuto="0"/>
      <p:bldP spid="56" grpId="0" advAuto="0"/>
      <p:bldP spid="57" grpId="0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federated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Internet ties together different networks by the </a:t>
            </a:r>
            <a:r>
              <a:rPr lang="en-US" dirty="0">
                <a:solidFill>
                  <a:schemeClr val="accent5"/>
                </a:solidFill>
              </a:rPr>
              <a:t>IP protocol</a:t>
            </a:r>
          </a:p>
          <a:p>
            <a:pPr lvl="1"/>
            <a:r>
              <a:rPr lang="en-US" dirty="0"/>
              <a:t>One interface to bind them all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18</a:t>
            </a:fld>
            <a:endParaRPr lang="en-US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3187861"/>
            <a:ext cx="5035550" cy="298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782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 common interface?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Internet ties together different networks</a:t>
            </a:r>
          </a:p>
          <a:p>
            <a:pPr lvl="1"/>
            <a:r>
              <a:rPr lang="en-US" dirty="0"/>
              <a:t>&gt;18,000 ISP networks</a:t>
            </a:r>
          </a:p>
          <a:p>
            <a:endParaRPr lang="en-US" dirty="0"/>
          </a:p>
          <a:p>
            <a:r>
              <a:rPr lang="en-US" dirty="0"/>
              <a:t>Interoperability between users and networks as well as between different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1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28675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Instructor: Xin Jin</a:t>
            </a:r>
          </a:p>
          <a:p>
            <a:pPr lvl="1"/>
            <a:r>
              <a:rPr lang="en-US" dirty="0"/>
              <a:t>PhD in Computer Science from Princeton in June 2016</a:t>
            </a:r>
          </a:p>
          <a:p>
            <a:pPr lvl="1"/>
            <a:r>
              <a:rPr lang="en-US" dirty="0"/>
              <a:t>On the Hopkins faculty since July 2017</a:t>
            </a:r>
          </a:p>
          <a:p>
            <a:pPr lvl="1"/>
            <a:r>
              <a:rPr lang="en-US" dirty="0"/>
              <a:t>Research areas: computer networks, computer systems</a:t>
            </a:r>
          </a:p>
          <a:p>
            <a:pPr lvl="1"/>
            <a:r>
              <a:rPr lang="en-US" dirty="0"/>
              <a:t>Current research</a:t>
            </a:r>
          </a:p>
          <a:p>
            <a:pPr lvl="2"/>
            <a:r>
              <a:rPr lang="en-US" dirty="0"/>
              <a:t>Programmable networks</a:t>
            </a:r>
          </a:p>
          <a:p>
            <a:pPr lvl="2"/>
            <a:r>
              <a:rPr lang="en-US" dirty="0"/>
              <a:t>Systems + machine learning</a:t>
            </a:r>
          </a:p>
          <a:p>
            <a:pPr lvl="2"/>
            <a:r>
              <a:rPr lang="en-US" dirty="0"/>
              <a:t>Low-latency systems for data analytics</a:t>
            </a:r>
          </a:p>
          <a:p>
            <a:pPr lvl="2"/>
            <a:r>
              <a:rPr lang="en-US" dirty="0"/>
              <a:t>Software-defined networking</a:t>
            </a:r>
          </a:p>
          <a:p>
            <a:pPr lvl="1"/>
            <a:r>
              <a:rPr lang="en-US" dirty="0"/>
              <a:t>EN.601.714 Advanced Computer Networks (spring semester): exciting new developments of computer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458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Massive Scale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4.47 Billion </a:t>
            </a:r>
            <a:r>
              <a:rPr lang="en-US" dirty="0"/>
              <a:t>users (59% of world population)</a:t>
            </a:r>
          </a:p>
          <a:p>
            <a:r>
              <a:rPr lang="en-US" dirty="0">
                <a:solidFill>
                  <a:schemeClr val="accent5"/>
                </a:solidFill>
              </a:rPr>
              <a:t>1 Trillion </a:t>
            </a:r>
            <a:r>
              <a:rPr lang="en-US" dirty="0"/>
              <a:t>websites</a:t>
            </a:r>
          </a:p>
          <a:p>
            <a:r>
              <a:rPr lang="en-US" dirty="0">
                <a:solidFill>
                  <a:schemeClr val="accent5"/>
                </a:solidFill>
              </a:rPr>
              <a:t>200 Billion </a:t>
            </a:r>
            <a:r>
              <a:rPr lang="en-US" dirty="0"/>
              <a:t>emails sent per day</a:t>
            </a:r>
          </a:p>
          <a:p>
            <a:r>
              <a:rPr lang="en-US" dirty="0">
                <a:solidFill>
                  <a:schemeClr val="accent5"/>
                </a:solidFill>
              </a:rPr>
              <a:t>2</a:t>
            </a:r>
            <a:r>
              <a:rPr lang="en-US" altLang="zh-CN" dirty="0">
                <a:solidFill>
                  <a:schemeClr val="accent5"/>
                </a:solidFill>
              </a:rPr>
              <a:t>.5</a:t>
            </a:r>
            <a:r>
              <a:rPr lang="en-US" dirty="0">
                <a:solidFill>
                  <a:schemeClr val="accent5"/>
                </a:solidFill>
              </a:rPr>
              <a:t> Billion </a:t>
            </a:r>
            <a:r>
              <a:rPr lang="en-US" dirty="0"/>
              <a:t>smartphones</a:t>
            </a:r>
          </a:p>
          <a:p>
            <a:r>
              <a:rPr lang="en-US" altLang="zh-CN" dirty="0">
                <a:solidFill>
                  <a:schemeClr val="accent5"/>
                </a:solidFill>
              </a:rPr>
              <a:t>2</a:t>
            </a:r>
            <a:r>
              <a:rPr lang="en-US" dirty="0">
                <a:solidFill>
                  <a:schemeClr val="accent5"/>
                </a:solidFill>
              </a:rPr>
              <a:t>.7 Billion </a:t>
            </a:r>
            <a:r>
              <a:rPr lang="en-US" dirty="0"/>
              <a:t>Facebook users</a:t>
            </a:r>
          </a:p>
          <a:p>
            <a:r>
              <a:rPr lang="en-US" dirty="0">
                <a:solidFill>
                  <a:schemeClr val="accent5"/>
                </a:solidFill>
              </a:rPr>
              <a:t>4 Billion </a:t>
            </a:r>
            <a:r>
              <a:rPr lang="en-US" dirty="0"/>
              <a:t>YouTube videos watched per day</a:t>
            </a:r>
          </a:p>
          <a:p>
            <a:r>
              <a:rPr lang="en-US" dirty="0"/>
              <a:t>Routers that switch </a:t>
            </a:r>
            <a:r>
              <a:rPr lang="en-US" dirty="0">
                <a:solidFill>
                  <a:schemeClr val="accent5"/>
                </a:solidFill>
              </a:rPr>
              <a:t>10 Terabits/second</a:t>
            </a:r>
          </a:p>
          <a:p>
            <a:r>
              <a:rPr lang="en-US" dirty="0"/>
              <a:t>Links that carry </a:t>
            </a:r>
            <a:r>
              <a:rPr lang="en-US" dirty="0">
                <a:solidFill>
                  <a:schemeClr val="accent5"/>
                </a:solidFill>
              </a:rPr>
              <a:t>100 Gigabits/second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09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Diversity in all dimensions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Technology</a:t>
            </a:r>
          </a:p>
          <a:p>
            <a:pPr lvl="1"/>
            <a:r>
              <a:rPr lang="en-US" dirty="0"/>
              <a:t>Optical, wireless, satellite, copper</a:t>
            </a:r>
          </a:p>
          <a:p>
            <a:r>
              <a:rPr lang="en-US" dirty="0"/>
              <a:t>Endpoint devices</a:t>
            </a:r>
          </a:p>
          <a:p>
            <a:pPr lvl="1"/>
            <a:r>
              <a:rPr lang="en-US" dirty="0"/>
              <a:t>From wearable devices and cell phones to datacenters and supercomputers</a:t>
            </a:r>
          </a:p>
          <a:p>
            <a:r>
              <a:rPr lang="en-US" dirty="0"/>
              <a:t>Applications</a:t>
            </a:r>
          </a:p>
          <a:p>
            <a:pPr lvl="1"/>
            <a:r>
              <a:rPr lang="en-US" dirty="0"/>
              <a:t>Video streaming, social networking, file transfer, live TV, gaming, remote medicine, messaging, cryptocurrency</a:t>
            </a:r>
          </a:p>
          <a:p>
            <a:r>
              <a:rPr lang="en-US" dirty="0"/>
              <a:t>Users</a:t>
            </a:r>
          </a:p>
          <a:p>
            <a:pPr lvl="1"/>
            <a:r>
              <a:rPr lang="en-US" dirty="0"/>
              <a:t>Malicious, naïve, savvy, embarrassed, paranoid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5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Internet is also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Constantly evolving</a:t>
            </a:r>
          </a:p>
          <a:p>
            <a:r>
              <a:rPr lang="en-US" dirty="0"/>
              <a:t>Decentralized</a:t>
            </a:r>
          </a:p>
          <a:p>
            <a:pPr lvl="1"/>
            <a:r>
              <a:rPr lang="en-US" dirty="0"/>
              <a:t>Many parties with (often conflicting) interests</a:t>
            </a:r>
          </a:p>
          <a:p>
            <a:r>
              <a:rPr lang="en-US" dirty="0"/>
              <a:t>Failure-prone</a:t>
            </a:r>
          </a:p>
          <a:p>
            <a:pPr lvl="1"/>
            <a:r>
              <a:rPr lang="en-US" dirty="0"/>
              <a:t>Physical errors, logic errors, human errors, etc.</a:t>
            </a:r>
          </a:p>
          <a:p>
            <a:r>
              <a:rPr lang="en-US" dirty="0"/>
              <a:t>Constrained by technology </a:t>
            </a:r>
          </a:p>
          <a:p>
            <a:pPr lvl="1"/>
            <a:r>
              <a:rPr lang="en-US" dirty="0"/>
              <a:t>Speed of the light is the limit (so far!)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66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we found the right solution?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don’t really know</a:t>
            </a:r>
          </a:p>
          <a:p>
            <a:endParaRPr lang="en-US" dirty="0"/>
          </a:p>
          <a:p>
            <a:r>
              <a:rPr lang="en-US" dirty="0"/>
              <a:t>What we do know</a:t>
            </a:r>
          </a:p>
          <a:p>
            <a:pPr lvl="1"/>
            <a:r>
              <a:rPr lang="en-US" dirty="0"/>
              <a:t>The early Internet pioneers came up with a solution that was successful beyond all imagining </a:t>
            </a:r>
          </a:p>
          <a:p>
            <a:pPr lvl="1"/>
            <a:r>
              <a:rPr lang="en-US" dirty="0"/>
              <a:t>Several enduring </a:t>
            </a:r>
            <a:r>
              <a:rPr lang="en-US" dirty="0">
                <a:solidFill>
                  <a:schemeClr val="accent5"/>
                </a:solidFill>
              </a:rPr>
              <a:t>architectural principles and practices </a:t>
            </a:r>
            <a:r>
              <a:rPr lang="en-US" dirty="0"/>
              <a:t>emerged from their work</a:t>
            </a:r>
          </a:p>
          <a:p>
            <a:endParaRPr lang="en-US" dirty="0"/>
          </a:p>
          <a:p>
            <a:r>
              <a:rPr lang="en-US" dirty="0"/>
              <a:t>Still, it is just one design with many questions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50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Internet is a lesson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how to reason through the design of a very complex system</a:t>
            </a:r>
          </a:p>
          <a:p>
            <a:pPr lvl="1"/>
            <a:r>
              <a:rPr lang="en-US" dirty="0"/>
              <a:t>What are our goals and constraints?</a:t>
            </a:r>
          </a:p>
          <a:p>
            <a:pPr lvl="1"/>
            <a:r>
              <a:rPr lang="en-US" dirty="0"/>
              <a:t>What’s the right prioritization of goals?</a:t>
            </a:r>
          </a:p>
          <a:p>
            <a:pPr lvl="1"/>
            <a:r>
              <a:rPr lang="en-US" dirty="0"/>
              <a:t>How do we decompose a problem? </a:t>
            </a:r>
          </a:p>
          <a:p>
            <a:pPr lvl="1"/>
            <a:r>
              <a:rPr lang="en-US" dirty="0"/>
              <a:t>Who does what? How?</a:t>
            </a:r>
          </a:p>
          <a:p>
            <a:pPr lvl="1"/>
            <a:r>
              <a:rPr lang="en-US" dirty="0"/>
              <a:t>What are the interfaces between components?</a:t>
            </a:r>
          </a:p>
          <a:p>
            <a:pPr lvl="1"/>
            <a:r>
              <a:rPr lang="en-US" dirty="0"/>
              <a:t>What are the tradeoffs between design options?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38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601.414/614 about?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learn about (at a high level)</a:t>
            </a:r>
          </a:p>
          <a:p>
            <a:pPr lvl="1"/>
            <a:r>
              <a:rPr lang="en-US" dirty="0"/>
              <a:t>How the Internet works</a:t>
            </a:r>
          </a:p>
          <a:p>
            <a:pPr lvl="1"/>
            <a:r>
              <a:rPr lang="en-US" dirty="0"/>
              <a:t>Why it works the way it does</a:t>
            </a:r>
          </a:p>
          <a:p>
            <a:pPr lvl="1"/>
            <a:r>
              <a:rPr lang="en-US" dirty="0"/>
              <a:t>How to reason about complicated design problems</a:t>
            </a:r>
          </a:p>
          <a:p>
            <a:endParaRPr lang="en-US" dirty="0"/>
          </a:p>
          <a:p>
            <a:r>
              <a:rPr lang="en-US" dirty="0"/>
              <a:t>What it’s not about</a:t>
            </a:r>
          </a:p>
          <a:p>
            <a:pPr lvl="1"/>
            <a:r>
              <a:rPr lang="en-US" dirty="0"/>
              <a:t>How to write web services</a:t>
            </a:r>
          </a:p>
          <a:p>
            <a:pPr lvl="1"/>
            <a:r>
              <a:rPr lang="en-US" dirty="0"/>
              <a:t>How to design web pages</a:t>
            </a:r>
          </a:p>
          <a:p>
            <a:pPr lvl="1"/>
            <a:r>
              <a:rPr lang="en-US" dirty="0"/>
              <a:t>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8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601.414/614 about?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7025"/>
            <a:ext cx="8534400" cy="4727575"/>
          </a:xfrm>
        </p:spPr>
        <p:txBody>
          <a:bodyPr>
            <a:normAutofit/>
          </a:bodyPr>
          <a:lstStyle/>
          <a:p>
            <a:r>
              <a:rPr lang="en-US" dirty="0"/>
              <a:t>Basics</a:t>
            </a:r>
          </a:p>
          <a:p>
            <a:pPr lvl="1"/>
            <a:r>
              <a:rPr lang="en-US" dirty="0"/>
              <a:t>Packets, circuits, multiplexing, delay, loss, protocols</a:t>
            </a:r>
          </a:p>
          <a:p>
            <a:pPr lvl="1"/>
            <a:r>
              <a:rPr lang="en-US" dirty="0"/>
              <a:t>Application layer: HTTP</a:t>
            </a:r>
          </a:p>
          <a:p>
            <a:pPr lvl="1"/>
            <a:r>
              <a:rPr lang="en-US" dirty="0"/>
              <a:t>Transport layer: TCP, UDP, congestion control</a:t>
            </a:r>
          </a:p>
          <a:p>
            <a:pPr lvl="1"/>
            <a:r>
              <a:rPr lang="en-US" dirty="0"/>
              <a:t>Network layer: IP, routing protocols</a:t>
            </a:r>
          </a:p>
          <a:p>
            <a:pPr lvl="1"/>
            <a:r>
              <a:rPr lang="en-US" dirty="0"/>
              <a:t>Link layer: Ethernet, wireless</a:t>
            </a:r>
          </a:p>
          <a:p>
            <a:pPr lvl="1"/>
            <a:r>
              <a:rPr lang="en-US" dirty="0"/>
              <a:t>Standard network course (e.g., Princeton 461, Berkeley 168)</a:t>
            </a:r>
          </a:p>
          <a:p>
            <a:r>
              <a:rPr lang="en-US" dirty="0"/>
              <a:t>New EXCITING materials (updated from last year)</a:t>
            </a:r>
          </a:p>
          <a:p>
            <a:pPr lvl="1"/>
            <a:r>
              <a:rPr lang="en-US" dirty="0"/>
              <a:t>Programmable networks, software defined networking (SDN)</a:t>
            </a:r>
          </a:p>
          <a:p>
            <a:pPr lvl="1"/>
            <a:r>
              <a:rPr lang="en-US" dirty="0"/>
              <a:t>Frontiers of networking research in the age of AI and ML</a:t>
            </a:r>
          </a:p>
          <a:p>
            <a:pPr lvl="1"/>
            <a:r>
              <a:rPr lang="en-US" dirty="0"/>
              <a:t>Big network data, cloud computing, Blockchain, Bitcoin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8284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workload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In-class participation</a:t>
            </a:r>
          </a:p>
          <a:p>
            <a:pPr lvl="1"/>
            <a:r>
              <a:rPr lang="en-US" dirty="0"/>
              <a:t>Group discussion in Zoom breakout zooms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Four programming assignments</a:t>
            </a:r>
          </a:p>
          <a:p>
            <a:endParaRPr lang="en-US" dirty="0"/>
          </a:p>
          <a:p>
            <a:r>
              <a:rPr lang="en-US" dirty="0"/>
              <a:t>Two exams: midterm exam and final exam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442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Class participation: 20%</a:t>
            </a:r>
          </a:p>
          <a:p>
            <a:pPr lvl="1"/>
            <a:r>
              <a:rPr lang="en-US" dirty="0"/>
              <a:t>Group discussion in class</a:t>
            </a:r>
          </a:p>
          <a:p>
            <a:r>
              <a:rPr lang="en-US" dirty="0"/>
              <a:t>Programming assignments: 40%</a:t>
            </a:r>
          </a:p>
          <a:p>
            <a:pPr lvl="1"/>
            <a:r>
              <a:rPr lang="en-US" dirty="0"/>
              <a:t>10% for each assignment</a:t>
            </a:r>
          </a:p>
          <a:p>
            <a:r>
              <a:rPr lang="en-US" dirty="0"/>
              <a:t>Midterm exam: 20%</a:t>
            </a:r>
          </a:p>
          <a:p>
            <a:r>
              <a:rPr lang="en-US" dirty="0"/>
              <a:t>Final exam: 20%</a:t>
            </a:r>
          </a:p>
          <a:p>
            <a:endParaRPr lang="en-US" dirty="0"/>
          </a:p>
          <a:p>
            <a:r>
              <a:rPr lang="en-US" b="0" dirty="0"/>
              <a:t>Purpose: The grading policy is refined to enhance participation and reduce pressure of exams for online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435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95851"/>
          </a:xfrm>
        </p:spPr>
        <p:txBody>
          <a:bodyPr>
            <a:normAutofit/>
          </a:bodyPr>
          <a:lstStyle/>
          <a:p>
            <a:r>
              <a:rPr lang="en-US" b="0" dirty="0"/>
              <a:t>Assignment 1: socket programming</a:t>
            </a:r>
          </a:p>
          <a:p>
            <a:r>
              <a:rPr lang="en-US" b="0" dirty="0"/>
              <a:t>Assignment 2: routing algorithms</a:t>
            </a:r>
          </a:p>
          <a:p>
            <a:r>
              <a:rPr lang="en-US" b="0" dirty="0"/>
              <a:t>Assignment 3: congestion control</a:t>
            </a:r>
          </a:p>
          <a:p>
            <a:r>
              <a:rPr lang="en-US" b="0" dirty="0"/>
              <a:t>Assignment 4:</a:t>
            </a:r>
            <a:r>
              <a:rPr lang="zh-CN" altLang="en-US" b="0" dirty="0"/>
              <a:t> </a:t>
            </a:r>
            <a:r>
              <a:rPr lang="en-US" altLang="zh-CN" b="0" dirty="0"/>
              <a:t>programmable</a:t>
            </a:r>
            <a:r>
              <a:rPr lang="zh-CN" altLang="en-US" b="0" dirty="0"/>
              <a:t> </a:t>
            </a:r>
            <a:r>
              <a:rPr lang="en-US" altLang="zh-CN" b="0" dirty="0"/>
              <a:t>networks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795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Teaching assistants: </a:t>
            </a:r>
            <a:r>
              <a:rPr lang="en-US" dirty="0" err="1"/>
              <a:t>Zhihao</a:t>
            </a:r>
            <a:r>
              <a:rPr lang="en-US" dirty="0"/>
              <a:t> Bai</a:t>
            </a:r>
          </a:p>
          <a:p>
            <a:pPr lvl="1"/>
            <a:r>
              <a:rPr lang="en-US" dirty="0"/>
              <a:t>PhD student in computer science</a:t>
            </a:r>
          </a:p>
          <a:p>
            <a:pPr lvl="1"/>
            <a:r>
              <a:rPr lang="en-US" dirty="0"/>
              <a:t>Interested in computer networks and machine learning systems</a:t>
            </a:r>
          </a:p>
          <a:p>
            <a:endParaRPr lang="en-US" dirty="0"/>
          </a:p>
          <a:p>
            <a:r>
              <a:rPr lang="en-US" dirty="0"/>
              <a:t>Course assistants:</a:t>
            </a:r>
          </a:p>
          <a:p>
            <a:pPr lvl="1"/>
            <a:r>
              <a:rPr lang="en-US" dirty="0" err="1"/>
              <a:t>Ziming</a:t>
            </a:r>
            <a:r>
              <a:rPr lang="en-US" dirty="0"/>
              <a:t> Chen</a:t>
            </a:r>
          </a:p>
          <a:p>
            <a:pPr lvl="1"/>
            <a:r>
              <a:rPr lang="en-US" dirty="0" err="1"/>
              <a:t>Kun</a:t>
            </a:r>
            <a:r>
              <a:rPr lang="en-US" dirty="0"/>
              <a:t> (Ryan) Liu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088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286750" cy="4351338"/>
          </a:xfrm>
        </p:spPr>
        <p:txBody>
          <a:bodyPr/>
          <a:lstStyle/>
          <a:p>
            <a:r>
              <a:rPr lang="en-US" b="0" dirty="0"/>
              <a:t>Kurose and Ross, </a:t>
            </a:r>
            <a:r>
              <a:rPr lang="en-US" dirty="0"/>
              <a:t>Computer Networking: A Top-Down Approach</a:t>
            </a:r>
            <a:r>
              <a:rPr lang="en-US" b="0" dirty="0"/>
              <a:t>, 7th Edition, Pearson, 2017. ISBN 978-0133594140.</a:t>
            </a:r>
          </a:p>
          <a:p>
            <a:pPr lvl="1"/>
            <a:r>
              <a:rPr lang="en-US" dirty="0"/>
              <a:t>Earlier editions are ok, but translate reading assignments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545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website: </a:t>
            </a:r>
            <a:r>
              <a:rPr lang="en-US" dirty="0">
                <a:hlinkClick r:id="rId2"/>
              </a:rPr>
              <a:t>https://github.com/xinjin/course-net</a:t>
            </a:r>
            <a:endParaRPr lang="en-US" dirty="0"/>
          </a:p>
          <a:p>
            <a:pPr lvl="1"/>
            <a:r>
              <a:rPr lang="en-US" dirty="0"/>
              <a:t>Announcements, lecture slides, assignments</a:t>
            </a:r>
          </a:p>
          <a:p>
            <a:endParaRPr lang="en-US" dirty="0"/>
          </a:p>
          <a:p>
            <a:r>
              <a:rPr lang="en-US" dirty="0"/>
              <a:t>Piazza for discussion</a:t>
            </a:r>
          </a:p>
          <a:p>
            <a:pPr lvl="1"/>
            <a:r>
              <a:rPr lang="en-US" dirty="0"/>
              <a:t>Link on course website</a:t>
            </a:r>
          </a:p>
          <a:p>
            <a:endParaRPr lang="zh-CN" altLang="en-US" dirty="0"/>
          </a:p>
          <a:p>
            <a:r>
              <a:rPr lang="en-US" altLang="zh-CN" dirty="0"/>
              <a:t>Assignment submission via </a:t>
            </a:r>
            <a:r>
              <a:rPr lang="en-US" altLang="zh-CN" dirty="0" err="1"/>
              <a:t>Gradescope</a:t>
            </a:r>
            <a:endParaRPr lang="en-US" altLang="zh-CN" dirty="0"/>
          </a:p>
          <a:p>
            <a:pPr lvl="1"/>
            <a:r>
              <a:rPr lang="en-US" dirty="0"/>
              <a:t>Link on course website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84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 on late submission, cheating,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Description in the course website</a:t>
            </a:r>
          </a:p>
          <a:p>
            <a:pPr lvl="1"/>
            <a:r>
              <a:rPr lang="en-US" dirty="0"/>
              <a:t>Assignments must be submitted within deadline to receive full points</a:t>
            </a:r>
          </a:p>
          <a:p>
            <a:pPr lvl="1"/>
            <a:r>
              <a:rPr lang="en-US" dirty="0"/>
              <a:t>Grace period: 96 hours for the entire semester.</a:t>
            </a:r>
          </a:p>
          <a:p>
            <a:pPr lvl="2"/>
            <a:r>
              <a:rPr lang="en-US" dirty="0"/>
              <a:t>Use them judiciously</a:t>
            </a:r>
          </a:p>
          <a:p>
            <a:pPr lvl="1"/>
            <a:r>
              <a:rPr lang="en-US" dirty="0"/>
              <a:t>After the grace period, 25% off for each 24 hours late, rounded up.</a:t>
            </a:r>
          </a:p>
          <a:p>
            <a:endParaRPr lang="en-US" dirty="0"/>
          </a:p>
          <a:p>
            <a:r>
              <a:rPr lang="en-US" dirty="0"/>
              <a:t>DO NOT cheat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395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02ED6-A84B-3E4D-80EF-BCC87A4CB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Participation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FF3FA-0C2B-854B-9AAF-F5AEB6DE4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Ask and answer questions</a:t>
            </a:r>
          </a:p>
          <a:p>
            <a:pPr lvl="1"/>
            <a:r>
              <a:rPr lang="en-US" dirty="0"/>
              <a:t>It helps you understand and others too</a:t>
            </a:r>
          </a:p>
          <a:p>
            <a:pPr lvl="1"/>
            <a:r>
              <a:rPr lang="en-US" dirty="0"/>
              <a:t>It helps you stay awake</a:t>
            </a:r>
          </a:p>
          <a:p>
            <a:pPr lvl="1"/>
            <a:r>
              <a:rPr lang="en-US" dirty="0"/>
              <a:t>It helps me stay awake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E0883-7F04-F949-AE56-D42B0CE12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1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D1183-CF89-0949-940C-315189417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Participation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9FD31-9E2B-BF43-8B2D-010ACCAC2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 discussion in Zoom breakout rooms</a:t>
            </a:r>
          </a:p>
          <a:p>
            <a:pPr lvl="1"/>
            <a:r>
              <a:rPr lang="en-US" dirty="0"/>
              <a:t>NEW this semester to enhance participation and improve learning experience of online course</a:t>
            </a:r>
          </a:p>
          <a:p>
            <a:endParaRPr lang="en-US" dirty="0"/>
          </a:p>
          <a:p>
            <a:r>
              <a:rPr lang="en-US" dirty="0"/>
              <a:t>Format</a:t>
            </a:r>
          </a:p>
          <a:p>
            <a:pPr lvl="1"/>
            <a:r>
              <a:rPr lang="en-US" dirty="0"/>
              <a:t>Discuss questions related to the lecture in groups at the end of each class</a:t>
            </a:r>
          </a:p>
          <a:p>
            <a:pPr lvl="1"/>
            <a:r>
              <a:rPr lang="en-US" dirty="0"/>
              <a:t>Pick a leader to summarize the discussion</a:t>
            </a:r>
          </a:p>
          <a:p>
            <a:pPr lvl="1"/>
            <a:r>
              <a:rPr lang="en-US" dirty="0"/>
              <a:t>Post a short summary on Piazza (including the student names that contribute to the discussion)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E96F59-86AE-2845-B8D1-758A158DB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5368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4156C-E15B-8040-AE14-871C87263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Recording and Privacy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8D3D0-BA8D-7D42-9A78-088204B48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Lectures</a:t>
            </a:r>
          </a:p>
          <a:p>
            <a:pPr lvl="1"/>
            <a:r>
              <a:rPr lang="en-US" dirty="0"/>
              <a:t>The lectures will be recorded and posted on Blackboard (only viewable by enrolled students)</a:t>
            </a:r>
          </a:p>
          <a:p>
            <a:pPr lvl="1"/>
            <a:r>
              <a:rPr lang="en-US" dirty="0"/>
              <a:t>Post your questions in the Zoom chat window if you do not want to be part of the recording</a:t>
            </a:r>
          </a:p>
          <a:p>
            <a:endParaRPr lang="en-US" dirty="0"/>
          </a:p>
          <a:p>
            <a:r>
              <a:rPr lang="en-US" dirty="0"/>
              <a:t>Group discussions</a:t>
            </a:r>
          </a:p>
          <a:p>
            <a:pPr lvl="1"/>
            <a:r>
              <a:rPr lang="en-US" dirty="0"/>
              <a:t>The group discussions will NOT be recorded. Zoom recording will be turned OFF for this part.</a:t>
            </a:r>
          </a:p>
          <a:p>
            <a:pPr lvl="1"/>
            <a:r>
              <a:rPr lang="en-US" dirty="0"/>
              <a:t>Feel free to ask questions and present your answers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5ED9A-43ED-C34D-A633-0F7BA8B6E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954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DF9CF-A5B6-D949-8A11-32073B6F4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Group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BF912-8CBA-794C-B435-EC8716EF1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Topic: network performance of Internet applications/services</a:t>
            </a:r>
          </a:p>
          <a:p>
            <a:pPr lvl="1"/>
            <a:r>
              <a:rPr lang="en-US" dirty="0"/>
              <a:t>What is your favorite Internet application/service?</a:t>
            </a:r>
          </a:p>
          <a:p>
            <a:pPr lvl="1"/>
            <a:r>
              <a:rPr lang="en-US" dirty="0"/>
              <a:t>What do you dislike about it?</a:t>
            </a:r>
          </a:p>
          <a:p>
            <a:pPr lvl="1"/>
            <a:r>
              <a:rPr lang="en-US" dirty="0"/>
              <a:t>Is there a quantitative metric to measure it?</a:t>
            </a:r>
          </a:p>
          <a:p>
            <a:pPr lvl="1"/>
            <a:r>
              <a:rPr lang="en-US" dirty="0"/>
              <a:t>What network technologies can potentially help?</a:t>
            </a:r>
          </a:p>
          <a:p>
            <a:pPr lvl="1"/>
            <a:endParaRPr lang="en-US" dirty="0"/>
          </a:p>
          <a:p>
            <a:r>
              <a:rPr lang="en-US" dirty="0"/>
              <a:t>Everyone participates this time</a:t>
            </a:r>
          </a:p>
          <a:p>
            <a:pPr lvl="1"/>
            <a:r>
              <a:rPr lang="en-US" dirty="0"/>
              <a:t>Everyone first introduces yourself to the class, so your classmates and I will know you!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59D9B-0B3C-C844-9E4B-D8E267CCA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89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Learning about the Internet and networking in general is</a:t>
            </a:r>
          </a:p>
          <a:p>
            <a:pPr lvl="1"/>
            <a:r>
              <a:rPr lang="en-US" dirty="0"/>
              <a:t>important and relevant</a:t>
            </a:r>
          </a:p>
          <a:p>
            <a:pPr lvl="1"/>
            <a:r>
              <a:rPr lang="en-US" dirty="0"/>
              <a:t>lots of fun – challenging real-world problems</a:t>
            </a:r>
          </a:p>
          <a:p>
            <a:endParaRPr lang="en-US" dirty="0"/>
          </a:p>
          <a:p>
            <a:r>
              <a:rPr lang="en-US" dirty="0"/>
              <a:t>Next lecture</a:t>
            </a:r>
          </a:p>
          <a:p>
            <a:pPr lvl="1"/>
            <a:r>
              <a:rPr lang="en-US" dirty="0"/>
              <a:t>Read 1.1 and 1.3 of K&amp;R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384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9637"/>
            <a:ext cx="7886700" cy="2316163"/>
          </a:xfrm>
        </p:spPr>
        <p:txBody>
          <a:bodyPr/>
          <a:lstStyle/>
          <a:p>
            <a:pPr algn="ctr"/>
            <a:r>
              <a:rPr lang="en-US"/>
              <a:t>Thanks!</a:t>
            </a:r>
            <a:br>
              <a:rPr lang="en-US"/>
            </a:br>
            <a:r>
              <a:rPr lang="en-US" dirty="0"/>
              <a:t>Q&amp;A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21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 Hours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Tuesday: 2</a:t>
            </a:r>
            <a:r>
              <a:rPr lang="ru-RU" dirty="0"/>
              <a:t>:</a:t>
            </a:r>
            <a:r>
              <a:rPr lang="en-US" dirty="0"/>
              <a:t>4</a:t>
            </a:r>
            <a:r>
              <a:rPr lang="ru-RU" dirty="0"/>
              <a:t>5-</a:t>
            </a:r>
            <a:r>
              <a:rPr lang="en-US" dirty="0"/>
              <a:t>3</a:t>
            </a:r>
            <a:r>
              <a:rPr lang="ru-RU" dirty="0"/>
              <a:t>:</a:t>
            </a:r>
            <a:r>
              <a:rPr lang="en-US" dirty="0"/>
              <a:t>4</a:t>
            </a:r>
            <a:r>
              <a:rPr lang="ru-RU" dirty="0"/>
              <a:t>5pm</a:t>
            </a:r>
            <a:endParaRPr lang="en-US" dirty="0"/>
          </a:p>
          <a:p>
            <a:r>
              <a:rPr lang="en-US" dirty="0"/>
              <a:t>Thursday: 2</a:t>
            </a:r>
            <a:r>
              <a:rPr lang="ru-RU" dirty="0"/>
              <a:t>:</a:t>
            </a:r>
            <a:r>
              <a:rPr lang="en-US" dirty="0"/>
              <a:t>4</a:t>
            </a:r>
            <a:r>
              <a:rPr lang="ru-RU" dirty="0"/>
              <a:t>5-</a:t>
            </a:r>
            <a:r>
              <a:rPr lang="en-US" dirty="0"/>
              <a:t>3</a:t>
            </a:r>
            <a:r>
              <a:rPr lang="ru-RU" dirty="0"/>
              <a:t>:</a:t>
            </a:r>
            <a:r>
              <a:rPr lang="en-US" dirty="0"/>
              <a:t>4</a:t>
            </a:r>
            <a:r>
              <a:rPr lang="ru-RU" dirty="0"/>
              <a:t>5p</a:t>
            </a:r>
            <a:r>
              <a:rPr lang="en-US" dirty="0"/>
              <a:t>m</a:t>
            </a:r>
          </a:p>
          <a:p>
            <a:r>
              <a:rPr lang="en-US" dirty="0"/>
              <a:t>Will add two more slots</a:t>
            </a:r>
          </a:p>
          <a:p>
            <a:r>
              <a:rPr lang="en-US" dirty="0"/>
              <a:t>Tentative, starting next week</a:t>
            </a:r>
          </a:p>
          <a:p>
            <a:endParaRPr lang="en-US" dirty="0"/>
          </a:p>
          <a:p>
            <a:r>
              <a:rPr lang="en-US" dirty="0"/>
              <a:t>Zoom links for office hours: on Piazza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08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601.414/614 in CS Curriculum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601.220 Intermediate Programming</a:t>
            </a:r>
          </a:p>
          <a:p>
            <a:pPr lvl="1"/>
            <a:r>
              <a:rPr lang="en-US" dirty="0"/>
              <a:t>High-level logic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Programs</a:t>
            </a:r>
          </a:p>
          <a:p>
            <a:pPr lvl="1"/>
            <a:r>
              <a:rPr lang="en-US" dirty="0"/>
              <a:t>Coding skills learned in 601.220 are critical for 601.414/614 assignments</a:t>
            </a:r>
          </a:p>
          <a:p>
            <a:endParaRPr lang="en-US" dirty="0"/>
          </a:p>
          <a:p>
            <a:r>
              <a:rPr lang="en-US" dirty="0"/>
              <a:t>601.229 Computer System Fundamentals</a:t>
            </a:r>
          </a:p>
          <a:p>
            <a:pPr lvl="1"/>
            <a:r>
              <a:rPr lang="en-US" dirty="0"/>
              <a:t>How do machines work?</a:t>
            </a:r>
          </a:p>
          <a:p>
            <a:pPr lvl="1"/>
            <a:r>
              <a:rPr lang="en-US" dirty="0"/>
              <a:t>Execute programs, interact with users, etc.</a:t>
            </a:r>
          </a:p>
          <a:p>
            <a:pPr lvl="1"/>
            <a:r>
              <a:rPr lang="en-US" dirty="0"/>
              <a:t>Many concepts of 601.229 will be useful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45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missing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access most services?</a:t>
            </a:r>
          </a:p>
          <a:p>
            <a:pPr lvl="1"/>
            <a:r>
              <a:rPr lang="en-US" dirty="0"/>
              <a:t>Examples include search engines, social networks, video streaming, etc.</a:t>
            </a:r>
          </a:p>
          <a:p>
            <a:r>
              <a:rPr lang="en-US" dirty="0"/>
              <a:t>How do two machines communicate?</a:t>
            </a:r>
          </a:p>
          <a:p>
            <a:pPr lvl="1"/>
            <a:r>
              <a:rPr lang="en-US" dirty="0"/>
              <a:t>When they are directly connected</a:t>
            </a:r>
          </a:p>
          <a:p>
            <a:pPr lvl="1"/>
            <a:r>
              <a:rPr lang="en-US" dirty="0"/>
              <a:t>When they are not directly connected</a:t>
            </a:r>
          </a:p>
          <a:p>
            <a:endParaRPr lang="en-US" dirty="0"/>
          </a:p>
          <a:p>
            <a:r>
              <a:rPr lang="en-US" dirty="0"/>
              <a:t>Using a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4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network?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system of “links” that interconnect “nodes” in order to move “information” between nodes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Yes, this is very vague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7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2667000" y="3124200"/>
            <a:ext cx="2895600" cy="1905000"/>
            <a:chOff x="2667000" y="3124200"/>
            <a:chExt cx="2895600" cy="1905000"/>
          </a:xfrm>
        </p:grpSpPr>
        <p:sp>
          <p:nvSpPr>
            <p:cNvPr id="5" name="Oval 4"/>
            <p:cNvSpPr/>
            <p:nvPr/>
          </p:nvSpPr>
          <p:spPr bwMode="auto">
            <a:xfrm>
              <a:off x="4038600" y="3124200"/>
              <a:ext cx="304800" cy="3048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3352800" y="3886200"/>
              <a:ext cx="304800" cy="3048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4038600" y="4724400"/>
              <a:ext cx="304800" cy="3048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4038600" y="3886200"/>
              <a:ext cx="304800" cy="3048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4648200" y="3886200"/>
              <a:ext cx="304800" cy="3048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5257800" y="4267200"/>
              <a:ext cx="304800" cy="3048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5257800" y="3505200"/>
              <a:ext cx="304800" cy="3048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2667000" y="3276600"/>
              <a:ext cx="304800" cy="3048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2667000" y="3886200"/>
              <a:ext cx="304800" cy="3048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2667000" y="4495800"/>
              <a:ext cx="304800" cy="3048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15" name="Straight Connector 14"/>
            <p:cNvCxnSpPr>
              <a:cxnSpLocks noChangeShapeType="1"/>
              <a:stCxn id="14" idx="5"/>
              <a:endCxn id="8" idx="1"/>
            </p:cNvCxnSpPr>
            <p:nvPr/>
          </p:nvCxnSpPr>
          <p:spPr bwMode="auto">
            <a:xfrm>
              <a:off x="2927350" y="3536950"/>
              <a:ext cx="469900" cy="393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Straight Connector 15"/>
            <p:cNvCxnSpPr>
              <a:cxnSpLocks noChangeShapeType="1"/>
              <a:stCxn id="15" idx="6"/>
              <a:endCxn id="8" idx="2"/>
            </p:cNvCxnSpPr>
            <p:nvPr/>
          </p:nvCxnSpPr>
          <p:spPr bwMode="auto">
            <a:xfrm>
              <a:off x="2971800" y="40386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Straight Connector 18"/>
            <p:cNvCxnSpPr>
              <a:cxnSpLocks noChangeShapeType="1"/>
              <a:stCxn id="16" idx="7"/>
              <a:endCxn id="8" idx="3"/>
            </p:cNvCxnSpPr>
            <p:nvPr/>
          </p:nvCxnSpPr>
          <p:spPr bwMode="auto">
            <a:xfrm flipV="1">
              <a:off x="2927350" y="4146550"/>
              <a:ext cx="469900" cy="393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Straight Connector 21"/>
            <p:cNvCxnSpPr>
              <a:cxnSpLocks noChangeShapeType="1"/>
              <a:stCxn id="9" idx="0"/>
              <a:endCxn id="10" idx="4"/>
            </p:cNvCxnSpPr>
            <p:nvPr/>
          </p:nvCxnSpPr>
          <p:spPr bwMode="auto">
            <a:xfrm flipV="1">
              <a:off x="4191000" y="41910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Straight Connector 24"/>
            <p:cNvCxnSpPr>
              <a:cxnSpLocks noChangeShapeType="1"/>
              <a:stCxn id="10" idx="0"/>
              <a:endCxn id="7" idx="4"/>
            </p:cNvCxnSpPr>
            <p:nvPr/>
          </p:nvCxnSpPr>
          <p:spPr bwMode="auto">
            <a:xfrm flipV="1">
              <a:off x="4191000" y="34290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Straight Connector 28"/>
            <p:cNvCxnSpPr>
              <a:cxnSpLocks noChangeShapeType="1"/>
              <a:stCxn id="8" idx="6"/>
              <a:endCxn id="10" idx="2"/>
            </p:cNvCxnSpPr>
            <p:nvPr/>
          </p:nvCxnSpPr>
          <p:spPr bwMode="auto">
            <a:xfrm>
              <a:off x="3657600" y="40386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Straight Connector 32"/>
            <p:cNvCxnSpPr>
              <a:cxnSpLocks noChangeShapeType="1"/>
              <a:stCxn id="11" idx="2"/>
              <a:endCxn id="10" idx="6"/>
            </p:cNvCxnSpPr>
            <p:nvPr/>
          </p:nvCxnSpPr>
          <p:spPr bwMode="auto">
            <a:xfrm flipH="1">
              <a:off x="4343400" y="40386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Straight Connector 35"/>
            <p:cNvCxnSpPr>
              <a:cxnSpLocks noChangeShapeType="1"/>
              <a:stCxn id="11" idx="7"/>
              <a:endCxn id="13" idx="3"/>
            </p:cNvCxnSpPr>
            <p:nvPr/>
          </p:nvCxnSpPr>
          <p:spPr bwMode="auto">
            <a:xfrm flipV="1">
              <a:off x="4908550" y="3765550"/>
              <a:ext cx="393700" cy="165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Straight Connector 38"/>
            <p:cNvCxnSpPr>
              <a:cxnSpLocks noChangeShapeType="1"/>
              <a:stCxn id="11" idx="5"/>
              <a:endCxn id="12" idx="1"/>
            </p:cNvCxnSpPr>
            <p:nvPr/>
          </p:nvCxnSpPr>
          <p:spPr bwMode="auto">
            <a:xfrm>
              <a:off x="4908550" y="4146550"/>
              <a:ext cx="393700" cy="165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Straight Connector 47"/>
            <p:cNvCxnSpPr>
              <a:cxnSpLocks noChangeShapeType="1"/>
              <a:stCxn id="8" idx="7"/>
              <a:endCxn id="7" idx="3"/>
            </p:cNvCxnSpPr>
            <p:nvPr/>
          </p:nvCxnSpPr>
          <p:spPr bwMode="auto">
            <a:xfrm flipV="1">
              <a:off x="3613150" y="3384550"/>
              <a:ext cx="469900" cy="546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Straight Connector 50"/>
            <p:cNvCxnSpPr>
              <a:cxnSpLocks noChangeShapeType="1"/>
              <a:stCxn id="8" idx="5"/>
              <a:endCxn id="9" idx="1"/>
            </p:cNvCxnSpPr>
            <p:nvPr/>
          </p:nvCxnSpPr>
          <p:spPr bwMode="auto">
            <a:xfrm>
              <a:off x="3613150" y="4146550"/>
              <a:ext cx="469900" cy="622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Straight Connector 52"/>
            <p:cNvCxnSpPr>
              <a:cxnSpLocks noChangeShapeType="1"/>
              <a:stCxn id="7" idx="5"/>
              <a:endCxn id="11" idx="1"/>
            </p:cNvCxnSpPr>
            <p:nvPr/>
          </p:nvCxnSpPr>
          <p:spPr bwMode="auto">
            <a:xfrm>
              <a:off x="4298950" y="3384550"/>
              <a:ext cx="393700" cy="546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9499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many different types of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Internet</a:t>
            </a:r>
          </a:p>
          <a:p>
            <a:r>
              <a:rPr lang="en-US" dirty="0"/>
              <a:t>Telephone network</a:t>
            </a:r>
          </a:p>
          <a:p>
            <a:r>
              <a:rPr lang="en-US" dirty="0"/>
              <a:t>Transportation networks</a:t>
            </a:r>
          </a:p>
          <a:p>
            <a:r>
              <a:rPr lang="en-US" dirty="0"/>
              <a:t>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76400" y="5653743"/>
            <a:ext cx="5935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5"/>
                </a:solidFill>
              </a:rPr>
              <a:t>We will </a:t>
            </a:r>
            <a:r>
              <a:rPr lang="en-US" sz="2800" b="1">
                <a:solidFill>
                  <a:schemeClr val="accent5"/>
                </a:solidFill>
              </a:rPr>
              <a:t>focus primarily on the Internet</a:t>
            </a:r>
          </a:p>
        </p:txBody>
      </p:sp>
    </p:spTree>
    <p:extLst>
      <p:ext uri="{BB962C8B-B14F-4D97-AF65-F5344CB8AC3E}">
        <p14:creationId xmlns:p14="http://schemas.microsoft.com/office/powerpoint/2010/main" val="2072045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/>
                </a:solidFill>
              </a:rPr>
              <a:t>The Internet: An Exciting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One of the most influential inventions</a:t>
            </a:r>
          </a:p>
          <a:p>
            <a:pPr lvl="1"/>
            <a:r>
              <a:rPr lang="en-US" dirty="0"/>
              <a:t>A research experiment that escaped from the lab</a:t>
            </a:r>
          </a:p>
          <a:p>
            <a:pPr lvl="1"/>
            <a:r>
              <a:rPr lang="is-IS" dirty="0"/>
              <a:t>… to be a global communications infrastructure</a:t>
            </a:r>
          </a:p>
          <a:p>
            <a:r>
              <a:rPr lang="is-IS" b="1" dirty="0"/>
              <a:t>Even wider reach</a:t>
            </a:r>
          </a:p>
          <a:p>
            <a:pPr lvl="1"/>
            <a:r>
              <a:rPr lang="is-IS" dirty="0"/>
              <a:t>Today: more than 4 billion users</a:t>
            </a:r>
          </a:p>
          <a:p>
            <a:pPr lvl="1"/>
            <a:r>
              <a:rPr lang="is-IS" dirty="0"/>
              <a:t>Tomorrow: more users, computers, things, ...</a:t>
            </a:r>
          </a:p>
          <a:p>
            <a:r>
              <a:rPr lang="is-IS" b="1" dirty="0"/>
              <a:t>Near-constant innovation</a:t>
            </a:r>
          </a:p>
          <a:p>
            <a:pPr lvl="1"/>
            <a:r>
              <a:rPr lang="is-IS" dirty="0"/>
              <a:t>Apps: Web, social networks, Bitcoin, blockchain, ... </a:t>
            </a:r>
          </a:p>
          <a:p>
            <a:pPr lvl="1"/>
            <a:r>
              <a:rPr lang="is-IS" dirty="0"/>
              <a:t>Links: optics, WiFi, cellular, satellite, 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BD4A8A-F611-E74B-B731-8BB6CDE4D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5386388"/>
            <a:ext cx="1860549" cy="13954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056A76-E07F-0149-933F-1F0D707834E5}"/>
              </a:ext>
            </a:extLst>
          </p:cNvPr>
          <p:cNvSpPr txBox="1"/>
          <p:nvPr/>
        </p:nvSpPr>
        <p:spPr>
          <a:xfrm>
            <a:off x="5894634" y="6400800"/>
            <a:ext cx="887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Starlink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18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Custo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D9615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1596</TotalTime>
  <Words>1521</Words>
  <Application>Microsoft Macintosh PowerPoint</Application>
  <PresentationFormat>On-screen Show (4:3)</PresentationFormat>
  <Paragraphs>323</Paragraphs>
  <Slides>38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Wingdings</vt:lpstr>
      <vt:lpstr>Office Theme</vt:lpstr>
      <vt:lpstr>EN.601.414/614 Computer Networks  Introduction</vt:lpstr>
      <vt:lpstr>Introduction</vt:lpstr>
      <vt:lpstr>Introduction</vt:lpstr>
      <vt:lpstr>Office Hours</vt:lpstr>
      <vt:lpstr>601.414/614 in CS Curriculum</vt:lpstr>
      <vt:lpstr>What is missing</vt:lpstr>
      <vt:lpstr>What is a network?</vt:lpstr>
      <vt:lpstr>There are many different types of networks</vt:lpstr>
      <vt:lpstr>The Internet: An Exciting Time</vt:lpstr>
      <vt:lpstr>Transforming Everything</vt:lpstr>
      <vt:lpstr>So, what is Internet?</vt:lpstr>
      <vt:lpstr>The Internet consists of many end-systems</vt:lpstr>
      <vt:lpstr>Connected by switches</vt:lpstr>
      <vt:lpstr>And links</vt:lpstr>
      <vt:lpstr>Managed by many parties</vt:lpstr>
      <vt:lpstr>Transfers data</vt:lpstr>
      <vt:lpstr>Shared among many services</vt:lpstr>
      <vt:lpstr>A federated system</vt:lpstr>
      <vt:lpstr>Why a common interface?</vt:lpstr>
      <vt:lpstr>Massive Scale</vt:lpstr>
      <vt:lpstr>Diversity in all dimensions</vt:lpstr>
      <vt:lpstr>The Internet is also</vt:lpstr>
      <vt:lpstr>Have we found the right solution?</vt:lpstr>
      <vt:lpstr>The Internet is a lesson</vt:lpstr>
      <vt:lpstr>What is 601.414/614 about?</vt:lpstr>
      <vt:lpstr>What is 601.414/614 about?</vt:lpstr>
      <vt:lpstr>Class workload</vt:lpstr>
      <vt:lpstr>Grading</vt:lpstr>
      <vt:lpstr>Programming assignments</vt:lpstr>
      <vt:lpstr>Textbook</vt:lpstr>
      <vt:lpstr>Communication protocol</vt:lpstr>
      <vt:lpstr>Policies on late submission, cheating, …</vt:lpstr>
      <vt:lpstr>Participation</vt:lpstr>
      <vt:lpstr>Participation</vt:lpstr>
      <vt:lpstr>Recording and Privacy</vt:lpstr>
      <vt:lpstr>First Group Discussion</vt:lpstr>
      <vt:lpstr>Summary</vt:lpstr>
      <vt:lpstr>Thanks! 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 Jin</dc:creator>
  <cp:lastModifiedBy>Xin Jin</cp:lastModifiedBy>
  <cp:revision>413</cp:revision>
  <dcterms:created xsi:type="dcterms:W3CDTF">2017-09-02T14:15:58Z</dcterms:created>
  <dcterms:modified xsi:type="dcterms:W3CDTF">2020-09-01T19:04:49Z</dcterms:modified>
</cp:coreProperties>
</file>