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sldIdLst>
    <p:sldId id="256" r:id="rId2"/>
    <p:sldId id="530" r:id="rId3"/>
    <p:sldId id="527" r:id="rId4"/>
    <p:sldId id="528" r:id="rId5"/>
    <p:sldId id="529" r:id="rId6"/>
    <p:sldId id="531" r:id="rId7"/>
    <p:sldId id="532" r:id="rId8"/>
    <p:sldId id="522" r:id="rId9"/>
    <p:sldId id="523" r:id="rId10"/>
    <p:sldId id="524" r:id="rId11"/>
    <p:sldId id="525" r:id="rId12"/>
    <p:sldId id="519" r:id="rId13"/>
    <p:sldId id="463" r:id="rId14"/>
    <p:sldId id="464" r:id="rId15"/>
    <p:sldId id="465" r:id="rId16"/>
    <p:sldId id="466" r:id="rId17"/>
    <p:sldId id="467" r:id="rId18"/>
    <p:sldId id="520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46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/>
    <p:restoredTop sz="88327"/>
  </p:normalViewPr>
  <p:slideViewPr>
    <p:cSldViewPr snapToObjects="1">
      <p:cViewPr>
        <p:scale>
          <a:sx n="110" d="100"/>
          <a:sy n="110" d="100"/>
        </p:scale>
        <p:origin x="1056" y="5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22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0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04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34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7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4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60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45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11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290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04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19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Inter-Domain </a:t>
            </a:r>
            <a:r>
              <a:rPr lang="en-US" altLang="zh-CN" sz="4800" dirty="0" smtClean="0"/>
              <a:t>Routing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Distance vector algorithm </a:t>
            </a:r>
            <a:endParaRPr lang="en-US" dirty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time-to-time, each node sends its own distance vector estimate to neighbors</a:t>
            </a:r>
          </a:p>
          <a:p>
            <a:r>
              <a:rPr lang="en-US" dirty="0"/>
              <a:t>W</a:t>
            </a:r>
            <a:r>
              <a:rPr lang="en-US" dirty="0" smtClean="0"/>
              <a:t>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cs typeface="Times New Roman" charset="0"/>
              </a:rPr>
              <a:t>N</a:t>
            </a:r>
          </a:p>
          <a:p>
            <a:r>
              <a:rPr lang="en-US" dirty="0" smtClean="0">
                <a:cs typeface="Times New Roman" charset="0"/>
              </a:rPr>
              <a:t>Eventually, the </a:t>
            </a:r>
            <a:r>
              <a:rPr lang="en-US" dirty="0">
                <a:cs typeface="Times New Roman" charset="0"/>
              </a:rPr>
              <a:t>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 smtClean="0">
                <a:cs typeface="Times New Roman" charset="0"/>
              </a:rPr>
              <a:t>may converge </a:t>
            </a:r>
            <a:r>
              <a:rPr lang="en-US" dirty="0">
                <a:cs typeface="Times New Roman" charset="0"/>
              </a:rPr>
              <a:t>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chemeClr val="accent5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9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AS-level Internet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Internet Inter-Domain Traffic, SIGCOMM,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systems (AS) </a:t>
            </a:r>
            <a:endParaRPr lang="en-US" dirty="0"/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is a network under a single administrative control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over 55,000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</a:t>
            </a:r>
            <a:r>
              <a:rPr lang="en-US" dirty="0" smtClean="0"/>
              <a:t>/</a:t>
            </a:r>
          </a:p>
          <a:p>
            <a:r>
              <a:rPr lang="en-US" dirty="0" smtClean="0"/>
              <a:t>ASes are sometimes called </a:t>
            </a:r>
            <a:r>
              <a:rPr lang="ja-JP" altLang="en-US" dirty="0" smtClean="0"/>
              <a:t>“</a:t>
            </a:r>
            <a:r>
              <a:rPr lang="en-US" dirty="0" smtClean="0"/>
              <a:t>domains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endParaRPr lang="en-US" dirty="0" smtClean="0"/>
          </a:p>
          <a:p>
            <a:r>
              <a:rPr lang="en-US" dirty="0" smtClean="0"/>
              <a:t>Each AS is assigned a unique identifier (ASN)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“Intra-domain” routing: </a:t>
            </a:r>
            <a:br>
              <a:rPr lang="en-US" dirty="0" smtClean="0"/>
            </a:br>
            <a:r>
              <a:rPr lang="en-US" dirty="0" smtClean="0"/>
              <a:t>Within an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(e.g., OSPF) and Distance-Vector (e.g., RIP)</a:t>
            </a:r>
          </a:p>
          <a:p>
            <a:r>
              <a:rPr lang="en-US" dirty="0" smtClean="0"/>
              <a:t>Primary focus</a:t>
            </a:r>
          </a:p>
          <a:p>
            <a:pPr lvl="1"/>
            <a:r>
              <a:rPr lang="en-US" dirty="0" smtClean="0"/>
              <a:t>Finding least-cost paths</a:t>
            </a:r>
          </a:p>
          <a:p>
            <a:pPr lvl="1"/>
            <a:r>
              <a:rPr lang="en-US" dirty="0" smtClean="0"/>
              <a:t>Fast convergence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“Inter-domain” routing:</a:t>
            </a:r>
            <a:br>
              <a:rPr lang="en-US" dirty="0" smtClean="0"/>
            </a:br>
            <a:r>
              <a:rPr lang="en-US" dirty="0" smtClean="0"/>
              <a:t>Between 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Administrative structure </a:t>
            </a:r>
          </a:p>
          <a:p>
            <a:pPr lvl="2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Addressing (so far)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 smtClean="0"/>
              <a:t>Each host has a unique ID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No particular structure </a:t>
            </a:r>
            <a:r>
              <a:rPr lang="en-US" dirty="0"/>
              <a:t>to those </a:t>
            </a:r>
            <a:r>
              <a:rPr lang="en-US" dirty="0" smtClean="0"/>
              <a:t>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pPr lvl="1"/>
            <a:r>
              <a:rPr lang="en-US" dirty="0" smtClean="0"/>
              <a:t>Given packet’s destination address, lookup next hop</a:t>
            </a:r>
          </a:p>
          <a:p>
            <a:r>
              <a:rPr lang="en-US" dirty="0" smtClean="0"/>
              <a:t>Naive: Have an entry for each destination</a:t>
            </a:r>
          </a:p>
          <a:p>
            <a:pPr lvl="1"/>
            <a:r>
              <a:rPr lang="en-US" dirty="0" smtClean="0"/>
              <a:t>There would be over 10</a:t>
            </a:r>
            <a:r>
              <a:rPr lang="en-US" altLang="zh-CN" baseline="30000" dirty="0"/>
              <a:t>9</a:t>
            </a:r>
            <a:r>
              <a:rPr lang="en-US" dirty="0" smtClean="0"/>
              <a:t> entries!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routing updates per destination!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</a:t>
            </a: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/>
                </a:solidFill>
              </a:rPr>
              <a:t>longest-prefix matching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survey summary</a:t>
            </a:r>
          </a:p>
          <a:p>
            <a:r>
              <a:rPr lang="en-US" dirty="0"/>
              <a:t>Final exam </a:t>
            </a:r>
            <a:r>
              <a:rPr lang="en-US" dirty="0" smtClean="0"/>
              <a:t>announcement</a:t>
            </a:r>
          </a:p>
          <a:p>
            <a:r>
              <a:rPr lang="en-US" dirty="0" smtClean="0"/>
              <a:t>Inter-domain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 smtClean="0"/>
              <a:t>A smaller table at node B?</a:t>
            </a:r>
            <a:endParaRPr lang="en-US" dirty="0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1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 smtClean="0"/>
              <a:t>Careful address assignment </a:t>
            </a:r>
            <a:r>
              <a:rPr lang="en-US" dirty="0" smtClean="0">
                <a:sym typeface="Wingdings"/>
              </a:rPr>
              <a:t> can </a:t>
            </a:r>
            <a:r>
              <a:rPr lang="en-US" i="1" dirty="0" smtClean="0">
                <a:sym typeface="Wingdings"/>
              </a:rPr>
              <a:t>aggregate</a:t>
            </a:r>
            <a:r>
              <a:rPr lang="en-US" dirty="0" smtClean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kin to reducing the number of destinations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[1-4]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r>
              <a:rPr lang="en-US" dirty="0" smtClean="0"/>
              <a:t>Naive: Have an entry for each destination</a:t>
            </a:r>
          </a:p>
          <a:p>
            <a:r>
              <a:rPr lang="en-US" dirty="0" smtClean="0"/>
              <a:t>Better: Have an entry for a range of addresses</a:t>
            </a:r>
          </a:p>
          <a:p>
            <a:pPr lvl="1"/>
            <a:r>
              <a:rPr lang="en-US" dirty="0" smtClean="0"/>
              <a:t>Can’t do this if addresses are assigned randomly!</a:t>
            </a:r>
          </a:p>
          <a:p>
            <a:pPr lvl="1"/>
            <a:r>
              <a:rPr lang="en-US" dirty="0" smtClean="0"/>
              <a:t>How addresses are allocated will matter!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Host addressing is key to scaling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freedom in picking routes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My traffic can’t be carried over my competitor’s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I don’t want to carry A’s traffic through my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expressible as Internet-wide </a:t>
            </a:r>
            <a:r>
              <a:rPr lang="ja-JP" altLang="en-US" dirty="0" smtClean="0"/>
              <a:t>“</a:t>
            </a:r>
            <a:r>
              <a:rPr lang="en-US" dirty="0" smtClean="0"/>
              <a:t>least cost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pPr lvl="1"/>
            <a:r>
              <a:rPr lang="en-US" dirty="0" smtClean="0"/>
              <a:t>Want to choose their own internal routing protocol</a:t>
            </a:r>
          </a:p>
          <a:p>
            <a:pPr lvl="1"/>
            <a:r>
              <a:rPr lang="en-US" dirty="0" smtClean="0"/>
              <a:t>Want to choose their own policy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hoice of network topology, routing policies, etc.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routing algorithm</a:t>
            </a:r>
            <a:endParaRPr lang="en-US" dirty="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 smtClean="0"/>
              <a:t>Link-state</a:t>
            </a:r>
          </a:p>
          <a:p>
            <a:pPr lvl="1"/>
            <a:r>
              <a:rPr lang="en-US" dirty="0" smtClean="0"/>
              <a:t>No privacy – broadcasts all network information 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autonomy – </a:t>
            </a:r>
            <a:r>
              <a:rPr lang="en-US" dirty="0" smtClean="0"/>
              <a:t>needs agreement on metric,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Distance-vector is a decent starting point </a:t>
            </a:r>
          </a:p>
          <a:p>
            <a:pPr lvl="1"/>
            <a:r>
              <a:rPr lang="en-US" dirty="0" smtClean="0"/>
              <a:t>Per-destination updates give some control</a:t>
            </a:r>
          </a:p>
          <a:p>
            <a:pPr lvl="1"/>
            <a:r>
              <a:rPr lang="en-US" dirty="0" smtClean="0"/>
              <a:t>BUT wasn’t designed to implement policy </a:t>
            </a:r>
          </a:p>
          <a:p>
            <a:pPr lvl="1"/>
            <a:r>
              <a:rPr lang="en-US" dirty="0" smtClean="0"/>
              <a:t>AND is vulnerable to loops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dirty="0">
                <a:solidFill>
                  <a:schemeClr val="accent5"/>
                </a:solidFill>
              </a:rPr>
              <a:t>“Border Gateway Protocol” (BGP) extends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distance-vector ideas to accommodate </a:t>
            </a:r>
            <a:r>
              <a:rPr lang="en-US" dirty="0" smtClean="0">
                <a:solidFill>
                  <a:schemeClr val="accent5"/>
                </a:solidFill>
              </a:rPr>
              <a:t>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Inter-domain-routing</a:t>
            </a:r>
          </a:p>
          <a:p>
            <a:pPr lvl="1"/>
            <a:r>
              <a:rPr lang="en-US" dirty="0" smtClean="0"/>
              <a:t>Addressing (Scalability)</a:t>
            </a:r>
          </a:p>
          <a:p>
            <a:pPr lvl="1"/>
            <a:r>
              <a:rPr lang="en-US" dirty="0" smtClean="0"/>
              <a:t>BGP (Autonomy, policy, privacy)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ontext and basic ideas: today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etails and issues: next lecture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  <a:r>
              <a:rPr lang="en-US" dirty="0" smtClean="0"/>
              <a:t>of addressing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Small forwarding tables at routers</a:t>
            </a:r>
          </a:p>
          <a:p>
            <a:pPr lvl="1"/>
            <a:r>
              <a:rPr lang="en-US" dirty="0" smtClean="0"/>
              <a:t>Much less than the number of hosts</a:t>
            </a:r>
          </a:p>
          <a:p>
            <a:r>
              <a:rPr lang="en-US" dirty="0" smtClean="0"/>
              <a:t>Churn: Limited rate of change in routing tables</a:t>
            </a:r>
          </a:p>
          <a:p>
            <a:pPr lvl="0"/>
            <a:r>
              <a:rPr lang="en-US" dirty="0" smtClean="0">
                <a:solidFill>
                  <a:schemeClr val="accent5"/>
                </a:solidFill>
              </a:rPr>
              <a:t>Ability to aggregate </a:t>
            </a:r>
            <a:r>
              <a:rPr lang="en-US" dirty="0" smtClean="0"/>
              <a:t>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works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</a:t>
            </a:r>
            <a:r>
              <a:rPr lang="en-US" sz="2400" dirty="0" smtClean="0"/>
              <a:t>path</a:t>
            </a:r>
            <a:endParaRPr lang="en-US" sz="2400" dirty="0"/>
          </a:p>
          <a:p>
            <a:r>
              <a:rPr lang="en-US" sz="2400" dirty="0"/>
              <a:t>These groups are assigned contiguous </a:t>
            </a:r>
            <a:r>
              <a:rPr lang="en-US" sz="2400" dirty="0" smtClean="0"/>
              <a:t>addresses</a:t>
            </a:r>
            <a:endParaRPr lang="en-US" sz="2400" dirty="0"/>
          </a:p>
          <a:p>
            <a:r>
              <a:rPr lang="en-US" sz="2400" dirty="0"/>
              <a:t>These groups are relatively </a:t>
            </a:r>
            <a:r>
              <a:rPr lang="en-US" sz="2400" dirty="0" smtClean="0"/>
              <a:t>stable</a:t>
            </a:r>
            <a:endParaRPr lang="en-US" sz="2400" dirty="0"/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idterm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Ask questions if you feel I am going too fast</a:t>
            </a:r>
          </a:p>
          <a:p>
            <a:pPr lvl="2"/>
            <a:r>
              <a:rPr lang="en-US" dirty="0" smtClean="0"/>
              <a:t>Don’t be shy 😀. If you do not understand, many of your classmates do not understand it, either.</a:t>
            </a:r>
          </a:p>
          <a:p>
            <a:pPr lvl="1"/>
            <a:r>
              <a:rPr lang="en-US" dirty="0" smtClean="0"/>
              <a:t>Exercise questions are embedded in slides</a:t>
            </a:r>
          </a:p>
          <a:p>
            <a:pPr lvl="1"/>
            <a:r>
              <a:rPr lang="en-US" dirty="0" smtClean="0"/>
              <a:t>Notes in PowerPoint contain pointers and answers</a:t>
            </a:r>
          </a:p>
          <a:p>
            <a:pPr lvl="1"/>
            <a:r>
              <a:rPr lang="en-US" dirty="0" smtClean="0"/>
              <a:t>Provide both PDF and PPT for slides</a:t>
            </a:r>
          </a:p>
          <a:p>
            <a:pPr lvl="1"/>
            <a:r>
              <a:rPr lang="en-US" dirty="0" smtClean="0"/>
              <a:t>Slides are now uploaded before class</a:t>
            </a:r>
          </a:p>
          <a:p>
            <a:pPr lvl="2"/>
            <a:r>
              <a:rPr lang="en-US" dirty="0" smtClean="0"/>
              <a:t>May still update after class based on feedback</a:t>
            </a:r>
          </a:p>
          <a:p>
            <a:pPr lvl="1"/>
            <a:r>
              <a:rPr lang="en-US" dirty="0"/>
              <a:t>“Better chalk would help when you draw things on the board. Current chalk is hard to see</a:t>
            </a:r>
            <a:r>
              <a:rPr lang="en-US" dirty="0" smtClean="0"/>
              <a:t>.”</a:t>
            </a:r>
          </a:p>
          <a:p>
            <a:pPr lvl="2"/>
            <a:r>
              <a:rPr lang="en-US" dirty="0" smtClean="0"/>
              <a:t>Sit in front. The first row is not full </a:t>
            </a:r>
            <a:r>
              <a:rPr lang="en-US" dirty="0"/>
              <a:t>😀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Advanced topics (will cover all of them, but only briefly because of time): security, programmable networks, software-defined networking, networking testing, big network data processing, cloud computing and network virtualization, bitcoin and </a:t>
            </a:r>
            <a:r>
              <a:rPr lang="en-US" dirty="0" err="1" smtClean="0"/>
              <a:t>blockchain</a:t>
            </a:r>
            <a:r>
              <a:rPr lang="en-US" dirty="0" smtClean="0"/>
              <a:t>, AI &amp; networks, </a:t>
            </a:r>
            <a:r>
              <a:rPr lang="en-US" dirty="0" err="1" smtClean="0"/>
              <a:t>IoT</a:t>
            </a:r>
            <a:r>
              <a:rPr lang="en-US" dirty="0" smtClean="0"/>
              <a:t>, distributed systems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(IPv4)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32-bit number associated with a host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Represented with the “dotted-decimal” notation </a:t>
            </a:r>
          </a:p>
          <a:p>
            <a:pPr lvl="1"/>
            <a:r>
              <a:rPr lang="en-US" dirty="0" smtClean="0"/>
              <a:t>e.g., 12.34.158.5</a:t>
            </a:r>
            <a:endParaRPr lang="en-US" dirty="0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accent5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  <a:endParaRPr lang="en-US" sz="3200" b="0" dirty="0">
                <a:solidFill>
                  <a:schemeClr val="accent5"/>
                </a:solidFill>
                <a:latin typeface="Times New Roman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in IP addressing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32 bits are partitioned into a prefix and suffix components</a:t>
            </a:r>
          </a:p>
          <a:p>
            <a:r>
              <a:rPr lang="en-US" dirty="0" smtClean="0"/>
              <a:t>Prefix is the </a:t>
            </a:r>
            <a:r>
              <a:rPr lang="en-US" dirty="0" smtClean="0">
                <a:solidFill>
                  <a:schemeClr val="accent5"/>
                </a:solidFill>
              </a:rPr>
              <a:t>network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component; suffix is the </a:t>
            </a:r>
            <a:r>
              <a:rPr lang="en-US" dirty="0" smtClean="0">
                <a:solidFill>
                  <a:schemeClr val="accent5"/>
                </a:solidFill>
              </a:rPr>
              <a:t>host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1"/>
            <a:ext cx="6495324" cy="1954387"/>
            <a:chOff x="762000" y="4343400"/>
            <a:chExt cx="7334250" cy="2316312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244455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4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chemeClr val="accent4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4"/>
              <a:ext cx="1679721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chemeClr val="accent5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example</a:t>
            </a:r>
            <a:endParaRPr lang="en-US" dirty="0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network has 50 computers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 6 bits for host addresses  (2</a:t>
            </a:r>
            <a:r>
              <a:rPr lang="en-US" baseline="30000" dirty="0" smtClean="0"/>
              <a:t>5</a:t>
            </a:r>
            <a:r>
              <a:rPr lang="en-US" dirty="0" smtClean="0"/>
              <a:t> &lt; 50 &lt; 2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emaining 32 - 6 = 26 bits as network prefix</a:t>
            </a:r>
          </a:p>
          <a:p>
            <a:r>
              <a:rPr lang="en-US" dirty="0" smtClean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nformally, “slash 26”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128.23.9/26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accent5"/>
                </a:solidFill>
              </a:rPr>
              <a:t>subnet mask </a:t>
            </a:r>
            <a:r>
              <a:rPr lang="en-US" dirty="0" smtClean="0"/>
              <a:t>(a group of machines with the same prefix are in the same subnet)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CIDR: 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Corporation for Assigned Names and Numbers (ICANN) gives large blocks to…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Regional Internet Registries, such as the American Registry for Internet Names (ARIN), which give blocks to…</a:t>
            </a:r>
          </a:p>
          <a:p>
            <a:r>
              <a:rPr lang="en-US" dirty="0" smtClean="0"/>
              <a:t>Large institutions (ISPs), which give addresses to…</a:t>
            </a:r>
          </a:p>
          <a:p>
            <a:r>
              <a:rPr lang="en-US" dirty="0" smtClean="0"/>
              <a:t>Individuals and smaller institutions</a:t>
            </a:r>
          </a:p>
          <a:p>
            <a:r>
              <a:rPr lang="en-US" dirty="0" smtClean="0"/>
              <a:t>FAKE Example: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ICANN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 ARIN  AT&amp;T  JHU  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</a:t>
            </a:r>
            <a:r>
              <a:rPr lang="en-US" dirty="0"/>
              <a:t>d</a:t>
            </a:r>
            <a:r>
              <a:rPr lang="en-US" dirty="0" smtClean="0"/>
              <a:t>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gave ARIN several /8s</a:t>
            </a:r>
            <a:endParaRPr lang="en-US" b="1" dirty="0" smtClean="0"/>
          </a:p>
          <a:p>
            <a:r>
              <a:rPr lang="en-US" dirty="0" smtClean="0"/>
              <a:t>ARIN gave AT&amp;T one /8,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</a:p>
          <a:p>
            <a:r>
              <a:rPr lang="en-US" dirty="0" smtClean="0"/>
              <a:t>AT&amp;T gave JHU a /16, </a:t>
            </a:r>
            <a:r>
              <a:rPr lang="en-US" b="1" dirty="0" smtClean="0"/>
              <a:t>12.34/16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</a:p>
          <a:p>
            <a:r>
              <a:rPr lang="en-US" dirty="0" smtClean="0"/>
              <a:t>JHU gave CS a /24, </a:t>
            </a:r>
            <a:r>
              <a:rPr lang="en-US" b="1" dirty="0" smtClean="0"/>
              <a:t>12.34.56/24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CS gave me specific address </a:t>
            </a:r>
            <a:r>
              <a:rPr lang="en-US" b="1" dirty="0" smtClean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 smtClean="0"/>
              <a:t>Address: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r>
              <a:rPr lang="en-US" b="1" dirty="0" smtClean="0">
                <a:solidFill>
                  <a:schemeClr val="accent6"/>
                </a:solidFill>
              </a:rPr>
              <a:t>01001110</a:t>
            </a:r>
            <a:endParaRPr lang="en-US" b="1" dirty="0">
              <a:solidFill>
                <a:schemeClr val="accent6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Survey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Provide more description and hints (along with code)</a:t>
            </a:r>
          </a:p>
          <a:p>
            <a:pPr lvl="1"/>
            <a:r>
              <a:rPr lang="en-US" dirty="0" smtClean="0"/>
              <a:t>Provide more scaffolding code</a:t>
            </a:r>
          </a:p>
          <a:p>
            <a:pPr lvl="1"/>
            <a:r>
              <a:rPr lang="en-US" dirty="0" smtClean="0"/>
              <a:t>Provide test scripts</a:t>
            </a:r>
          </a:p>
          <a:p>
            <a:pPr lvl="1"/>
            <a:r>
              <a:rPr lang="en-US" dirty="0" smtClean="0"/>
              <a:t>The goal is to make the assignments more accessible, and clear about the goals and expectations</a:t>
            </a:r>
          </a:p>
          <a:p>
            <a:pPr lvl="2"/>
            <a:r>
              <a:rPr lang="en-US" dirty="0" smtClean="0"/>
              <a:t>They are designed to convey the key networking concepts, without heavy workload to consume your life</a:t>
            </a:r>
          </a:p>
          <a:p>
            <a:pPr lvl="2"/>
            <a:r>
              <a:rPr lang="en-US" dirty="0" smtClean="0"/>
              <a:t>They are practical (industry-ready), based on real protocols (e.g., socket, TCP, link-state, distance vector, P4)</a:t>
            </a:r>
          </a:p>
          <a:p>
            <a:pPr lvl="1"/>
            <a:r>
              <a:rPr lang="en-US" dirty="0" smtClean="0"/>
              <a:t>For students interested in the materials and want to learn more about computer networks</a:t>
            </a:r>
            <a:endParaRPr lang="en-US" dirty="0"/>
          </a:p>
          <a:p>
            <a:pPr lvl="2"/>
            <a:r>
              <a:rPr lang="en-US" dirty="0" smtClean="0"/>
              <a:t>Try to earn bonus points</a:t>
            </a:r>
          </a:p>
          <a:p>
            <a:pPr lvl="2"/>
            <a:r>
              <a:rPr lang="en-US" dirty="0" smtClean="0"/>
              <a:t>Try to implement in C/C++/Java/Go, and design own test scripts</a:t>
            </a:r>
          </a:p>
          <a:p>
            <a:pPr lvl="2"/>
            <a:r>
              <a:rPr lang="en-US" dirty="0" smtClean="0"/>
              <a:t>Take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</a:p>
          <a:p>
            <a:r>
              <a:rPr lang="en-US" dirty="0" smtClean="0"/>
              <a:t>May not be able to aggregate addresses for “</a:t>
            </a:r>
            <a:r>
              <a:rPr lang="en-US" dirty="0" smtClean="0">
                <a:solidFill>
                  <a:schemeClr val="accent5"/>
                </a:solidFill>
              </a:rPr>
              <a:t>multi-homed</a:t>
            </a:r>
            <a:r>
              <a:rPr lang="en-US" dirty="0" smtClean="0"/>
              <a:t>” networks</a:t>
            </a:r>
          </a:p>
          <a:p>
            <a:pPr lvl="1"/>
            <a:r>
              <a:rPr lang="en-US" dirty="0" smtClean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Border Gateway Protocol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policy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we mean by it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chemeClr val="accent5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Survey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Piazza and office hours</a:t>
            </a:r>
          </a:p>
          <a:p>
            <a:pPr lvl="1"/>
            <a:r>
              <a:rPr lang="en-US" dirty="0" smtClean="0"/>
              <a:t>Summary of frequently-asked questions for assignments will be pinned on top on Piazza and updated regularly, based on discussions on Piazza and during office hours</a:t>
            </a:r>
          </a:p>
          <a:p>
            <a:pPr lvl="1"/>
            <a:r>
              <a:rPr lang="en-US" dirty="0" smtClean="0"/>
              <a:t>More personal questions: come to office hours, send emails to me, and use the anonymous Midterm survey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Final exam will contain less calculation, and more on understanding of concepts and reasoning about the pros and cons of different design choices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</a:t>
            </a:r>
            <a:r>
              <a:rPr lang="en-US" dirty="0"/>
              <a:t> waved to u in the hall one night and u </a:t>
            </a:r>
            <a:r>
              <a:rPr lang="en-US" dirty="0" err="1"/>
              <a:t>didnt</a:t>
            </a:r>
            <a:r>
              <a:rPr lang="en-US" dirty="0"/>
              <a:t> wave back :</a:t>
            </a:r>
            <a:r>
              <a:rPr lang="en-US" dirty="0" smtClean="0"/>
              <a:t>c”: </a:t>
            </a:r>
          </a:p>
          <a:p>
            <a:pPr lvl="2"/>
            <a:r>
              <a:rPr lang="en-US" dirty="0" smtClean="0"/>
              <a:t>Sorry, I did not see you.</a:t>
            </a:r>
          </a:p>
          <a:p>
            <a:pPr lvl="2"/>
            <a:r>
              <a:rPr lang="en-US" dirty="0" smtClean="0"/>
              <a:t>I’m sorry that I cannot remember all your names. It’s a big class. Try to come to my office hour and introduce yourselves.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peer?</a:t>
            </a:r>
            <a:endParaRPr lang="en-US" dirty="0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D and 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Peering saves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B </a:t>
            </a:r>
            <a:r>
              <a:rPr lang="en-US" i="1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smtClean="0">
                <a:solidFill>
                  <a:schemeClr val="tx1"/>
                </a:solidFill>
                <a:latin typeface="Arial" charset="0"/>
                <a:cs typeface="Arial" charset="0"/>
              </a:rPr>
              <a:t>ASes</a:t>
            </a:r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Peers do not provide transit between other peers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AS only carries traffic to/from its own customers over a peering link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Routes are “valley” free (more details later)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topology reflects business relationships between ASes</a:t>
            </a:r>
          </a:p>
          <a:p>
            <a:r>
              <a:rPr lang="en-US" dirty="0" smtClean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 </a:t>
            </a:r>
            <a:r>
              <a:rPr lang="en-US" sz="2400" b="0" dirty="0" smtClean="0"/>
              <a:t>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528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+mn-lt"/>
              </a:rPr>
              <a:t>You’ve heard this story before!</a:t>
            </a:r>
            <a:endParaRPr lang="en-US" sz="3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r>
              <a:rPr lang="en-US" dirty="0" smtClean="0"/>
              <a:t>No global sharing of network topology information</a:t>
            </a:r>
          </a:p>
          <a:p>
            <a:r>
              <a:rPr lang="en-US" dirty="0" smtClean="0"/>
              <a:t>Iterative and distributed convergence on paths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With four crucial differences!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6pm-7:30pm, Wednesday, May 8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</a:t>
            </a:r>
            <a:r>
              <a:rPr lang="en-US" dirty="0" smtClean="0">
                <a:solidFill>
                  <a:schemeClr val="accent5"/>
                </a:solidFill>
              </a:rPr>
              <a:t>TWO</a:t>
            </a:r>
            <a:r>
              <a:rPr lang="en-US" dirty="0" smtClean="0"/>
              <a:t> A4/letter papers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prohibited</a:t>
            </a:r>
          </a:p>
          <a:p>
            <a:r>
              <a:rPr lang="en-US" dirty="0" smtClean="0"/>
              <a:t>Focus on materials after midterm</a:t>
            </a:r>
          </a:p>
          <a:p>
            <a:pPr lvl="1"/>
            <a:r>
              <a:rPr lang="en-US" dirty="0" smtClean="0"/>
              <a:t>Materials before midterm will be tested, but not a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(1) Not picking shortest-path routes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BGP selects the best route based on policy, not shortest distance (i.e., least-cost)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C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B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A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(B,A)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Loop avoidance is straightforward (simply discard paths with loops)</a:t>
            </a:r>
          </a:p>
          <a:p>
            <a:pPr lvl="1"/>
            <a:r>
              <a:rPr lang="en-US" dirty="0" smtClean="0"/>
              <a:t>Flexible and expressive policies based on entire path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(3) Selective route advertisement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  <a:sym typeface="Wingdings"/>
              </a:rPr>
              <a:t>reachability is not guaranteed 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even if graph is 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physically connected</a:t>
            </a:r>
            <a:endParaRPr lang="en-US" dirty="0">
              <a:latin typeface="Arial" charset="0"/>
              <a:cs typeface="Arial" charset="0"/>
              <a:sym typeface="Wingdings"/>
            </a:endParaRP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5"/>
                </a:solidFill>
              </a:rPr>
              <a:t>AS-C </a:t>
            </a:r>
            <a:r>
              <a:rPr lang="en-US" sz="2000" dirty="0" smtClean="0">
                <a:solidFill>
                  <a:schemeClr val="accent5"/>
                </a:solidFill>
              </a:rPr>
              <a:t>does not </a:t>
            </a:r>
            <a:r>
              <a:rPr lang="en-US" sz="2000" smtClean="0">
                <a:solidFill>
                  <a:schemeClr val="accent5"/>
                </a:solidFill>
              </a:rPr>
              <a:t>want to carry traffic to AS-B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(4) BGP may aggregate routes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</a:t>
            </a:r>
            <a:r>
              <a:rPr lang="en-US" dirty="0" smtClean="0"/>
              <a:t>prefixes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MIT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JHU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a.*.*.* is this way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</a:t>
            </a:r>
            <a:r>
              <a:rPr lang="en-US" dirty="0" smtClean="0"/>
              <a:t>challenges in inter-domain routing</a:t>
            </a:r>
            <a:endParaRPr lang="en-US" dirty="0"/>
          </a:p>
          <a:p>
            <a:pPr lvl="1"/>
            <a:r>
              <a:rPr lang="en-US" dirty="0" smtClean="0"/>
              <a:t>Scaling (Addressing)</a:t>
            </a:r>
            <a:endParaRPr lang="en-US" dirty="0"/>
          </a:p>
          <a:p>
            <a:pPr lvl="1"/>
            <a:r>
              <a:rPr lang="en-US" dirty="0"/>
              <a:t>Administrative structure </a:t>
            </a:r>
            <a:r>
              <a:rPr lang="en-US" dirty="0" smtClean="0"/>
              <a:t>(BGP)</a:t>
            </a:r>
            <a:endParaRPr lang="en-US" dirty="0"/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BGP policies, protocol, and challenges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Now you have your points on two assignments and the midterm exam.</a:t>
            </a:r>
          </a:p>
          <a:p>
            <a:pPr lvl="1"/>
            <a:r>
              <a:rPr lang="en-US" dirty="0" smtClean="0"/>
              <a:t>Calculate your total points so far</a:t>
            </a:r>
          </a:p>
          <a:p>
            <a:pPr lvl="1"/>
            <a:r>
              <a:rPr lang="en-US" dirty="0" smtClean="0"/>
              <a:t>Estimate what you will get in the other two assignments and final</a:t>
            </a:r>
          </a:p>
          <a:p>
            <a:pPr lvl="1"/>
            <a:r>
              <a:rPr lang="en-US" dirty="0" smtClean="0"/>
              <a:t>Then you have a rough idea of your final grade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Come to my office hours to chat if you are worried</a:t>
            </a:r>
          </a:p>
          <a:p>
            <a:pPr lvl="1"/>
            <a:r>
              <a:rPr lang="en-US" dirty="0" smtClean="0"/>
              <a:t>Especially if I have contacted you. Don’t be nervous. I’m going to help, not to blame</a:t>
            </a:r>
            <a:r>
              <a:rPr lang="en-US" dirty="0"/>
              <a:t> 😀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you are not doing well so far, it is not the end of the world, yet</a:t>
            </a:r>
          </a:p>
          <a:p>
            <a:pPr lvl="1"/>
            <a:r>
              <a:rPr lang="en-US" dirty="0" smtClean="0"/>
              <a:t>Participation (5%): try to attend all remaining lectures</a:t>
            </a:r>
          </a:p>
          <a:p>
            <a:pPr lvl="1"/>
            <a:r>
              <a:rPr lang="en-US" dirty="0" smtClean="0"/>
              <a:t>Two assignments (20%+4%): try to pass the test scripts and get the bonus points</a:t>
            </a:r>
          </a:p>
          <a:p>
            <a:pPr lvl="1"/>
            <a:r>
              <a:rPr lang="en-US" dirty="0" smtClean="0"/>
              <a:t>Final exam (30%): prepare well, and come to office hours if you are not sure about some course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Recap: 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knows its local “link state”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 u: “(</a:t>
            </a:r>
            <a:r>
              <a:rPr lang="en-US" dirty="0" err="1" smtClean="0"/>
              <a:t>u,v</a:t>
            </a:r>
            <a:r>
              <a:rPr lang="en-US" dirty="0" smtClean="0"/>
              <a:t>) with cost=2; (</a:t>
            </a:r>
            <a:r>
              <a:rPr lang="en-US" dirty="0" err="1" smtClean="0"/>
              <a:t>u,x</a:t>
            </a:r>
            <a:r>
              <a:rPr lang="en-US" dirty="0" smtClean="0"/>
              <a:t>) with cost=1”</a:t>
            </a:r>
          </a:p>
          <a:p>
            <a:r>
              <a:rPr lang="en-US" dirty="0" smtClean="0"/>
              <a:t>Each router floods its </a:t>
            </a:r>
            <a:r>
              <a:rPr lang="en-US" dirty="0" smtClean="0">
                <a:solidFill>
                  <a:schemeClr val="accent5"/>
                </a:solidFill>
              </a:rPr>
              <a:t>local link state to all other routers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the network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so periodically or when its link state changes</a:t>
            </a:r>
          </a:p>
          <a:p>
            <a:r>
              <a:rPr lang="en-US" dirty="0" smtClean="0"/>
              <a:t>Every router learns the entire network graph</a:t>
            </a:r>
          </a:p>
          <a:p>
            <a:pPr lvl="1"/>
            <a:r>
              <a:rPr lang="en-US" dirty="0" smtClean="0"/>
              <a:t>Each runs Dijkstra’s Shortest-Path First (SPF) algorithm locally to compute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build="p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Distance-vector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 protocol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broadcasts </a:t>
            </a:r>
            <a:r>
              <a:rPr lang="en-US" dirty="0" smtClean="0"/>
              <a:t>its </a:t>
            </a:r>
            <a:r>
              <a:rPr lang="en-US" dirty="0" smtClean="0">
                <a:solidFill>
                  <a:schemeClr val="accent5"/>
                </a:solidFill>
              </a:rPr>
              <a:t>local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dirty="0" smtClean="0"/>
              <a:t>Distance-vector routing protocol</a:t>
            </a:r>
          </a:p>
          <a:p>
            <a:pPr lvl="1"/>
            <a:r>
              <a:rPr lang="en-US" dirty="0" smtClean="0"/>
              <a:t>The opposite (sort of)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tells its neighbors </a:t>
            </a:r>
            <a:r>
              <a:rPr lang="en-US" dirty="0" smtClean="0"/>
              <a:t>about its </a:t>
            </a:r>
            <a:r>
              <a:rPr lang="en-US" dirty="0" smtClean="0">
                <a:solidFill>
                  <a:schemeClr val="accent5"/>
                </a:solidFill>
              </a:rPr>
              <a:t>global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3221</TotalTime>
  <Words>2810</Words>
  <Application>Microsoft Macintosh PowerPoint</Application>
  <PresentationFormat>On-screen Show (4:3)</PresentationFormat>
  <Paragraphs>644</Paragraphs>
  <Slides>66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Calibri</vt:lpstr>
      <vt:lpstr>Calibri Light</vt:lpstr>
      <vt:lpstr>Courier New</vt:lpstr>
      <vt:lpstr>Monotype Sorts</vt:lpstr>
      <vt:lpstr>MS Mincho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Inter-Domain Routing</vt:lpstr>
      <vt:lpstr>Agenda</vt:lpstr>
      <vt:lpstr>Midterm Survey Summary</vt:lpstr>
      <vt:lpstr>Midterm Survey Summary</vt:lpstr>
      <vt:lpstr>Midterm Survey Summary</vt:lpstr>
      <vt:lpstr>Final Exam</vt:lpstr>
      <vt:lpstr>This is IMPORTANT</vt:lpstr>
      <vt:lpstr>Recap: Link-state routing</vt:lpstr>
      <vt:lpstr>Recap: Distance-vector protocol</vt:lpstr>
      <vt:lpstr>Recap: Distance vector algorithm </vt:lpstr>
      <vt:lpstr>Recap: Similarities between LS and DV routing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576</cp:revision>
  <cp:lastPrinted>2019-04-05T14:24:30Z</cp:lastPrinted>
  <dcterms:created xsi:type="dcterms:W3CDTF">2017-09-02T14:15:58Z</dcterms:created>
  <dcterms:modified xsi:type="dcterms:W3CDTF">2019-04-08T18:21:41Z</dcterms:modified>
</cp:coreProperties>
</file>