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529" r:id="rId3"/>
    <p:sldId id="528" r:id="rId4"/>
    <p:sldId id="530" r:id="rId5"/>
    <p:sldId id="466" r:id="rId6"/>
    <p:sldId id="467" r:id="rId7"/>
    <p:sldId id="468" r:id="rId8"/>
    <p:sldId id="469" r:id="rId9"/>
    <p:sldId id="531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532" r:id="rId25"/>
    <p:sldId id="533" r:id="rId26"/>
    <p:sldId id="550" r:id="rId27"/>
    <p:sldId id="551" r:id="rId28"/>
    <p:sldId id="487" r:id="rId29"/>
    <p:sldId id="534" r:id="rId30"/>
    <p:sldId id="535" r:id="rId31"/>
    <p:sldId id="490" r:id="rId32"/>
    <p:sldId id="491" r:id="rId33"/>
    <p:sldId id="536" r:id="rId34"/>
    <p:sldId id="542" r:id="rId35"/>
    <p:sldId id="502" r:id="rId36"/>
    <p:sldId id="503" r:id="rId37"/>
    <p:sldId id="504" r:id="rId38"/>
    <p:sldId id="505" r:id="rId39"/>
    <p:sldId id="506" r:id="rId40"/>
    <p:sldId id="507" r:id="rId41"/>
    <p:sldId id="543" r:id="rId42"/>
    <p:sldId id="509" r:id="rId43"/>
    <p:sldId id="510" r:id="rId44"/>
    <p:sldId id="511" r:id="rId45"/>
    <p:sldId id="544" r:id="rId46"/>
    <p:sldId id="552" r:id="rId47"/>
    <p:sldId id="545" r:id="rId48"/>
    <p:sldId id="537" r:id="rId49"/>
    <p:sldId id="538" r:id="rId50"/>
    <p:sldId id="546" r:id="rId51"/>
    <p:sldId id="547" r:id="rId52"/>
    <p:sldId id="541" r:id="rId53"/>
    <p:sldId id="548" r:id="rId54"/>
    <p:sldId id="527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7"/>
    <p:restoredTop sz="88249"/>
  </p:normalViewPr>
  <p:slideViewPr>
    <p:cSldViewPr snapToObjects="1">
      <p:cViewPr>
        <p:scale>
          <a:sx n="110" d="100"/>
          <a:sy n="110" d="100"/>
        </p:scale>
        <p:origin x="144" y="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5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7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2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8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8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9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1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73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61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63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3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Final Review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accent5"/>
                </a:solidFill>
                <a:latin typeface="+mn-lt"/>
              </a:rPr>
              <a:t>Send to the port with the longest prefix match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3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4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9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Local vs.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if valid?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(LS) routing protocol</a:t>
            </a:r>
          </a:p>
          <a:p>
            <a:pPr lvl="1"/>
            <a:r>
              <a:rPr lang="en-US" dirty="0" smtClean="0"/>
              <a:t>Dijkstra’s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Broadcast neighbors’ info to everyone</a:t>
            </a:r>
          </a:p>
          <a:p>
            <a:r>
              <a:rPr lang="en-US" dirty="0" smtClean="0"/>
              <a:t>Distance vector (DV) routing protocol</a:t>
            </a:r>
          </a:p>
          <a:p>
            <a:pPr lvl="1"/>
            <a:r>
              <a:rPr lang="en-US" dirty="0" smtClean="0"/>
              <a:t>Bellman-Ford algorithm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Gossip to neighbors about everyone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dirty="0" smtClean="0"/>
              <a:t>LS: with N nodes, E links,         O(NE) messages sent  </a:t>
            </a:r>
          </a:p>
          <a:p>
            <a:r>
              <a:rPr lang="en-US" dirty="0" smtClean="0"/>
              <a:t>DV: exchange between neighbors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dirty="0" smtClean="0"/>
              <a:t>LS: relatively fast</a:t>
            </a:r>
          </a:p>
          <a:p>
            <a:r>
              <a:rPr lang="en-US" dirty="0" smtClean="0"/>
              <a:t>DV: convergence time varies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C</a:t>
            </a:r>
            <a:r>
              <a:rPr lang="en-US" b="1" dirty="0" smtClean="0">
                <a:solidFill>
                  <a:schemeClr val="accent5"/>
                </a:solidFill>
              </a:rPr>
              <a:t>ount-to-infinity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dirty="0" smtClean="0"/>
              <a:t>LS: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link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Each node computes its </a:t>
            </a:r>
            <a:r>
              <a:rPr lang="en-US" i="1" dirty="0" smtClean="0"/>
              <a:t>own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chemeClr val="accent5"/>
                </a:solidFill>
              </a:rPr>
              <a:t>path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node’s table used by others (error propagates)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is key to scalable inter-domain routing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5"/>
                </a:solidFill>
              </a:rPr>
              <a:t>Ability </a:t>
            </a:r>
            <a:r>
              <a:rPr lang="en-US" dirty="0">
                <a:solidFill>
                  <a:schemeClr val="accent5"/>
                </a:solidFill>
              </a:rPr>
              <a:t>to aggregate </a:t>
            </a:r>
            <a:r>
              <a:rPr lang="en-US" dirty="0"/>
              <a:t>addresses is crucial </a:t>
            </a:r>
            <a:r>
              <a:rPr lang="en-US" dirty="0" smtClean="0"/>
              <a:t>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</a:t>
            </a:r>
            <a:r>
              <a:rPr lang="en-US" dirty="0" smtClean="0"/>
              <a:t>tables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from 1:30-2:30pm Thursday (today) to 3-4pm </a:t>
            </a:r>
            <a:r>
              <a:rPr lang="en-US" dirty="0" smtClean="0"/>
              <a:t>Friday (tomorrow)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chemeClr val="accent5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solidFill>
                  <a:schemeClr val="tx1"/>
                </a:solidFill>
                <a:latin typeface="Arial" charset="0"/>
                <a:cs typeface="Arial" charset="0"/>
              </a:rPr>
              <a:t>ASes</a:t>
            </a:r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1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Example question: show why the traffic is allowed or not allowed in the previous slide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38800"/>
            <a:ext cx="7886700" cy="970976"/>
          </a:xfrm>
        </p:spPr>
        <p:txBody>
          <a:bodyPr/>
          <a:lstStyle/>
          <a:p>
            <a:r>
              <a:rPr lang="en-US" dirty="0" smtClean="0"/>
              <a:t>Show why the traffic is allowed or not allowed with valley-free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6" name="Cloud 5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7" name="Cloud 16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28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3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4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5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6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38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12917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9am-12pm, Tuesday, May 15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</a:t>
            </a:r>
            <a:r>
              <a:rPr lang="en-US" dirty="0" smtClean="0">
                <a:solidFill>
                  <a:schemeClr val="accent5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/>
              <a:t>A4/letter </a:t>
            </a:r>
            <a:r>
              <a:rPr lang="en-US" dirty="0" smtClean="0"/>
              <a:t>papers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prohibited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11–1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chemeClr val="accent5"/>
                </a:solidFill>
              </a:rPr>
              <a:t>does NOT imply </a:t>
            </a:r>
            <a:r>
              <a:rPr lang="en-US" dirty="0" smtClean="0"/>
              <a:t>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9539"/>
            <a:ext cx="8229600" cy="4058900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Describe</a:t>
            </a:r>
            <a:r>
              <a:rPr lang="en-US" sz="2400" dirty="0"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ea typeface="Arial" charset="0"/>
                <a:cs typeface="Arial" charset="0"/>
              </a:rPr>
              <a:t>the process for </a:t>
            </a:r>
            <a:r>
              <a:rPr lang="en-US" sz="2400" smtClean="0">
                <a:ea typeface="Arial" charset="0"/>
                <a:cs typeface="Arial" charset="0"/>
              </a:rPr>
              <a:t>1.2.3.48 to </a:t>
            </a:r>
            <a:r>
              <a:rPr lang="en-US" sz="2400" dirty="0" smtClean="0">
                <a:ea typeface="Arial" charset="0"/>
                <a:cs typeface="Arial" charset="0"/>
              </a:rPr>
              <a:t>access </a:t>
            </a:r>
            <a:r>
              <a:rPr lang="en-US" sz="2400" dirty="0" err="1" smtClean="0">
                <a:ea typeface="Arial" charset="0"/>
                <a:cs typeface="Arial" charset="0"/>
              </a:rPr>
              <a:t>www.foo.com</a:t>
            </a:r>
            <a:r>
              <a:rPr lang="en-US" sz="2400" dirty="0" smtClean="0">
                <a:ea typeface="Arial" charset="0"/>
                <a:cs typeface="Arial" charset="0"/>
              </a:rPr>
              <a:t> hosted on 5.6.7.10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Network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11–1</a:t>
            </a:r>
            <a:r>
              <a:rPr lang="en-US" altLang="zh-CN" dirty="0" smtClean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Intra- and inter-domain </a:t>
            </a:r>
            <a:r>
              <a:rPr lang="en-US" dirty="0" smtClean="0">
                <a:solidFill>
                  <a:schemeClr val="accent3"/>
                </a:solidFill>
              </a:rPr>
              <a:t>routing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Link layer (lectures 1</a:t>
            </a:r>
            <a:r>
              <a:rPr lang="en-US" altLang="zh-CN" dirty="0" smtClean="0">
                <a:solidFill>
                  <a:schemeClr val="accent3"/>
                </a:solidFill>
              </a:rPr>
              <a:t>8</a:t>
            </a:r>
            <a:r>
              <a:rPr lang="en-US" dirty="0" smtClean="0">
                <a:solidFill>
                  <a:schemeClr val="accent3"/>
                </a:solidFill>
              </a:rPr>
              <a:t>–</a:t>
            </a:r>
            <a:r>
              <a:rPr lang="en-US" altLang="zh-CN" dirty="0" smtClean="0">
                <a:solidFill>
                  <a:schemeClr val="accent3"/>
                </a:solidFill>
              </a:rPr>
              <a:t>19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Vertical integration, closed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Specialized application</a:t>
            </a:r>
          </a:p>
          <a:p>
            <a:r>
              <a:rPr lang="en-US" sz="2400" dirty="0" smtClean="0"/>
              <a:t>Specialized operating system</a:t>
            </a:r>
          </a:p>
          <a:p>
            <a:r>
              <a:rPr lang="en-US" sz="2400" dirty="0" smtClean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Open interfaces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Arbitrary applications</a:t>
            </a:r>
          </a:p>
          <a:p>
            <a:r>
              <a:rPr lang="en-US" sz="2400" dirty="0" smtClean="0"/>
              <a:t>Commodity operating systems</a:t>
            </a:r>
          </a:p>
          <a:p>
            <a:r>
              <a:rPr lang="en-US" sz="2400" dirty="0" smtClean="0"/>
              <a:t>Microprocessor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453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 want the same for networking!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5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stack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9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6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1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7914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JHU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</a:t>
            </a:r>
            <a:r>
              <a:rPr lang="en-US" dirty="0" smtClean="0">
                <a:solidFill>
                  <a:schemeClr val="accent5"/>
                </a:solidFill>
              </a:rPr>
              <a:t>obustness to failures</a:t>
            </a:r>
            <a:r>
              <a:rPr lang="en-US" dirty="0" smtClean="0"/>
              <a:t>: leverage strong theory of reliable distributed system for control plane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Security</a:t>
            </a:r>
            <a:r>
              <a:rPr lang="en-US" dirty="0" smtClean="0"/>
              <a:t>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 tomorrow afternoon</a:t>
            </a:r>
          </a:p>
          <a:p>
            <a:pPr lvl="1"/>
            <a:r>
              <a:rPr lang="en-US" dirty="0" smtClean="0"/>
              <a:t>2-3pm, Malone 233</a:t>
            </a:r>
          </a:p>
          <a:p>
            <a:pPr lvl="1"/>
            <a:r>
              <a:rPr lang="en-US" dirty="0" smtClean="0"/>
              <a:t>3-4pm, Malone 235</a:t>
            </a:r>
          </a:p>
          <a:p>
            <a:endParaRPr lang="en-US" dirty="0" smtClean="0"/>
          </a:p>
          <a:p>
            <a:r>
              <a:rPr lang="en-US" dirty="0" smtClean="0"/>
              <a:t>2018 Fall: EN.601.714 </a:t>
            </a:r>
            <a:r>
              <a:rPr lang="en-US" dirty="0"/>
              <a:t>Advanced Computer </a:t>
            </a:r>
            <a:r>
              <a:rPr lang="en-US" dirty="0" smtClean="0"/>
              <a:t>Networks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THANK YOU SO MUCH!!!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11–1</a:t>
            </a:r>
            <a:r>
              <a:rPr lang="en-US" altLang="zh-CN" dirty="0" smtClean="0"/>
              <a:t>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plane</a:t>
            </a:r>
          </a:p>
          <a:p>
            <a:pPr lvl="1"/>
            <a:r>
              <a:rPr lang="en-US" dirty="0"/>
              <a:t>Intra- and inter-domain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Link layer (lectures 1</a:t>
            </a:r>
            <a:r>
              <a:rPr lang="en-US" altLang="zh-CN" dirty="0" smtClean="0"/>
              <a:t>8</a:t>
            </a:r>
            <a:r>
              <a:rPr lang="en-US" dirty="0" smtClean="0"/>
              <a:t>–</a:t>
            </a:r>
            <a:r>
              <a:rPr lang="en-US" altLang="zh-CN" dirty="0" smtClean="0"/>
              <a:t>19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Ethernet</a:t>
            </a:r>
          </a:p>
          <a:p>
            <a:r>
              <a:rPr lang="en-US" dirty="0" smtClean="0"/>
              <a:t>Topics in networking (lectures 2</a:t>
            </a:r>
            <a:r>
              <a:rPr lang="en-US" altLang="zh-CN" dirty="0" smtClean="0"/>
              <a:t>0</a:t>
            </a:r>
            <a:r>
              <a:rPr lang="en-US" dirty="0" smtClean="0"/>
              <a:t>–2</a:t>
            </a:r>
            <a:r>
              <a:rPr lang="en-US" altLang="zh-CN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SDN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6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6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8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8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3490</TotalTime>
  <Words>2423</Words>
  <Application>Microsoft Macintosh PowerPoint</Application>
  <PresentationFormat>On-screen Show (4:3)</PresentationFormat>
  <Paragraphs>617</Paragraphs>
  <Slides>55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Calibri</vt:lpstr>
      <vt:lpstr>Calibri Light</vt:lpstr>
      <vt:lpstr>Courier New</vt:lpstr>
      <vt:lpstr>Helvetica</vt:lpstr>
      <vt:lpstr>Monotype Sorts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Clip</vt:lpstr>
      <vt:lpstr>EN.601.414/614 Computer Networks  Final Review</vt:lpstr>
      <vt:lpstr>Office Hour</vt:lpstr>
      <vt:lpstr>Final Exam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Business relationships</vt:lpstr>
      <vt:lpstr>Routing follows the money!</vt:lpstr>
      <vt:lpstr>Valley-Free Routing</vt:lpstr>
      <vt:lpstr>Example Question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eBGP, iBGP, and IGP together</vt:lpstr>
      <vt:lpstr>BGP attributes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Example Question</vt:lpstr>
      <vt:lpstr>Topics</vt:lpstr>
      <vt:lpstr>Analogy: Mainframe to PC evolution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General goals for communication security: CIA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567</cp:revision>
  <dcterms:created xsi:type="dcterms:W3CDTF">2017-09-02T14:15:58Z</dcterms:created>
  <dcterms:modified xsi:type="dcterms:W3CDTF">2018-05-02T18:58:46Z</dcterms:modified>
</cp:coreProperties>
</file>