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517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507" r:id="rId48"/>
    <p:sldId id="508" r:id="rId49"/>
    <p:sldId id="509" r:id="rId50"/>
    <p:sldId id="510" r:id="rId51"/>
    <p:sldId id="511" r:id="rId52"/>
    <p:sldId id="512" r:id="rId53"/>
    <p:sldId id="513" r:id="rId54"/>
    <p:sldId id="514" r:id="rId55"/>
    <p:sldId id="515" r:id="rId56"/>
    <p:sldId id="516" r:id="rId57"/>
    <p:sldId id="46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9"/>
    <p:restoredTop sz="88212"/>
  </p:normalViewPr>
  <p:slideViewPr>
    <p:cSldViewPr snapToObjects="1">
      <p:cViewPr>
        <p:scale>
          <a:sx n="110" d="100"/>
          <a:sy n="110" d="100"/>
        </p:scale>
        <p:origin x="1512" y="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5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8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68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72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46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75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1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84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31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59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06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03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19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0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9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1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7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0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8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Network Layer and IP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chemeClr val="accent5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chemeClr val="accent5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Very different timescales!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9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IP layer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3: </a:t>
            </a:r>
            <a:br>
              <a:rPr lang="en-US" dirty="0" smtClean="0"/>
            </a:br>
            <a:r>
              <a:rPr lang="en-US" dirty="0" smtClean="0"/>
              <a:t>Layer encapsulation</a:t>
            </a:r>
            <a:endParaRPr lang="en-US" dirty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3"/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3"/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3"/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8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 smtClean="0"/>
              <a:t>IP packet contains a header and payload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ayload is opaque to the network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eader is what we care about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 end-to-end layer (going bottom-up)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IP header</a:t>
              </a:r>
              <a:endParaRPr lang="en-US" sz="2400" b="0" dirty="0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accent4"/>
                  </a:solidFill>
                  <a:ea typeface="Arial" charset="0"/>
                  <a:cs typeface="Arial" charset="0"/>
                </a:rPr>
                <a:t>IP payload</a:t>
              </a:r>
              <a:endParaRPr lang="en-US" sz="2400" b="0" dirty="0">
                <a:solidFill>
                  <a:schemeClr val="accent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ea typeface="Arial" charset="0"/>
                <a:cs typeface="Arial" charset="0"/>
              </a:rPr>
              <a:t>IP packet</a:t>
            </a:r>
            <a:endParaRPr lang="en-US" sz="2800" b="0" dirty="0">
              <a:ea typeface="Arial" charset="0"/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6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the IP header as an interface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the source and destination end-systems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the source and network (routers)</a:t>
            </a:r>
          </a:p>
          <a:p>
            <a:r>
              <a:rPr lang="en-US" dirty="0" smtClean="0"/>
              <a:t>Designing an interface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task(s) are we trying to accomplish?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information is needed to do it?</a:t>
            </a:r>
          </a:p>
          <a:p>
            <a:r>
              <a:rPr lang="en-US" dirty="0" smtClean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r>
              <a:rPr lang="en-US" dirty="0" smtClean="0"/>
              <a:t>Carry packet to the destination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</a:t>
            </a:r>
          </a:p>
          <a:p>
            <a:r>
              <a:rPr lang="en-US" dirty="0" smtClean="0"/>
              <a:t>Accommodate evolution</a:t>
            </a:r>
          </a:p>
          <a:p>
            <a:r>
              <a:rPr lang="en-US" dirty="0" smtClean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r>
              <a:rPr lang="en-US" dirty="0" smtClean="0"/>
              <a:t>Carry packet to the destination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</a:t>
            </a:r>
          </a:p>
          <a:p>
            <a:r>
              <a:rPr lang="en-US" dirty="0" smtClean="0"/>
              <a:t>Accommodate evolution</a:t>
            </a:r>
          </a:p>
          <a:p>
            <a:r>
              <a:rPr lang="en-US" dirty="0" smtClean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3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oops: </a:t>
            </a:r>
            <a:r>
              <a:rPr lang="en-US" dirty="0" smtClean="0">
                <a:solidFill>
                  <a:schemeClr val="accent5"/>
                </a:solidFill>
              </a:rPr>
              <a:t>TTL (8 bits)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orruption: </a:t>
            </a:r>
            <a:r>
              <a:rPr lang="en-US" dirty="0" smtClean="0">
                <a:solidFill>
                  <a:schemeClr val="accent5"/>
                </a:solidFill>
              </a:rPr>
              <a:t>checksum (16 bits)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large: </a:t>
            </a:r>
            <a:r>
              <a:rPr lang="en-US" dirty="0" smtClean="0">
                <a:solidFill>
                  <a:schemeClr val="accent5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loops (TTL)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 loops cause packets to cycle for a long time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eft unchecked would accumulate to consume all capacity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Time-to-Live (TTL) Field  (8 bits)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ecremented at each hop; packet discarded if 0</a:t>
            </a:r>
          </a:p>
          <a:p>
            <a:pPr lvl="2"/>
            <a:r>
              <a:rPr lang="ja-JP" altLang="en-US" dirty="0" smtClean="0"/>
              <a:t>“</a:t>
            </a:r>
            <a:r>
              <a:rPr lang="en-US" altLang="ja-JP" dirty="0"/>
              <a:t>T</a:t>
            </a:r>
            <a:r>
              <a:rPr lang="en-US" altLang="ja-JP" dirty="0" smtClean="0"/>
              <a:t>ime exceeded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message is sent to the source</a:t>
            </a:r>
            <a:endParaRPr lang="en-US" altLang="ja-JP" dirty="0"/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chemeClr val="accent4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Time: 12-1:15pm March 15 (next Thursday)</a:t>
            </a:r>
          </a:p>
          <a:p>
            <a:r>
              <a:rPr lang="en-US" dirty="0" smtClean="0"/>
              <a:t>Location: Shaffer 301</a:t>
            </a:r>
          </a:p>
          <a:p>
            <a:r>
              <a:rPr lang="en-US" dirty="0" smtClean="0"/>
              <a:t>Form: Closed-book</a:t>
            </a:r>
          </a:p>
          <a:p>
            <a:pPr lvl="1"/>
            <a:r>
              <a:rPr lang="en-US" dirty="0" smtClean="0"/>
              <a:t>Can bring one A4/letter paper with notes on both sides</a:t>
            </a:r>
          </a:p>
          <a:p>
            <a:pPr lvl="1"/>
            <a:r>
              <a:rPr lang="en-US" dirty="0" smtClean="0"/>
              <a:t>Can bring a calculator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Anything else is prohibited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 smtClean="0"/>
              <a:t>Midterm review next Tuesday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corruption (Checksum)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 (16 bits)</a:t>
            </a:r>
          </a:p>
          <a:p>
            <a:pPr lvl="1"/>
            <a:r>
              <a:rPr lang="en-US" dirty="0" smtClean="0"/>
              <a:t>Particular form of checksum over packet header</a:t>
            </a:r>
          </a:p>
          <a:p>
            <a:r>
              <a:rPr lang="en-US" dirty="0" smtClean="0"/>
              <a:t>If not correct, router discards packets</a:t>
            </a:r>
          </a:p>
          <a:p>
            <a:pPr lvl="1"/>
            <a:r>
              <a:rPr lang="en-US" dirty="0" smtClean="0"/>
              <a:t>So it doesn’t act on bogus information</a:t>
            </a:r>
          </a:p>
          <a:p>
            <a:r>
              <a:rPr lang="en-US" dirty="0" smtClean="0"/>
              <a:t>Checksum recalculated at every router</a:t>
            </a:r>
          </a:p>
          <a:p>
            <a:pPr lvl="1"/>
            <a:r>
              <a:rPr lang="en-US" dirty="0" smtClean="0"/>
              <a:t>Why?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1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link has a “Maximum Transmission Unit” (MTU)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argest number of bits it can carry as one unit</a:t>
            </a:r>
          </a:p>
          <a:p>
            <a:r>
              <a:rPr lang="en-US" dirty="0" smtClean="0"/>
              <a:t>A router can split a packet into multiple “</a:t>
            </a:r>
            <a:r>
              <a:rPr lang="en-US" altLang="ja-JP" dirty="0" smtClean="0"/>
              <a:t>fragments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if the packet size exceeds the link’s MTU</a:t>
            </a:r>
          </a:p>
          <a:p>
            <a:r>
              <a:rPr lang="en-US" dirty="0" smtClean="0"/>
              <a:t>Must reassemble to recover original packet</a:t>
            </a:r>
          </a:p>
          <a:p>
            <a:r>
              <a:rPr lang="en-US" dirty="0" smtClean="0"/>
              <a:t>Will return to fragmentation later today…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TTL (8 bits), checksum (16 bits), frag. (32 bits)</a:t>
            </a:r>
          </a:p>
          <a:p>
            <a:r>
              <a:rPr lang="en-US" dirty="0" smtClean="0"/>
              <a:t>Accommodate evolution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V</a:t>
            </a:r>
            <a:r>
              <a:rPr lang="en-US" dirty="0" smtClean="0">
                <a:solidFill>
                  <a:schemeClr val="accent5"/>
                </a:solidFill>
              </a:rPr>
              <a:t>ersion number (4 bits) (+ fields for special handling) </a:t>
            </a:r>
          </a:p>
          <a:p>
            <a:r>
              <a:rPr lang="en-US" dirty="0" smtClean="0"/>
              <a:t>Specify any special handling</a:t>
            </a:r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“Type of Service” (8 bits)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packets to be treated differently based on needs</a:t>
            </a:r>
          </a:p>
          <a:p>
            <a:pPr lvl="2"/>
            <a:r>
              <a:rPr lang="en-US" dirty="0" smtClean="0"/>
              <a:t>e.g., indicate priority, congestion notification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been redefined several times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directives to the network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used very often</a:t>
            </a:r>
          </a:p>
          <a:p>
            <a:pPr lvl="1"/>
            <a:r>
              <a:rPr lang="en-US" dirty="0" smtClean="0"/>
              <a:t>16 bits of metadata + option-specific data</a:t>
            </a:r>
          </a:p>
          <a:p>
            <a:r>
              <a:rPr lang="en-US" dirty="0" smtClean="0"/>
              <a:t>Examples of options</a:t>
            </a:r>
          </a:p>
          <a:p>
            <a:pPr lvl="1"/>
            <a:r>
              <a:rPr lang="en-US" dirty="0" smtClean="0"/>
              <a:t>Record Route</a:t>
            </a:r>
          </a:p>
          <a:p>
            <a:pPr lvl="1"/>
            <a:r>
              <a:rPr lang="en-US" dirty="0" smtClean="0"/>
              <a:t>Strict Source Route</a:t>
            </a:r>
          </a:p>
          <a:p>
            <a:pPr lvl="1"/>
            <a:r>
              <a:rPr lang="en-US" dirty="0" smtClean="0"/>
              <a:t>Loose Source Route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TTL (8 bits), checksum (16 bits), frag. (32 bits)</a:t>
            </a:r>
          </a:p>
          <a:p>
            <a:r>
              <a:rPr lang="en-US" dirty="0" smtClean="0"/>
              <a:t>Accommodate evolution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V</a:t>
            </a:r>
            <a:r>
              <a:rPr lang="en-US" dirty="0" smtClean="0">
                <a:solidFill>
                  <a:schemeClr val="accent5"/>
                </a:solidFill>
              </a:rPr>
              <a:t>ersion number (4 bits) (+ fields for special handling) </a:t>
            </a:r>
          </a:p>
          <a:p>
            <a:r>
              <a:rPr lang="en-US" dirty="0" smtClean="0"/>
              <a:t>Specify any special handling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ToS (8 bits), Options (variable length)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1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Header length (4 bits)</a:t>
            </a:r>
          </a:p>
          <a:p>
            <a:pPr lvl="1"/>
            <a:r>
              <a:rPr lang="en-US" smtClean="0"/>
              <a:t>Number of 32-bit words in the header</a:t>
            </a:r>
          </a:p>
          <a:p>
            <a:pPr lvl="1"/>
            <a:r>
              <a:rPr lang="en-US" smtClean="0"/>
              <a:t>Typically </a:t>
            </a:r>
            <a:r>
              <a:rPr lang="ja-JP" altLang="en-US" smtClean="0"/>
              <a:t>“</a:t>
            </a:r>
            <a:r>
              <a:rPr lang="en-US" altLang="ja-JP" smtClean="0"/>
              <a:t>5</a:t>
            </a:r>
            <a:r>
              <a:rPr lang="ja-JP" altLang="en-US" smtClean="0"/>
              <a:t>”</a:t>
            </a:r>
            <a:r>
              <a:rPr lang="en-US" altLang="ja-JP" smtClean="0"/>
              <a:t> (for a 20-byte IPv4 header)</a:t>
            </a:r>
          </a:p>
          <a:p>
            <a:pPr lvl="1"/>
            <a:r>
              <a:rPr lang="en-US" smtClean="0"/>
              <a:t>Can be more when IP options are used</a:t>
            </a:r>
            <a:br>
              <a:rPr lang="en-US" smtClean="0"/>
            </a:br>
            <a:endParaRPr lang="en-US" smtClean="0"/>
          </a:p>
          <a:p>
            <a:endParaRPr lang="en-US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4"/>
                </a:solidFill>
              </a:rPr>
              <a:t>For Fragmentation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10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at the destination end-system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destination what to do with the received packet</a:t>
            </a:r>
          </a:p>
          <a:p>
            <a:r>
              <a:rPr lang="en-US" dirty="0" smtClean="0"/>
              <a:t>Get responses to the packet back to the source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basics</a:t>
            </a:r>
          </a:p>
          <a:p>
            <a:r>
              <a:rPr lang="en-US" dirty="0" smtClean="0"/>
              <a:t>The Internet Protocol (IP)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end-host how to handle packet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(8 bits)</a:t>
            </a:r>
          </a:p>
          <a:p>
            <a:pPr lvl="1"/>
            <a:r>
              <a:rPr lang="en-US" dirty="0" smtClean="0"/>
              <a:t>Identifies the higher-level protocol</a:t>
            </a:r>
          </a:p>
          <a:p>
            <a:pPr lvl="1"/>
            <a:r>
              <a:rPr lang="en-US" dirty="0" smtClean="0"/>
              <a:t>Important for de-multiplexing at receiving host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L7</a:t>
              </a:r>
              <a:endParaRPr 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L4</a:t>
              </a:r>
              <a:endParaRPr 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L3</a:t>
              </a:r>
              <a:endParaRPr lang="en-US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L2</a:t>
              </a:r>
              <a:endParaRPr 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L1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SMTP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HTTP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TCP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UDP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IP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PPP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FDDI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Ethernet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PSTN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Radio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Copper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Optical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NTP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end-host how to handle packet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(8 bits)</a:t>
            </a:r>
          </a:p>
          <a:p>
            <a:pPr lvl="1"/>
            <a:r>
              <a:rPr lang="en-US" dirty="0" smtClean="0"/>
              <a:t>Identifies the higher-level protocol</a:t>
            </a:r>
          </a:p>
          <a:p>
            <a:pPr lvl="1"/>
            <a:r>
              <a:rPr lang="en-US" dirty="0" smtClean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4417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at the destination end-system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Transport layer protocol (8 bits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dirty="0" smtClean="0"/>
              <a:t>Get responses to the packet back to the source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Source IP address (32 bits)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4"/>
                </a:solidFill>
              </a:rPr>
              <a:t>For Fragmentation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</p:spTree>
    <p:extLst>
      <p:ext uri="{BB962C8B-B14F-4D97-AF65-F5344CB8AC3E}">
        <p14:creationId xmlns:p14="http://schemas.microsoft.com/office/powerpoint/2010/main" val="22459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fragmentation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link has a “Maximum Transmission Unit” (MTU)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argest number of bits it can carry as one unit</a:t>
            </a:r>
          </a:p>
          <a:p>
            <a:r>
              <a:rPr lang="en-US" dirty="0" smtClean="0"/>
              <a:t>A router can split a packet into multiple “</a:t>
            </a:r>
            <a:r>
              <a:rPr lang="en-US" altLang="ja-JP" dirty="0" smtClean="0"/>
              <a:t>fragments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if the packet size exceeds the link’s MTU</a:t>
            </a:r>
          </a:p>
          <a:p>
            <a:r>
              <a:rPr lang="en-US" dirty="0" smtClean="0"/>
              <a:t>Must reassemble to recover original packet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4000 byte packet crosses a link w/ MTU=1500B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Arial" charset="0"/>
                  <a:ea typeface="Arial" charset="0"/>
                  <a:cs typeface="Arial" charset="0"/>
                </a:rPr>
                <a:t>4000B</a:t>
              </a:r>
              <a:endParaRPr lang="en-US" b="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1500B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ea typeface="Arial" charset="0"/>
                  <a:cs typeface="Arial" charset="0"/>
                </a:rPr>
                <a:t>…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IP header</a:t>
            </a:r>
            <a:endParaRPr lang="en-US" dirty="0">
              <a:ea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reassemble?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IP header</a:t>
            </a:r>
            <a:endParaRPr lang="en-US" dirty="0">
              <a:ea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TCP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TCP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TCP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HTTP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HTTP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HTTP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Must reassemble before sending the packet to the higher layers!</a:t>
            </a:r>
            <a:endParaRPr lang="en-US" sz="2400" dirty="0">
              <a:solidFill>
                <a:schemeClr val="accent5"/>
              </a:solidFill>
              <a:ea typeface="Arial" charset="0"/>
              <a:cs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reassemble?</a:t>
            </a:r>
          </a:p>
          <a:p>
            <a:r>
              <a:rPr lang="en-US" dirty="0" smtClean="0"/>
              <a:t>Fragments can get lost</a:t>
            </a:r>
          </a:p>
          <a:p>
            <a:r>
              <a:rPr lang="en-US" dirty="0" smtClean="0"/>
              <a:t>Fragments can follow different paths </a:t>
            </a:r>
          </a:p>
          <a:p>
            <a:r>
              <a:rPr lang="en-US" dirty="0" smtClean="0"/>
              <a:t>Fragments can get fragmented again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everywhere</a:t>
            </a:r>
          </a:p>
          <a:p>
            <a:r>
              <a:rPr lang="en-US" dirty="0" smtClean="0"/>
              <a:t>Performs </a:t>
            </a:r>
            <a:r>
              <a:rPr lang="en-US" dirty="0" smtClean="0">
                <a:solidFill>
                  <a:schemeClr val="accent5"/>
                </a:solidFill>
              </a:rPr>
              <a:t>addressing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forwarding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/>
                </a:solidFill>
              </a:rPr>
              <a:t>routing</a:t>
            </a:r>
            <a:r>
              <a:rPr lang="en-US" dirty="0" smtClean="0"/>
              <a:t>, among other tasks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Classic case of E2E principle</a:t>
            </a:r>
          </a:p>
          <a:p>
            <a:r>
              <a:rPr lang="en-US" dirty="0" smtClean="0"/>
              <a:t>At next-hop router imposes burden on network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omplicated reassembly algorithm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hold onto fragments/state</a:t>
            </a:r>
          </a:p>
          <a:p>
            <a:r>
              <a:rPr lang="en-US" dirty="0" smtClean="0"/>
              <a:t>Any other router may not work</a:t>
            </a:r>
          </a:p>
          <a:p>
            <a:pPr lvl="1"/>
            <a:r>
              <a:rPr lang="en-US" dirty="0" smtClean="0"/>
              <a:t>Fragments may take different paths</a:t>
            </a:r>
          </a:p>
          <a:p>
            <a:r>
              <a:rPr lang="en-US" dirty="0" smtClean="0"/>
              <a:t>Little benefit, large cost for network reassembly</a:t>
            </a:r>
          </a:p>
          <a:p>
            <a:r>
              <a:rPr lang="en-US" dirty="0" smtClean="0"/>
              <a:t>Hence, reassembly is done at the destination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Reassembly: What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Introduce an identifier</a:t>
            </a:r>
            <a:endParaRPr lang="en-US" dirty="0" smtClean="0"/>
          </a:p>
          <a:p>
            <a:r>
              <a:rPr lang="en-US" dirty="0" smtClean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 smtClean="0">
                <a:sym typeface="Wingdings"/>
              </a:rPr>
              <a:t>eed </a:t>
            </a:r>
            <a:r>
              <a:rPr lang="en-US" sz="2400" dirty="0">
                <a:sym typeface="Wingdings"/>
              </a:rPr>
              <a:t>some form of </a:t>
            </a:r>
            <a:r>
              <a:rPr lang="en-US" sz="2400" dirty="0" smtClean="0">
                <a:sym typeface="Wingdings"/>
              </a:rPr>
              <a:t>sequence number or offset</a:t>
            </a:r>
            <a:endParaRPr lang="en-US" sz="2400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Sequence numbers / offset</a:t>
            </a:r>
          </a:p>
          <a:p>
            <a:pPr lvl="1"/>
            <a:r>
              <a:rPr lang="en-US" dirty="0" smtClean="0">
                <a:sym typeface="Wingdings"/>
              </a:rPr>
              <a:t>How do I know when I have them all? (need max </a:t>
            </a:r>
            <a:r>
              <a:rPr lang="en-US" dirty="0" err="1" smtClean="0">
                <a:sym typeface="Wingdings"/>
              </a:rPr>
              <a:t>seq</a:t>
            </a:r>
            <a:r>
              <a:rPr lang="en-US" dirty="0" smtClean="0">
                <a:sym typeface="Wingdings"/>
              </a:rPr>
              <a:t># / flag)</a:t>
            </a:r>
          </a:p>
          <a:p>
            <a:pPr lvl="1"/>
            <a:r>
              <a:rPr lang="en-US" dirty="0" smtClean="0">
                <a:sym typeface="Wingdings"/>
              </a:rPr>
              <a:t>What if a fragment gets re-fragmented?</a:t>
            </a:r>
            <a:endParaRPr lang="en-US" dirty="0">
              <a:sym typeface="Wingding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Identifier</a:t>
            </a:r>
            <a:r>
              <a:rPr lang="en-US" dirty="0" smtClean="0"/>
              <a:t>: which fragments belong together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Flags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Reserved: ignore</a:t>
            </a:r>
          </a:p>
          <a:p>
            <a:pPr lvl="1"/>
            <a:r>
              <a:rPr lang="en-US" dirty="0" smtClean="0"/>
              <a:t>DF: don’t fragment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ay trigger error message back to sender</a:t>
            </a:r>
          </a:p>
          <a:p>
            <a:pPr lvl="1"/>
            <a:r>
              <a:rPr lang="en-US" dirty="0" smtClean="0"/>
              <a:t>MF: more fragments coming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Offset</a:t>
            </a:r>
            <a:r>
              <a:rPr lang="en-US" dirty="0" smtClean="0"/>
              <a:t>: portion of original payload this fragment contains</a:t>
            </a:r>
          </a:p>
          <a:p>
            <a:pPr lvl="1"/>
            <a:r>
              <a:rPr lang="en-US" dirty="0" smtClean="0"/>
              <a:t> In 8-byte units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4"/>
                </a:solidFill>
              </a:rPr>
              <a:t>For Fragmentation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00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 without MF set (last fragment)</a:t>
            </a:r>
          </a:p>
          <a:p>
            <a:pPr lvl="1"/>
            <a:r>
              <a:rPr lang="en-US" dirty="0" smtClean="0"/>
              <a:t>Tells host which are the last bits in original payload</a:t>
            </a:r>
          </a:p>
          <a:p>
            <a:r>
              <a:rPr lang="en-US" dirty="0" smtClean="0"/>
              <a:t>All other fragments fill in holes</a:t>
            </a:r>
          </a:p>
          <a:p>
            <a:r>
              <a:rPr lang="en-US" dirty="0" smtClean="0"/>
              <a:t>Can tell when holes are filled, regardless of order</a:t>
            </a:r>
          </a:p>
          <a:p>
            <a:pPr lvl="1"/>
            <a:r>
              <a:rPr lang="en-US" dirty="0" smtClean="0"/>
              <a:t>Use offset field</a:t>
            </a:r>
          </a:p>
          <a:p>
            <a:r>
              <a:rPr lang="en-US" dirty="0" smtClean="0"/>
              <a:t>Q: why use a byte-offset for fragments rather than numbering each fragment?</a:t>
            </a:r>
          </a:p>
          <a:p>
            <a:pPr lvl="1"/>
            <a:r>
              <a:rPr lang="en-US" dirty="0" smtClean="0"/>
              <a:t>Allows further fragmentation of fragments 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2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 (contd.</a:t>
            </a:r>
            <a:r>
              <a:rPr lang="en-US" altLang="ja-JP" smtClean="0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Packet split into 3 pieces</a:t>
            </a:r>
          </a:p>
          <a:p>
            <a:r>
              <a:rPr lang="en-US" smtClean="0"/>
              <a:t>Example: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4000 byte packet from host 1.2.3.4 to 5.6.7.8 traverses a link with MTU 1,500 bytes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32142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accent5"/>
                </a:solidFill>
                <a:latin typeface="Arial" charset="0"/>
              </a:rPr>
              <a:t>(3980 more </a:t>
            </a:r>
            <a:r>
              <a:rPr lang="en-US" sz="1600" dirty="0" smtClean="0">
                <a:solidFill>
                  <a:schemeClr val="accent5"/>
                </a:solidFill>
                <a:latin typeface="Arial" charset="0"/>
              </a:rPr>
              <a:t>bytes of payload </a:t>
            </a:r>
            <a:r>
              <a:rPr lang="en-US" sz="1600" dirty="0">
                <a:solidFill>
                  <a:schemeClr val="accent5"/>
                </a:solidFill>
                <a:latin typeface="Arial" charset="0"/>
              </a:rPr>
              <a:t>here)</a:t>
            </a:r>
            <a:endParaRPr lang="en-US" sz="1400" b="0" dirty="0">
              <a:solidFill>
                <a:schemeClr val="accent5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Datagram split into 3 pieces. Possible first piece: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second piece: Frag#1 covered 1480bytes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Possible third piece: 1480+1200 = 2680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591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look into IPv6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Motivated (prematurely) by address exhaustion</a:t>
            </a:r>
          </a:p>
          <a:p>
            <a:pPr lvl="1"/>
            <a:r>
              <a:rPr lang="en-US" dirty="0" smtClean="0"/>
              <a:t>Addresses four times as big (128-bit)</a:t>
            </a:r>
          </a:p>
          <a:p>
            <a:r>
              <a:rPr lang="en-US" dirty="0" smtClean="0"/>
              <a:t>Focused on simplifying IP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ot rid of all fields that were not absolutely necessary</a:t>
            </a:r>
          </a:p>
          <a:p>
            <a:r>
              <a:rPr lang="en-US" dirty="0" smtClean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“clean up” would you do?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2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81501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84380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53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Eliminated fragmentation (why?)</a:t>
            </a:r>
          </a:p>
          <a:p>
            <a:r>
              <a:rPr lang="en-US" dirty="0" smtClean="0"/>
              <a:t>Eliminated checksum (why?)</a:t>
            </a:r>
          </a:p>
          <a:p>
            <a:r>
              <a:rPr lang="en-US" dirty="0" smtClean="0"/>
              <a:t>New options mechanism (why?)</a:t>
            </a:r>
          </a:p>
          <a:p>
            <a:r>
              <a:rPr lang="en-US" dirty="0" smtClean="0"/>
              <a:t>Eliminated header length (why?)</a:t>
            </a:r>
          </a:p>
          <a:p>
            <a:r>
              <a:rPr lang="en-US" dirty="0" smtClean="0"/>
              <a:t>Expanded addresses </a:t>
            </a:r>
          </a:p>
          <a:p>
            <a:r>
              <a:rPr lang="en-US" dirty="0" smtClean="0"/>
              <a:t>Added Flow Label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of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deal with problems: leave to ends</a:t>
            </a:r>
          </a:p>
          <a:p>
            <a:pPr lvl="1"/>
            <a:r>
              <a:rPr lang="en-US" dirty="0" smtClean="0"/>
              <a:t>Eliminated fragmentation and checksum</a:t>
            </a:r>
          </a:p>
          <a:p>
            <a:pPr lvl="1"/>
            <a:r>
              <a:rPr lang="en-US" dirty="0" smtClean="0"/>
              <a:t>Why retain TTL?</a:t>
            </a:r>
          </a:p>
          <a:p>
            <a:r>
              <a:rPr lang="en-US" dirty="0" smtClean="0"/>
              <a:t>Simplify handling:</a:t>
            </a:r>
          </a:p>
          <a:p>
            <a:pPr lvl="1"/>
            <a:r>
              <a:rPr lang="en-US" dirty="0" smtClean="0"/>
              <a:t>New options mechanism (uses next header)</a:t>
            </a:r>
          </a:p>
          <a:p>
            <a:pPr lvl="1"/>
            <a:r>
              <a:rPr lang="en-US" dirty="0" smtClean="0"/>
              <a:t>Eliminated header length</a:t>
            </a:r>
          </a:p>
          <a:p>
            <a:pPr lvl="2"/>
            <a:r>
              <a:rPr lang="en-US" dirty="0" smtClean="0"/>
              <a:t>Why couldn’t IPv4 do this?</a:t>
            </a:r>
          </a:p>
          <a:p>
            <a:r>
              <a:rPr lang="en-US" dirty="0" smtClean="0"/>
              <a:t>Provide general flow label for packet</a:t>
            </a:r>
          </a:p>
          <a:p>
            <a:pPr lvl="1"/>
            <a:r>
              <a:rPr lang="en-US" dirty="0" smtClean="0"/>
              <a:t>Not tied to semantics</a:t>
            </a:r>
          </a:p>
          <a:p>
            <a:pPr lvl="1"/>
            <a:r>
              <a:rPr lang="en-US" dirty="0" smtClean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can be divided into data plane and control plane</a:t>
            </a:r>
          </a:p>
          <a:p>
            <a:pPr lvl="1"/>
            <a:r>
              <a:rPr lang="en-US" dirty="0" smtClean="0"/>
              <a:t>Data plane deals with “how?”</a:t>
            </a:r>
          </a:p>
          <a:p>
            <a:pPr lvl="1"/>
            <a:r>
              <a:rPr lang="en-US" dirty="0" smtClean="0"/>
              <a:t>Control plane deals with “what?”</a:t>
            </a:r>
          </a:p>
          <a:p>
            <a:r>
              <a:rPr lang="en-US" dirty="0" smtClean="0"/>
              <a:t>IP is simple yet nuanced</a:t>
            </a:r>
          </a:p>
          <a:p>
            <a:endParaRPr lang="en-US" dirty="0"/>
          </a:p>
          <a:p>
            <a:r>
              <a:rPr lang="en-US" dirty="0" smtClean="0"/>
              <a:t>Next class: </a:t>
            </a:r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1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1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jhu</a:t>
            </a:r>
            <a:r>
              <a:rPr lang="en-US" dirty="0" err="1" smtClean="0"/>
              <a:t>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073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jhu.edu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23773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JHU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Directing a packet to the correct interface so that it progresses to its destination</a:t>
            </a:r>
          </a:p>
          <a:p>
            <a:pPr lvl="1"/>
            <a:r>
              <a:rPr lang="en-US" dirty="0" smtClean="0"/>
              <a:t>Local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Read address from packet header</a:t>
            </a:r>
          </a:p>
          <a:p>
            <a:pPr lvl="1"/>
            <a:r>
              <a:rPr lang="en-US" dirty="0" smtClean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 smtClean="0"/>
              <a:t>Global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Using different routing protocols (after midterm)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2728</TotalTime>
  <Words>2269</Words>
  <Application>Microsoft Macintosh PowerPoint</Application>
  <PresentationFormat>On-screen Show (4:3)</PresentationFormat>
  <Paragraphs>748</Paragraphs>
  <Slides>57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Calibri</vt:lpstr>
      <vt:lpstr>Calibri Light</vt:lpstr>
      <vt:lpstr>Courier New</vt:lpstr>
      <vt:lpstr>ＭＳ Ｐゴシック</vt:lpstr>
      <vt:lpstr>Times New Roman</vt:lpstr>
      <vt:lpstr>Wingdings</vt:lpstr>
      <vt:lpstr>宋体</vt:lpstr>
      <vt:lpstr>Arial</vt:lpstr>
      <vt:lpstr>Office Theme</vt:lpstr>
      <vt:lpstr>EN.601.414/614 Computer Networks  Network Layer and IP</vt:lpstr>
      <vt:lpstr>Midterm Exam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3: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451</cp:revision>
  <dcterms:created xsi:type="dcterms:W3CDTF">2017-09-02T14:15:58Z</dcterms:created>
  <dcterms:modified xsi:type="dcterms:W3CDTF">2018-03-07T20:09:22Z</dcterms:modified>
</cp:coreProperties>
</file>