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sldIdLst>
    <p:sldId id="256" r:id="rId2"/>
    <p:sldId id="526" r:id="rId3"/>
    <p:sldId id="522" r:id="rId4"/>
    <p:sldId id="523" r:id="rId5"/>
    <p:sldId id="524" r:id="rId6"/>
    <p:sldId id="525" r:id="rId7"/>
    <p:sldId id="461" r:id="rId8"/>
    <p:sldId id="519" r:id="rId9"/>
    <p:sldId id="463" r:id="rId10"/>
    <p:sldId id="464" r:id="rId11"/>
    <p:sldId id="465" r:id="rId12"/>
    <p:sldId id="466" r:id="rId13"/>
    <p:sldId id="467" r:id="rId14"/>
    <p:sldId id="520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494" r:id="rId41"/>
    <p:sldId id="495" r:id="rId42"/>
    <p:sldId id="496" r:id="rId43"/>
    <p:sldId id="499" r:id="rId44"/>
    <p:sldId id="500" r:id="rId45"/>
    <p:sldId id="501" r:id="rId46"/>
    <p:sldId id="502" r:id="rId47"/>
    <p:sldId id="503" r:id="rId48"/>
    <p:sldId id="504" r:id="rId49"/>
    <p:sldId id="505" r:id="rId50"/>
    <p:sldId id="506" r:id="rId51"/>
    <p:sldId id="507" r:id="rId52"/>
    <p:sldId id="508" r:id="rId53"/>
    <p:sldId id="509" r:id="rId54"/>
    <p:sldId id="510" r:id="rId55"/>
    <p:sldId id="511" r:id="rId56"/>
    <p:sldId id="512" r:id="rId57"/>
    <p:sldId id="513" r:id="rId58"/>
    <p:sldId id="514" r:id="rId59"/>
    <p:sldId id="515" r:id="rId60"/>
    <p:sldId id="516" r:id="rId61"/>
    <p:sldId id="517" r:id="rId62"/>
    <p:sldId id="518" r:id="rId63"/>
    <p:sldId id="46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5"/>
    <p:restoredTop sz="88239"/>
  </p:normalViewPr>
  <p:slideViewPr>
    <p:cSldViewPr snapToObjects="1">
      <p:cViewPr>
        <p:scale>
          <a:sx n="110" d="100"/>
          <a:sy n="110" d="100"/>
        </p:scale>
        <p:origin x="82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1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19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26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4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0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78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04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31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3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72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4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2908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82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60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45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11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704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0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7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16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8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Inter-Domain </a:t>
            </a:r>
            <a:r>
              <a:rPr lang="en-US" altLang="zh-CN" sz="4800" dirty="0" smtClean="0"/>
              <a:t>Routing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systems (AS) </a:t>
            </a:r>
            <a:endParaRPr lang="en-US" dirty="0"/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is a network under a single administrative control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over 55,000 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</a:t>
            </a:r>
            <a:r>
              <a:rPr lang="en-US" dirty="0" smtClean="0"/>
              <a:t>/</a:t>
            </a:r>
          </a:p>
          <a:p>
            <a:r>
              <a:rPr lang="en-US" dirty="0" smtClean="0"/>
              <a:t>ASes are sometimes called </a:t>
            </a:r>
            <a:r>
              <a:rPr lang="ja-JP" altLang="en-US" dirty="0" smtClean="0"/>
              <a:t>“</a:t>
            </a:r>
            <a:r>
              <a:rPr lang="en-US" dirty="0" smtClean="0"/>
              <a:t>domains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</a:t>
            </a:r>
            <a:endParaRPr lang="en-US" dirty="0" smtClean="0"/>
          </a:p>
          <a:p>
            <a:r>
              <a:rPr lang="en-US" dirty="0" smtClean="0"/>
              <a:t>Each AS is assigned a unique identifier (ASN)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“Intra-domain” routing: </a:t>
            </a:r>
            <a:br>
              <a:rPr lang="en-US" dirty="0" smtClean="0"/>
            </a:br>
            <a:r>
              <a:rPr lang="en-US" dirty="0" smtClean="0"/>
              <a:t>Within an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(e.g., OSPF) and Distance-Vector (e.g., RIP)</a:t>
            </a:r>
          </a:p>
          <a:p>
            <a:r>
              <a:rPr lang="en-US" dirty="0" smtClean="0"/>
              <a:t>Primary focus</a:t>
            </a:r>
          </a:p>
          <a:p>
            <a:pPr lvl="1"/>
            <a:r>
              <a:rPr lang="en-US" dirty="0" smtClean="0"/>
              <a:t>Finding least-cost paths</a:t>
            </a:r>
          </a:p>
          <a:p>
            <a:pPr lvl="1"/>
            <a:r>
              <a:rPr lang="en-US" dirty="0" smtClean="0"/>
              <a:t>Fast convergence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“Inter-domain” routing:</a:t>
            </a:r>
            <a:br>
              <a:rPr lang="en-US" dirty="0" smtClean="0"/>
            </a:br>
            <a:r>
              <a:rPr lang="en-US" dirty="0" smtClean="0"/>
              <a:t>Between 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 challenges</a:t>
            </a:r>
          </a:p>
          <a:p>
            <a:pPr lvl="1"/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Administrative structure </a:t>
            </a:r>
          </a:p>
          <a:p>
            <a:pPr lvl="2"/>
            <a:r>
              <a:rPr lang="en-US" dirty="0" smtClean="0"/>
              <a:t>Issues of autonomy, policy, privacy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Addressing (so far)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 smtClean="0"/>
              <a:t>Each host has a unique ID</a:t>
            </a:r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No particular structure </a:t>
            </a:r>
            <a:r>
              <a:rPr lang="en-US" dirty="0"/>
              <a:t>to those </a:t>
            </a:r>
            <a:r>
              <a:rPr lang="en-US" dirty="0" smtClean="0"/>
              <a:t>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</a:p>
          <a:p>
            <a:r>
              <a:rPr lang="en-US" dirty="0" smtClean="0"/>
              <a:t>Administrative structure </a:t>
            </a:r>
          </a:p>
          <a:p>
            <a:pPr lvl="1"/>
            <a:r>
              <a:rPr lang="en-US" dirty="0" smtClean="0"/>
              <a:t>Issues of autonomy, policy, privacy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must be able to reach any destination</a:t>
            </a:r>
          </a:p>
          <a:p>
            <a:pPr lvl="1"/>
            <a:r>
              <a:rPr lang="en-US" dirty="0" smtClean="0"/>
              <a:t>Given packet’s destination address, lookup next hop</a:t>
            </a:r>
          </a:p>
          <a:p>
            <a:r>
              <a:rPr lang="en-US" dirty="0" smtClean="0"/>
              <a:t>Naive: Have an entry for each destination</a:t>
            </a:r>
          </a:p>
          <a:p>
            <a:pPr lvl="1"/>
            <a:r>
              <a:rPr lang="en-US" dirty="0" smtClean="0"/>
              <a:t>There would be over 10</a:t>
            </a:r>
            <a:r>
              <a:rPr lang="en-US" altLang="zh-CN" baseline="30000" dirty="0"/>
              <a:t>9</a:t>
            </a:r>
            <a:r>
              <a:rPr lang="en-US" dirty="0" smtClean="0"/>
              <a:t> entries!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routing updates per destination! 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</a:t>
            </a: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/>
                </a:solidFill>
              </a:rPr>
              <a:t>longest-prefix matching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 smtClean="0"/>
              <a:t>A smaller table at node B?</a:t>
            </a:r>
            <a:endParaRPr lang="en-US" dirty="0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/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/>
                <a:gridCol w="1175658"/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Destination</a:t>
                      </a:r>
                      <a:endParaRPr lang="en-US" sz="20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 1</a:t>
                      </a:r>
                      <a:endParaRPr lang="en-US" sz="16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 smtClean="0"/>
              <a:t>Careful address assignment </a:t>
            </a:r>
            <a:r>
              <a:rPr lang="en-US" dirty="0" smtClean="0">
                <a:sym typeface="Wingdings"/>
              </a:rPr>
              <a:t> can </a:t>
            </a:r>
            <a:r>
              <a:rPr lang="en-US" i="1" dirty="0" smtClean="0">
                <a:sym typeface="Wingdings"/>
              </a:rPr>
              <a:t>aggregate</a:t>
            </a:r>
            <a:r>
              <a:rPr lang="en-US" dirty="0" smtClean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chemeClr val="accent5"/>
                </a:solidFill>
                <a:sym typeface="Wingdings"/>
              </a:rPr>
              <a:t>A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kin to reducing the number of destinations</a:t>
            </a:r>
            <a:endParaRPr 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/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/>
                <a:gridCol w="1175658"/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Destination</a:t>
                      </a:r>
                      <a:endParaRPr lang="en-US" sz="20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 [1-4]</a:t>
                      </a:r>
                      <a:endParaRPr lang="en-US" sz="16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must be able to reach any destination</a:t>
            </a:r>
          </a:p>
          <a:p>
            <a:r>
              <a:rPr lang="en-US" dirty="0" smtClean="0"/>
              <a:t>Naive: Have an entry for each destination</a:t>
            </a:r>
          </a:p>
          <a:p>
            <a:r>
              <a:rPr lang="en-US" dirty="0" smtClean="0"/>
              <a:t>Better: Have an entry for a range of addresses</a:t>
            </a:r>
          </a:p>
          <a:p>
            <a:pPr lvl="1"/>
            <a:r>
              <a:rPr lang="en-US" dirty="0" smtClean="0"/>
              <a:t>Can’t do this if addresses are assigned randomly!</a:t>
            </a:r>
          </a:p>
          <a:p>
            <a:pPr lvl="1"/>
            <a:r>
              <a:rPr lang="en-US" dirty="0" smtClean="0"/>
              <a:t>How addresses are allocated will matter!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Host addressing is key to scaling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Time: </a:t>
            </a:r>
            <a:r>
              <a:rPr lang="en-US" dirty="0" smtClean="0"/>
              <a:t>6</a:t>
            </a:r>
            <a:r>
              <a:rPr lang="en-US" dirty="0" smtClean="0"/>
              <a:t>pm-7:30pm</a:t>
            </a:r>
            <a:r>
              <a:rPr lang="en-US" dirty="0" smtClean="0"/>
              <a:t>, </a:t>
            </a:r>
            <a:r>
              <a:rPr lang="en-US" dirty="0" smtClean="0"/>
              <a:t>Wednesday, </a:t>
            </a:r>
            <a:r>
              <a:rPr lang="en-US" dirty="0" smtClean="0"/>
              <a:t>May </a:t>
            </a:r>
            <a:r>
              <a:rPr lang="en-US" dirty="0" smtClean="0"/>
              <a:t>8</a:t>
            </a:r>
            <a:endParaRPr lang="en-US" dirty="0" smtClean="0"/>
          </a:p>
          <a:p>
            <a:r>
              <a:rPr lang="en-US" dirty="0" smtClean="0"/>
              <a:t>Location: Shaffer 301</a:t>
            </a:r>
          </a:p>
          <a:p>
            <a:r>
              <a:rPr lang="en-US" dirty="0" smtClean="0"/>
              <a:t>Form: Closed-book</a:t>
            </a:r>
          </a:p>
          <a:p>
            <a:pPr lvl="1"/>
            <a:r>
              <a:rPr lang="en-US" dirty="0" smtClean="0"/>
              <a:t>Can bring </a:t>
            </a:r>
            <a:r>
              <a:rPr lang="en-US" dirty="0" smtClean="0">
                <a:solidFill>
                  <a:schemeClr val="accent5"/>
                </a:solidFill>
              </a:rPr>
              <a:t>TWO</a:t>
            </a:r>
            <a:r>
              <a:rPr lang="en-US" dirty="0" smtClean="0"/>
              <a:t> A4/letter papers with notes on both sides</a:t>
            </a:r>
          </a:p>
          <a:p>
            <a:pPr lvl="1"/>
            <a:r>
              <a:rPr lang="en-US" dirty="0" smtClean="0"/>
              <a:t>Can bring a calculator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Anything else is </a:t>
            </a:r>
            <a:r>
              <a:rPr lang="en-US" dirty="0" smtClean="0">
                <a:solidFill>
                  <a:schemeClr val="accent5"/>
                </a:solidFill>
              </a:rPr>
              <a:t>prohibited</a:t>
            </a:r>
          </a:p>
          <a:p>
            <a:r>
              <a:rPr lang="en-US" dirty="0" smtClean="0"/>
              <a:t>Focus on materials after midterm</a:t>
            </a:r>
          </a:p>
          <a:p>
            <a:pPr lvl="1"/>
            <a:r>
              <a:rPr lang="en-US" dirty="0" smtClean="0"/>
              <a:t>Materials before </a:t>
            </a:r>
            <a:r>
              <a:rPr lang="en-US" dirty="0" smtClean="0"/>
              <a:t>midterm will be tested, but not a focus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 smtClean="0"/>
              <a:t>Administrative structure </a:t>
            </a:r>
          </a:p>
          <a:p>
            <a:pPr lvl="1"/>
            <a:r>
              <a:rPr lang="en-US" dirty="0" smtClean="0"/>
              <a:t>Issues of autonomy, policy, privacy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structure shapes inter-domain routing</a:t>
            </a:r>
            <a:endParaRPr lang="en-US" dirty="0"/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freedom in picking routes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My traffic can’t be carried over my competitor’s network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I don’t want to carry A’s traffic through my network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Not expressible as Internet-wide </a:t>
            </a:r>
            <a:r>
              <a:rPr lang="ja-JP" altLang="en-US" dirty="0" smtClean="0"/>
              <a:t>“</a:t>
            </a:r>
            <a:r>
              <a:rPr lang="en-US" dirty="0" smtClean="0"/>
              <a:t>least cost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autonomy</a:t>
            </a:r>
          </a:p>
          <a:p>
            <a:pPr lvl="1"/>
            <a:r>
              <a:rPr lang="en-US" dirty="0" smtClean="0"/>
              <a:t>Want to choose their own internal routing protocol</a:t>
            </a:r>
          </a:p>
          <a:p>
            <a:pPr lvl="1"/>
            <a:r>
              <a:rPr lang="en-US" dirty="0" smtClean="0"/>
              <a:t>Want to choose their own policy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privacy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hoice of network topology, routing policies, etc.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routing algorithm</a:t>
            </a:r>
            <a:endParaRPr lang="en-US" dirty="0"/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 smtClean="0"/>
              <a:t>Link-state</a:t>
            </a:r>
          </a:p>
          <a:p>
            <a:pPr lvl="1"/>
            <a:r>
              <a:rPr lang="en-US" dirty="0" smtClean="0"/>
              <a:t>No privacy – broadcasts all network information 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autonomy – </a:t>
            </a:r>
            <a:r>
              <a:rPr lang="en-US" dirty="0" smtClean="0"/>
              <a:t>needs agreement on metric, </a:t>
            </a:r>
            <a:r>
              <a:rPr lang="en-US" dirty="0" err="1" smtClean="0"/>
              <a:t>algo</a:t>
            </a:r>
            <a:endParaRPr lang="en-US" dirty="0" smtClean="0"/>
          </a:p>
          <a:p>
            <a:r>
              <a:rPr lang="en-US" dirty="0" smtClean="0"/>
              <a:t>Distance-vector is a decent starting point </a:t>
            </a:r>
          </a:p>
          <a:p>
            <a:pPr lvl="1"/>
            <a:r>
              <a:rPr lang="en-US" dirty="0" smtClean="0"/>
              <a:t>Per-destination updates give some control</a:t>
            </a:r>
          </a:p>
          <a:p>
            <a:pPr lvl="1"/>
            <a:r>
              <a:rPr lang="en-US" dirty="0" smtClean="0"/>
              <a:t>BUT wasn’t designed to implement policy </a:t>
            </a:r>
          </a:p>
          <a:p>
            <a:pPr lvl="1"/>
            <a:r>
              <a:rPr lang="en-US" dirty="0" smtClean="0"/>
              <a:t>AND is vulnerable to loops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The </a:t>
            </a:r>
            <a:r>
              <a:rPr lang="en-US" dirty="0">
                <a:solidFill>
                  <a:schemeClr val="accent5"/>
                </a:solidFill>
              </a:rPr>
              <a:t>“Border Gateway Protocol” (BGP) extends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distance-vector ideas to accommodate </a:t>
            </a:r>
            <a:r>
              <a:rPr lang="en-US" dirty="0" smtClean="0">
                <a:solidFill>
                  <a:schemeClr val="accent5"/>
                </a:solidFill>
              </a:rPr>
              <a:t>policy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Inter-domain-routing</a:t>
            </a:r>
          </a:p>
          <a:p>
            <a:pPr lvl="1"/>
            <a:r>
              <a:rPr lang="en-US" dirty="0" smtClean="0"/>
              <a:t>Addressing (Scalability)</a:t>
            </a:r>
          </a:p>
          <a:p>
            <a:pPr lvl="1"/>
            <a:r>
              <a:rPr lang="en-US" dirty="0" smtClean="0"/>
              <a:t>BGP (Autonomy, policy, privacy)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ontext and basic ideas: today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etails and issues: next lecture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</a:t>
            </a:r>
            <a:r>
              <a:rPr lang="en-US" dirty="0" smtClean="0"/>
              <a:t>of addressing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Scalable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State: Small forwarding tables at routers</a:t>
            </a:r>
          </a:p>
          <a:p>
            <a:pPr lvl="1"/>
            <a:r>
              <a:rPr lang="en-US" dirty="0" smtClean="0"/>
              <a:t>Much less than the number of hosts</a:t>
            </a:r>
          </a:p>
          <a:p>
            <a:r>
              <a:rPr lang="en-US" dirty="0" smtClean="0"/>
              <a:t>Churn: Limited rate of change in routing tables</a:t>
            </a:r>
          </a:p>
          <a:p>
            <a:pPr lvl="0"/>
            <a:r>
              <a:rPr lang="en-US" dirty="0" smtClean="0">
                <a:solidFill>
                  <a:schemeClr val="accent5"/>
                </a:solidFill>
              </a:rPr>
              <a:t>Ability to aggregate </a:t>
            </a:r>
            <a:r>
              <a:rPr lang="en-US" dirty="0" smtClean="0"/>
              <a:t>addresses is crucial for both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works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</a:t>
            </a:r>
            <a:r>
              <a:rPr lang="en-US" sz="2400" dirty="0" smtClean="0"/>
              <a:t>path</a:t>
            </a:r>
            <a:endParaRPr lang="en-US" sz="2400" dirty="0"/>
          </a:p>
          <a:p>
            <a:r>
              <a:rPr lang="en-US" sz="2400" dirty="0"/>
              <a:t>These groups are assigned contiguous </a:t>
            </a:r>
            <a:r>
              <a:rPr lang="en-US" sz="2400" dirty="0" smtClean="0"/>
              <a:t>addresses</a:t>
            </a:r>
            <a:endParaRPr lang="en-US" sz="2400" dirty="0"/>
          </a:p>
          <a:p>
            <a:r>
              <a:rPr lang="en-US" sz="2400" dirty="0"/>
              <a:t>These groups are relatively </a:t>
            </a:r>
            <a:r>
              <a:rPr lang="en-US" sz="2400" dirty="0" smtClean="0"/>
              <a:t>stable</a:t>
            </a:r>
            <a:endParaRPr lang="en-US" sz="2400" dirty="0"/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7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structure</a:t>
            </a:r>
          </a:p>
          <a:p>
            <a:r>
              <a:rPr lang="en-US" dirty="0" smtClean="0"/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 (IPv4)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32-bit number associated with a host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Represented with the “dotted-decimal” notation </a:t>
            </a:r>
          </a:p>
          <a:p>
            <a:pPr lvl="1"/>
            <a:r>
              <a:rPr lang="en-US" dirty="0" smtClean="0"/>
              <a:t>e.g., 12.34.158.5</a:t>
            </a:r>
            <a:endParaRPr lang="en-US" dirty="0"/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accent5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 smtClean="0">
                  <a:solidFill>
                    <a:schemeClr val="accent5"/>
                  </a:solidFill>
                  <a:latin typeface="Times New Roman" charset="0"/>
                </a:rPr>
                <a:t>00001100</a:t>
              </a:r>
              <a:endParaRPr lang="en-US" sz="3200" b="0" dirty="0">
                <a:solidFill>
                  <a:schemeClr val="accent5"/>
                </a:solidFill>
                <a:latin typeface="Times New Roman" charset="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8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in IP addressing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 smtClean="0"/>
              <a:t>32 bits are partitioned into a prefix and suffix components</a:t>
            </a:r>
          </a:p>
          <a:p>
            <a:r>
              <a:rPr lang="en-US" dirty="0" smtClean="0"/>
              <a:t>Prefix is the </a:t>
            </a:r>
            <a:r>
              <a:rPr lang="en-US" dirty="0" smtClean="0">
                <a:solidFill>
                  <a:schemeClr val="accent5"/>
                </a:solidFill>
              </a:rPr>
              <a:t>network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component; suffix is the </a:t>
            </a:r>
            <a:r>
              <a:rPr lang="en-US" dirty="0" smtClean="0">
                <a:solidFill>
                  <a:schemeClr val="accent5"/>
                </a:solidFill>
              </a:rPr>
              <a:t>host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component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1"/>
            <a:ext cx="6495324" cy="1954387"/>
            <a:chOff x="762000" y="4343400"/>
            <a:chExt cx="7334250" cy="2316312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chemeClr val="accent5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5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244455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4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chemeClr val="accent4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4"/>
              <a:ext cx="1679721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chemeClr val="accent5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Recap: Link-state routing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router knows its local “link state”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outer u: “(</a:t>
            </a:r>
            <a:r>
              <a:rPr lang="en-US" dirty="0" err="1" smtClean="0"/>
              <a:t>u,v</a:t>
            </a:r>
            <a:r>
              <a:rPr lang="en-US" dirty="0" smtClean="0"/>
              <a:t>) with cost=2; (</a:t>
            </a:r>
            <a:r>
              <a:rPr lang="en-US" dirty="0" err="1" smtClean="0"/>
              <a:t>u,x</a:t>
            </a:r>
            <a:r>
              <a:rPr lang="en-US" dirty="0" smtClean="0"/>
              <a:t>) with cost=1”</a:t>
            </a:r>
          </a:p>
          <a:p>
            <a:r>
              <a:rPr lang="en-US" dirty="0" smtClean="0"/>
              <a:t>Each router floods its </a:t>
            </a:r>
            <a:r>
              <a:rPr lang="en-US" dirty="0" smtClean="0">
                <a:solidFill>
                  <a:schemeClr val="accent5"/>
                </a:solidFill>
              </a:rPr>
              <a:t>local link state to all other routers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 the network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so periodically or when its link state changes</a:t>
            </a:r>
          </a:p>
          <a:p>
            <a:r>
              <a:rPr lang="en-US" dirty="0" smtClean="0"/>
              <a:t>Every router learns the entire network graph</a:t>
            </a:r>
          </a:p>
          <a:p>
            <a:pPr lvl="1"/>
            <a:r>
              <a:rPr lang="en-US" dirty="0" smtClean="0"/>
              <a:t>Each runs Dijkstra’s Shortest-Path First (SPF) algorithm locally to compute forwarding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build="p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CIDR: C</a:t>
            </a:r>
            <a:r>
              <a:rPr lang="en-US" dirty="0" smtClean="0"/>
              <a:t>lassless inter-domain </a:t>
            </a:r>
            <a:r>
              <a:rPr lang="en-US" dirty="0"/>
              <a:t>r</a:t>
            </a:r>
            <a:r>
              <a:rPr lang="en-US" dirty="0" smtClean="0"/>
              <a:t>outing</a:t>
            </a:r>
            <a:endParaRPr lang="en-US" dirty="0"/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division between network and host addresses</a:t>
            </a:r>
          </a:p>
          <a:p>
            <a:r>
              <a:rPr lang="en-US" dirty="0" smtClean="0"/>
              <a:t>Offers a better tradeoff between size of the routing table and efficient use of the IP address space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 example</a:t>
            </a:r>
            <a:endParaRPr lang="en-US" dirty="0"/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network has 50 computers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 6 bits for host addresses  (2</a:t>
            </a:r>
            <a:r>
              <a:rPr lang="en-US" baseline="30000" dirty="0" smtClean="0"/>
              <a:t>5</a:t>
            </a:r>
            <a:r>
              <a:rPr lang="en-US" dirty="0" smtClean="0"/>
              <a:t> &lt; 50 &lt; 2</a:t>
            </a:r>
            <a:r>
              <a:rPr lang="en-US" baseline="30000" dirty="0" smtClean="0"/>
              <a:t>6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emaining 32 - 6 = 26 bits as network prefix</a:t>
            </a:r>
          </a:p>
          <a:p>
            <a:r>
              <a:rPr lang="en-US" dirty="0" smtClean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nformally, “slash 26”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128.23.9/26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 smtClean="0"/>
              <a:t>Also known as </a:t>
            </a:r>
            <a:r>
              <a:rPr lang="en-US" dirty="0" smtClean="0">
                <a:solidFill>
                  <a:schemeClr val="accent5"/>
                </a:solidFill>
              </a:rPr>
              <a:t>subnet mask </a:t>
            </a:r>
            <a:r>
              <a:rPr lang="en-US" dirty="0" smtClean="0"/>
              <a:t>(a group of machines with the same prefix are in the same subnet)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CIDR: Classful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smtClean="0"/>
              <a:t>Three classes</a:t>
            </a:r>
          </a:p>
          <a:p>
            <a:pPr lvl="1"/>
            <a:r>
              <a:rPr lang="en-US" dirty="0" smtClean="0"/>
              <a:t>8-bit network prefix (Class A),</a:t>
            </a:r>
          </a:p>
          <a:p>
            <a:pPr lvl="1"/>
            <a:r>
              <a:rPr lang="en-US" dirty="0" smtClean="0"/>
              <a:t>16-bit network prefix (Class B), or</a:t>
            </a:r>
          </a:p>
          <a:p>
            <a:pPr lvl="1"/>
            <a:r>
              <a:rPr lang="en-US" dirty="0" smtClean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</a:t>
            </a:r>
            <a:r>
              <a:rPr lang="en-US" dirty="0" smtClean="0"/>
              <a:t>is not enough (&lt;500 hosts)</a:t>
            </a:r>
            <a:endParaRPr lang="en-US" dirty="0"/>
          </a:p>
          <a:p>
            <a:pPr marL="742950" lvl="1" indent="-285750"/>
            <a:r>
              <a:rPr lang="en-US" dirty="0" smtClean="0"/>
              <a:t>Instead, </a:t>
            </a:r>
            <a:r>
              <a:rPr lang="en-US" dirty="0"/>
              <a:t>a class B address is </a:t>
            </a:r>
            <a:r>
              <a:rPr lang="en-US" dirty="0" smtClean="0"/>
              <a:t>allocated</a:t>
            </a:r>
            <a:r>
              <a:rPr lang="en-US" dirty="0"/>
              <a:t> </a:t>
            </a:r>
            <a:r>
              <a:rPr lang="en-US" dirty="0" smtClean="0"/>
              <a:t>(~</a:t>
            </a:r>
            <a:r>
              <a:rPr lang="en-US" dirty="0"/>
              <a:t>65K hosts) </a:t>
            </a:r>
          </a:p>
          <a:p>
            <a:pPr marL="1042987" lvl="2" indent="-285750"/>
            <a:r>
              <a:rPr lang="en-US" dirty="0" smtClean="0"/>
              <a:t>Huge </a:t>
            </a:r>
            <a:r>
              <a:rPr lang="en-US" dirty="0"/>
              <a:t>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 smtClean="0"/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done hierarchically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Corporation for Assigned Names and Numbers (ICANN) gives large blocks to…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Regional Internet Registries, such as the American Registry for Internet Names (ARIN), which give blocks to…</a:t>
            </a:r>
          </a:p>
          <a:p>
            <a:r>
              <a:rPr lang="en-US" dirty="0" smtClean="0"/>
              <a:t>Large institutions (ISPs), which give addresses to…</a:t>
            </a:r>
          </a:p>
          <a:p>
            <a:r>
              <a:rPr lang="en-US" dirty="0" smtClean="0"/>
              <a:t>Individuals and smaller institutions</a:t>
            </a:r>
          </a:p>
          <a:p>
            <a:r>
              <a:rPr lang="en-US" dirty="0" smtClean="0"/>
              <a:t>FAKE Example: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ICANN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 ARIN  AT&amp;T  JHU  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1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example in more </a:t>
            </a:r>
            <a:r>
              <a:rPr lang="en-US" dirty="0"/>
              <a:t>d</a:t>
            </a:r>
            <a:r>
              <a:rPr lang="en-US" dirty="0" smtClean="0"/>
              <a:t>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ICANN gave ARIN several /8s</a:t>
            </a:r>
            <a:endParaRPr lang="en-US" b="1" dirty="0" smtClean="0"/>
          </a:p>
          <a:p>
            <a:r>
              <a:rPr lang="en-US" dirty="0" smtClean="0"/>
              <a:t>ARIN gave AT&amp;T one /8, </a:t>
            </a:r>
            <a:r>
              <a:rPr lang="en-US" b="1" dirty="0" smtClean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</a:p>
          <a:p>
            <a:r>
              <a:rPr lang="en-US" dirty="0" smtClean="0"/>
              <a:t>AT&amp;T gave JHU a /16, </a:t>
            </a:r>
            <a:r>
              <a:rPr lang="en-US" b="1" dirty="0" smtClean="0"/>
              <a:t>12.34/16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  <a:r>
              <a:rPr lang="en-US" b="1" dirty="0" smtClean="0">
                <a:solidFill>
                  <a:schemeClr val="accent5"/>
                </a:solidFill>
              </a:rPr>
              <a:t>00100010</a:t>
            </a:r>
          </a:p>
          <a:p>
            <a:r>
              <a:rPr lang="en-US" dirty="0" smtClean="0"/>
              <a:t>JHU gave CS a /24, </a:t>
            </a:r>
            <a:r>
              <a:rPr lang="en-US" b="1" dirty="0" smtClean="0"/>
              <a:t>12.34.56/24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  <a:r>
              <a:rPr lang="en-US" b="1" dirty="0" smtClean="0">
                <a:solidFill>
                  <a:schemeClr val="accent5"/>
                </a:solidFill>
              </a:rPr>
              <a:t>00100010</a:t>
            </a:r>
            <a:r>
              <a:rPr lang="en-US" b="1" dirty="0" smtClean="0">
                <a:solidFill>
                  <a:schemeClr val="accent2"/>
                </a:solidFill>
              </a:rPr>
              <a:t>00111000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CS gave me specific address </a:t>
            </a:r>
            <a:r>
              <a:rPr lang="en-US" b="1" dirty="0" smtClean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 smtClean="0"/>
              <a:t>Address: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  <a:r>
              <a:rPr lang="en-US" b="1" dirty="0" smtClean="0">
                <a:solidFill>
                  <a:schemeClr val="accent5"/>
                </a:solidFill>
              </a:rPr>
              <a:t>00100010</a:t>
            </a:r>
            <a:r>
              <a:rPr lang="en-US" b="1" dirty="0" smtClean="0">
                <a:solidFill>
                  <a:schemeClr val="accent2"/>
                </a:solidFill>
              </a:rPr>
              <a:t>00111000</a:t>
            </a:r>
            <a:r>
              <a:rPr lang="en-US" b="1" dirty="0" smtClean="0">
                <a:solidFill>
                  <a:schemeClr val="accent6"/>
                </a:solidFill>
              </a:rPr>
              <a:t>01001110</a:t>
            </a:r>
            <a:endParaRPr lang="en-US" b="1" dirty="0">
              <a:solidFill>
                <a:schemeClr val="accent6"/>
              </a:solidFill>
            </a:endParaRP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allocation only helps routing scalability if allocation matches topological hierarchy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a.c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a.b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Distance-vector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routing protocol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 smtClean="0">
                <a:solidFill>
                  <a:schemeClr val="accent5"/>
                </a:solidFill>
              </a:rPr>
              <a:t>broadcasts </a:t>
            </a:r>
            <a:r>
              <a:rPr lang="en-US" dirty="0" smtClean="0"/>
              <a:t>its </a:t>
            </a:r>
            <a:r>
              <a:rPr lang="en-US" dirty="0" smtClean="0">
                <a:solidFill>
                  <a:schemeClr val="accent5"/>
                </a:solidFill>
              </a:rPr>
              <a:t>local </a:t>
            </a:r>
            <a:r>
              <a:rPr lang="en-US" dirty="0" smtClean="0"/>
              <a:t>information</a:t>
            </a:r>
          </a:p>
          <a:p>
            <a:endParaRPr lang="en-US" dirty="0" smtClean="0"/>
          </a:p>
          <a:p>
            <a:r>
              <a:rPr lang="en-US" dirty="0" smtClean="0"/>
              <a:t>Distance-vector routing protocol</a:t>
            </a:r>
          </a:p>
          <a:p>
            <a:pPr lvl="1"/>
            <a:r>
              <a:rPr lang="en-US" dirty="0" smtClean="0"/>
              <a:t>The opposite (sort of)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 smtClean="0">
                <a:solidFill>
                  <a:schemeClr val="accent5"/>
                </a:solidFill>
              </a:rPr>
              <a:t>tells its neighbors </a:t>
            </a:r>
            <a:r>
              <a:rPr lang="en-US" dirty="0" smtClean="0"/>
              <a:t>about its </a:t>
            </a:r>
            <a:r>
              <a:rPr lang="en-US" dirty="0" smtClean="0">
                <a:solidFill>
                  <a:schemeClr val="accent5"/>
                </a:solidFill>
              </a:rPr>
              <a:t>global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a.*.*.* is this way</a:t>
            </a:r>
            <a:endParaRPr lang="en-US" b="0" dirty="0">
              <a:latin typeface="+mn-lt"/>
            </a:endParaRP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Can add new </a:t>
            </a:r>
            <a:r>
              <a:rPr lang="en-US" sz="2800" b="0" dirty="0" smtClean="0">
                <a:solidFill>
                  <a:schemeClr val="tx1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France Telecom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9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allocation only helps routing scalability if allocation matches topological hierarchy </a:t>
            </a:r>
          </a:p>
          <a:p>
            <a:r>
              <a:rPr lang="en-US" dirty="0" smtClean="0"/>
              <a:t>May not be able to aggregate addresses for “</a:t>
            </a:r>
            <a:r>
              <a:rPr lang="en-US" dirty="0" smtClean="0">
                <a:solidFill>
                  <a:schemeClr val="accent5"/>
                </a:solidFill>
              </a:rPr>
              <a:t>multi-homed</a:t>
            </a:r>
            <a:r>
              <a:rPr lang="en-US" dirty="0" smtClean="0"/>
              <a:t>” networks</a:t>
            </a:r>
          </a:p>
          <a:p>
            <a:pPr lvl="1"/>
            <a:r>
              <a:rPr lang="en-US" dirty="0" smtClean="0"/>
              <a:t>A multi-homed network is connected to more than one ASes for fault-tolerance, load balancing, etc.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Border Gateway Protocol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policy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we mean by it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hy we need it </a:t>
            </a:r>
          </a:p>
          <a:p>
            <a:r>
              <a:rPr lang="en-US" dirty="0" smtClean="0"/>
              <a:t>Overall approach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non-trivial changes to DV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structure shapes Inter-domain routing</a:t>
            </a:r>
            <a:endParaRPr lang="en-US" dirty="0"/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want freedom to pick routes based on </a:t>
            </a:r>
            <a:r>
              <a:rPr lang="en-US" dirty="0" smtClean="0">
                <a:solidFill>
                  <a:schemeClr val="accent5"/>
                </a:solidFill>
              </a:rPr>
              <a:t>policy 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autonomy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peer</a:t>
            </a:r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relationships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  <a:ea typeface="+mn-ea"/>
                <a:cs typeface="+mn-cs"/>
              </a:rPr>
              <a:t> Customers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 Peers </a:t>
            </a:r>
            <a:r>
              <a:rPr lang="en-US" sz="2400" dirty="0">
                <a:latin typeface="+mn-lt"/>
                <a:ea typeface="+mn-ea"/>
                <a:cs typeface="+mn-cs"/>
              </a:rPr>
              <a:t>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</a:t>
            </a:r>
            <a:r>
              <a:rPr lang="en-US" sz="2400" b="0" i="1" dirty="0" smtClean="0">
                <a:latin typeface="+mn-lt"/>
                <a:ea typeface="+mn-ea"/>
                <a:cs typeface="+mn-cs"/>
              </a:rPr>
              <a:t>implications</a:t>
            </a:r>
            <a:endParaRPr lang="en-US" sz="2400" b="0" i="1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peer?</a:t>
            </a:r>
            <a:endParaRPr lang="en-US" dirty="0"/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D and E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Peering saves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 B </a:t>
            </a:r>
            <a:r>
              <a:rPr lang="en-US" i="1" u="sng" dirty="0" smtClean="0">
                <a:latin typeface="+mn-lt"/>
              </a:rPr>
              <a:t>and</a:t>
            </a:r>
            <a:r>
              <a:rPr lang="en-US" dirty="0" smtClean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smtClean="0">
                <a:solidFill>
                  <a:schemeClr val="tx1"/>
                </a:solidFill>
                <a:latin typeface="Arial" charset="0"/>
                <a:cs typeface="Arial" charset="0"/>
              </a:rPr>
              <a:t>ASes</a:t>
            </a:r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Peers do not provide transit between other peers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Distance vector algorithm </a:t>
            </a:r>
            <a:endParaRPr lang="en-US" dirty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rom time-to-time, each node sends its own distance vector estimate to neighbors</a:t>
            </a:r>
          </a:p>
          <a:p>
            <a:r>
              <a:rPr lang="en-US" dirty="0"/>
              <a:t>W</a:t>
            </a:r>
            <a:r>
              <a:rPr lang="en-US" dirty="0" smtClean="0"/>
              <a:t>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chemeClr val="accent5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 </a:t>
            </a:r>
            <a:r>
              <a:rPr lang="en-US" dirty="0" smtClean="0">
                <a:solidFill>
                  <a:schemeClr val="accent5"/>
                </a:solidFill>
                <a:cs typeface="Times New Roman" charset="0"/>
              </a:rPr>
              <a:t>N</a:t>
            </a:r>
          </a:p>
          <a:p>
            <a:r>
              <a:rPr lang="en-US" dirty="0" smtClean="0">
                <a:cs typeface="Times New Roman" charset="0"/>
              </a:rPr>
              <a:t>Eventually, the </a:t>
            </a:r>
            <a:r>
              <a:rPr lang="en-US" dirty="0">
                <a:cs typeface="Times New Roman" charset="0"/>
              </a:rPr>
              <a:t>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 smtClean="0">
                <a:cs typeface="Times New Roman" charset="0"/>
              </a:rPr>
              <a:t>may converge </a:t>
            </a:r>
            <a:r>
              <a:rPr lang="en-US" dirty="0">
                <a:cs typeface="Times New Roman" charset="0"/>
              </a:rPr>
              <a:t>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 AS only carries traffic to/from its own customers over a peering link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Routes are “valley” free (more details later)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topology reflects business relationships between ASes</a:t>
            </a:r>
          </a:p>
          <a:p>
            <a:r>
              <a:rPr lang="en-US" dirty="0" smtClean="0"/>
              <a:t>Business relationships between ASes impact which routes are acceptable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hy we need it </a:t>
            </a:r>
          </a:p>
          <a:p>
            <a:r>
              <a:rPr lang="en-US" dirty="0" smtClean="0"/>
              <a:t>Overall approach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non-trivial changes to DV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Destinations are IP prefixes (12.0.0.0/8)</a:t>
            </a:r>
          </a:p>
          <a:p>
            <a:r>
              <a:rPr lang="en-US" dirty="0" smtClean="0"/>
              <a:t>Nodes are Autonomous Systems (ASes)</a:t>
            </a:r>
          </a:p>
          <a:p>
            <a:pPr lvl="1"/>
            <a:r>
              <a:rPr lang="en-US" dirty="0" smtClean="0"/>
              <a:t>Internals of each AS are hidden </a:t>
            </a:r>
          </a:p>
          <a:p>
            <a:r>
              <a:rPr lang="en-US" dirty="0" smtClean="0"/>
              <a:t>Links represent both physical links and business relationships</a:t>
            </a:r>
          </a:p>
          <a:p>
            <a:r>
              <a:rPr lang="en-US" dirty="0" smtClean="0"/>
              <a:t>BGP (Border Gateway Protocol) is the Inter-domain routing protocol</a:t>
            </a:r>
          </a:p>
          <a:p>
            <a:pPr lvl="1"/>
            <a:r>
              <a:rPr lang="en-US" dirty="0" smtClean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Basic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dirty="0" smtClean="0"/>
              <a:t>Each AS </a:t>
            </a:r>
            <a:r>
              <a:rPr lang="en-US" sz="2400" b="0" dirty="0" smtClean="0">
                <a:solidFill>
                  <a:schemeClr val="accent5"/>
                </a:solidFill>
              </a:rPr>
              <a:t>selects </a:t>
            </a:r>
            <a:r>
              <a:rPr lang="en-US" sz="2400" b="0" dirty="0" smtClean="0"/>
              <a:t>the </a:t>
            </a:r>
            <a:br>
              <a:rPr lang="en-US" sz="2400" b="0" dirty="0" smtClean="0"/>
            </a:br>
            <a:r>
              <a:rPr lang="en-US" sz="2400" b="0" dirty="0" smtClean="0"/>
              <a:t>“best” route it hears advertised for a prefix</a:t>
            </a:r>
            <a:endParaRPr lang="en-US" sz="2400" b="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/>
              <a:t>An AS advertises </a:t>
            </a:r>
            <a:br>
              <a:rPr lang="en-US" sz="2400" b="0" dirty="0" smtClean="0"/>
            </a:br>
            <a:r>
              <a:rPr lang="en-US" sz="2400" b="0" dirty="0" smtClean="0"/>
              <a:t>(“exports”) </a:t>
            </a:r>
            <a:r>
              <a:rPr lang="en-US" sz="2400" b="0" dirty="0" smtClean="0">
                <a:solidFill>
                  <a:schemeClr val="accent5"/>
                </a:solidFill>
              </a:rPr>
              <a:t>its</a:t>
            </a:r>
            <a:r>
              <a:rPr lang="en-US" sz="2400" b="0" dirty="0" smtClean="0"/>
              <a:t> best routes </a:t>
            </a:r>
            <a:br>
              <a:rPr lang="en-US" sz="2400" b="0" dirty="0" smtClean="0"/>
            </a:br>
            <a:r>
              <a:rPr lang="en-US" sz="2400" b="0" dirty="0" smtClean="0"/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5283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+mn-lt"/>
              </a:rPr>
              <a:t>You’ve heard this story before!</a:t>
            </a:r>
            <a:endParaRPr lang="en-US" sz="32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Per-destination route advertisements </a:t>
            </a:r>
          </a:p>
          <a:p>
            <a:r>
              <a:rPr lang="en-US" dirty="0" smtClean="0"/>
              <a:t>No global sharing of network topology information</a:t>
            </a:r>
          </a:p>
          <a:p>
            <a:r>
              <a:rPr lang="en-US" dirty="0" smtClean="0"/>
              <a:t>Iterative and distributed convergence on paths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With four crucial differences!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r>
              <a:rPr lang="en-US" sz="3600" dirty="0" smtClean="0"/>
              <a:t>(1) Not picking shortest-path routes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BGP selects the best route based on policy, not shortest distance (i.e., least-cost)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/>
              <a:t>(2) Path-Vector routing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chemeClr val="accent5"/>
                </a:solidFill>
              </a:rPr>
              <a:t>distance metric </a:t>
            </a:r>
            <a:r>
              <a:rPr lang="en-US" dirty="0"/>
              <a:t>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chemeClr val="accent5"/>
                </a:solidFill>
              </a:rPr>
              <a:t>entire path </a:t>
            </a:r>
            <a:r>
              <a:rPr lang="en-US" dirty="0"/>
              <a:t>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C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B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A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d: path </a:t>
              </a:r>
              <a:r>
                <a:rPr lang="en-US" dirty="0" smtClean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(B,A)</a:t>
              </a:r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d: path </a:t>
              </a:r>
              <a:r>
                <a:rPr lang="en-US" dirty="0" smtClean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(A)</a:t>
              </a:r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/>
              <a:t>(2) Path-Vector routing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chemeClr val="accent5"/>
                </a:solidFill>
              </a:rPr>
              <a:t>distance metric </a:t>
            </a:r>
            <a:r>
              <a:rPr lang="en-US" dirty="0"/>
              <a:t>per </a:t>
            </a:r>
            <a:r>
              <a:rPr lang="en-US" dirty="0" smtClean="0"/>
              <a:t>destination</a:t>
            </a:r>
            <a:endParaRPr lang="en-US" dirty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chemeClr val="accent5"/>
                </a:solidFill>
              </a:rPr>
              <a:t>entire path </a:t>
            </a:r>
            <a:r>
              <a:rPr lang="en-US" dirty="0"/>
              <a:t>for each </a:t>
            </a:r>
            <a:r>
              <a:rPr lang="en-US" dirty="0" smtClean="0"/>
              <a:t>destination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Loop avoidance is straightforward (simply discard paths with loops)</a:t>
            </a:r>
          </a:p>
          <a:p>
            <a:pPr lvl="1"/>
            <a:r>
              <a:rPr lang="en-US" dirty="0" smtClean="0"/>
              <a:t>Flexible and expressive policies based on entire path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3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shortest-path based routing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inimizing cost metric (link weights) a common optimization goal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outers share a common view as to what makes a path “good” and how to measure the “goodness” of a path</a:t>
            </a:r>
          </a:p>
          <a:p>
            <a:r>
              <a:rPr lang="en-US" dirty="0" smtClean="0"/>
              <a:t>Due to shared goal, commonly used inside an organization</a:t>
            </a:r>
          </a:p>
          <a:p>
            <a:pPr lvl="1"/>
            <a:r>
              <a:rPr lang="en-US" dirty="0" smtClean="0"/>
              <a:t>RIP and OSPF are mostly used for </a:t>
            </a:r>
            <a:r>
              <a:rPr lang="en-US" dirty="0" smtClean="0">
                <a:solidFill>
                  <a:schemeClr val="accent5"/>
                </a:solidFill>
              </a:rPr>
              <a:t>intra</a:t>
            </a:r>
            <a:r>
              <a:rPr lang="en-US" dirty="0" smtClean="0"/>
              <a:t>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r>
              <a:rPr lang="en-US" sz="3600" dirty="0" smtClean="0"/>
              <a:t>(3) Selective route advertisement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chemeClr val="accent5"/>
                </a:solidFill>
                <a:latin typeface="Arial" charset="0"/>
                <a:cs typeface="Arial" charset="0"/>
                <a:sym typeface="Wingdings"/>
              </a:rPr>
              <a:t>reachability is not guaranteed 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even if graph is </a:t>
            </a:r>
            <a:r>
              <a:rPr lang="en-US" dirty="0" smtClean="0">
                <a:latin typeface="Arial" charset="0"/>
                <a:cs typeface="Arial" charset="0"/>
                <a:sym typeface="Wingdings"/>
              </a:rPr>
              <a:t>physically connected</a:t>
            </a:r>
            <a:endParaRPr lang="en-US" dirty="0">
              <a:latin typeface="Arial" charset="0"/>
              <a:cs typeface="Arial" charset="0"/>
              <a:sym typeface="Wingdings"/>
            </a:endParaRP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5"/>
                </a:solidFill>
              </a:rPr>
              <a:t>AS-C </a:t>
            </a:r>
            <a:r>
              <a:rPr lang="en-US" sz="2000" dirty="0" smtClean="0">
                <a:solidFill>
                  <a:schemeClr val="accent5"/>
                </a:solidFill>
              </a:rPr>
              <a:t>does not </a:t>
            </a:r>
            <a:r>
              <a:rPr lang="en-US" sz="2000" smtClean="0">
                <a:solidFill>
                  <a:schemeClr val="accent5"/>
                </a:solidFill>
              </a:rPr>
              <a:t>want to carry traffic to AS-B</a:t>
            </a:r>
            <a:endParaRPr lang="en-US" sz="2000">
              <a:solidFill>
                <a:schemeClr val="accent5"/>
              </a:solidFill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/>
              <a:t>(4) BGP may aggregate routes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</a:t>
            </a:r>
            <a:r>
              <a:rPr lang="en-US" dirty="0" smtClean="0"/>
              <a:t>prefixes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MIT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JHU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a.*.*.* is this way</a:t>
              </a:r>
              <a:endParaRPr lang="en-US" b="0" dirty="0">
                <a:latin typeface="+mn-lt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</a:t>
            </a:r>
            <a:r>
              <a:rPr lang="en-US" dirty="0" smtClean="0"/>
              <a:t>challenges in inter-domain routing</a:t>
            </a:r>
            <a:endParaRPr lang="en-US" dirty="0"/>
          </a:p>
          <a:p>
            <a:pPr lvl="1"/>
            <a:r>
              <a:rPr lang="en-US" dirty="0" smtClean="0"/>
              <a:t>Scaling (Addressing)</a:t>
            </a:r>
            <a:endParaRPr lang="en-US" dirty="0"/>
          </a:p>
          <a:p>
            <a:pPr lvl="1"/>
            <a:r>
              <a:rPr lang="en-US" dirty="0"/>
              <a:t>Administrative structure </a:t>
            </a:r>
            <a:r>
              <a:rPr lang="en-US" dirty="0" smtClean="0"/>
              <a:t>(BGP)</a:t>
            </a:r>
            <a:endParaRPr lang="en-US" dirty="0"/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BGP policies, protocol, and challenges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Inter-domain routing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89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AS-level Internet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Internet Inter-Domain Traffic, SIGCOMM,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2948</TotalTime>
  <Words>2272</Words>
  <Application>Microsoft Macintosh PowerPoint</Application>
  <PresentationFormat>On-screen Show (4:3)</PresentationFormat>
  <Paragraphs>599</Paragraphs>
  <Slides>63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Calibri</vt:lpstr>
      <vt:lpstr>Calibri Light</vt:lpstr>
      <vt:lpstr>Courier New</vt:lpstr>
      <vt:lpstr>Monotype Sorts</vt:lpstr>
      <vt:lpstr>MS Mincho</vt:lpstr>
      <vt:lpstr>ＭＳ Ｐゴシック</vt:lpstr>
      <vt:lpstr>Tahoma</vt:lpstr>
      <vt:lpstr>Times New Roman</vt:lpstr>
      <vt:lpstr>Wingdings</vt:lpstr>
      <vt:lpstr>宋体</vt:lpstr>
      <vt:lpstr>Arial</vt:lpstr>
      <vt:lpstr>Office Theme</vt:lpstr>
      <vt:lpstr>EN.601.414/614 Computer Networks  Inter-Domain Routing</vt:lpstr>
      <vt:lpstr>Final Exam</vt:lpstr>
      <vt:lpstr>Recap: Link-state routing</vt:lpstr>
      <vt:lpstr>Recap: Distance-vector protocol</vt:lpstr>
      <vt:lpstr>Recap: Distance vector algorithm </vt:lpstr>
      <vt:lpstr>Recap: Similarities between LS and DV routing</vt:lpstr>
      <vt:lpstr>Agenda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495</cp:revision>
  <cp:lastPrinted>2019-04-05T14:24:30Z</cp:lastPrinted>
  <dcterms:created xsi:type="dcterms:W3CDTF">2017-09-02T14:15:58Z</dcterms:created>
  <dcterms:modified xsi:type="dcterms:W3CDTF">2019-04-05T14:24:33Z</dcterms:modified>
</cp:coreProperties>
</file>