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461" r:id="rId3"/>
    <p:sldId id="462" r:id="rId4"/>
    <p:sldId id="463" r:id="rId5"/>
    <p:sldId id="464" r:id="rId6"/>
    <p:sldId id="465" r:id="rId7"/>
    <p:sldId id="520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519" r:id="rId59"/>
    <p:sldId id="46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7"/>
    <p:restoredTop sz="88217"/>
  </p:normalViewPr>
  <p:slideViewPr>
    <p:cSldViewPr snapToObjects="1">
      <p:cViewPr>
        <p:scale>
          <a:sx n="110" d="100"/>
          <a:sy n="110" d="100"/>
        </p:scale>
        <p:origin x="584" y="-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04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0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9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6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87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84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7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1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1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66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90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25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2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41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79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2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2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36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2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Receiver Window (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rwnd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8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Flow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and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Congestion</a:t>
            </a:r>
            <a:r>
              <a:rPr lang="zh-CN" altLang="en-US" sz="4800" dirty="0" smtClean="0"/>
              <a:t> </a:t>
            </a:r>
            <a:r>
              <a:rPr lang="en-US" altLang="zh-CN" sz="4800" smtClean="0"/>
              <a:t>Control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sender</a:t>
            </a:r>
            <a:endParaRPr lang="en-US" dirty="0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First </a:t>
            </a:r>
            <a:r>
              <a:rPr lang="en-US" b="0" dirty="0" err="1" smtClean="0">
                <a:latin typeface="Helvetica" charset="0"/>
              </a:rPr>
              <a:t>unACKed</a:t>
            </a:r>
            <a:r>
              <a:rPr lang="en-US" b="0" dirty="0" smtClean="0">
                <a:latin typeface="Helvetica" charset="0"/>
              </a:rPr>
              <a:t> byte</a:t>
            </a:r>
            <a:endParaRPr lang="en-US" b="0" dirty="0">
              <a:latin typeface="Helvetica" charset="0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r>
              <a:rPr lang="en-US" b="0" dirty="0" smtClean="0">
                <a:latin typeface="Helvetica" charset="0"/>
              </a:rPr>
              <a:t/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can </a:t>
            </a:r>
            <a:r>
              <a:rPr lang="en-US" b="0" dirty="0">
                <a:latin typeface="Helvetica" charset="0"/>
              </a:rPr>
              <a:t>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 smtClean="0">
                <a:latin typeface="Helvetica" charset="0"/>
              </a:rPr>
              <a:t>ACKed</a:t>
            </a:r>
            <a:r>
              <a:rPr lang="en-US" b="0" dirty="0" smtClean="0">
                <a:latin typeface="Helvetica" charset="0"/>
              </a:rPr>
              <a:t> bytes</a:t>
            </a:r>
            <a:endParaRPr lang="en-US" b="0" dirty="0">
              <a:latin typeface="Helvetica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5"/>
                </a:solidFill>
                <a:latin typeface="+mn-lt"/>
              </a:rPr>
              <a:t>Buffer size (B)</a:t>
            </a:r>
            <a:endParaRPr lang="en-US" b="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receiver</a:t>
            </a:r>
            <a:endParaRPr lang="en-US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</a:t>
            </a:r>
            <a:r>
              <a:rPr lang="en-US" b="0" dirty="0" smtClean="0">
                <a:latin typeface="Helvetica" charset="0"/>
              </a:rPr>
              <a:t>needed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(1</a:t>
            </a:r>
            <a:r>
              <a:rPr lang="en-US" b="0" baseline="30000" dirty="0" smtClean="0">
                <a:latin typeface="Helvetica" charset="0"/>
              </a:rPr>
              <a:t>st</a:t>
            </a:r>
            <a:r>
              <a:rPr lang="en-US" b="0" dirty="0" smtClean="0">
                <a:latin typeface="Helvetica" charset="0"/>
              </a:rPr>
              <a:t> byte not received)</a:t>
            </a:r>
            <a:endParaRPr lang="en-US" b="0" dirty="0">
              <a:latin typeface="Helvetica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Received and 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err="1" smtClean="0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5"/>
                </a:solidFill>
                <a:latin typeface="+mn-lt"/>
              </a:rPr>
              <a:t>Buffer size (B)</a:t>
            </a:r>
            <a:endParaRPr lang="en-US" b="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latin typeface="+mn-lt"/>
              </a:rPr>
              <a:t>Sender might overrun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6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Advertised window (Flow Control)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uses an “Advertised Window” (RWND) to prevent sender from overflowing its window</a:t>
            </a:r>
          </a:p>
          <a:p>
            <a:pPr lvl="1"/>
            <a:r>
              <a:rPr lang="en-US" dirty="0" smtClean="0"/>
              <a:t>Receiver indicates value of RWND in ACKs</a:t>
            </a:r>
          </a:p>
          <a:p>
            <a:pPr lvl="1"/>
            <a:r>
              <a:rPr lang="en-US" dirty="0" smtClean="0"/>
              <a:t>Sender ensures that the total </a:t>
            </a:r>
            <a:r>
              <a:rPr lang="en-US" dirty="0" smtClean="0">
                <a:solidFill>
                  <a:schemeClr val="accent5"/>
                </a:solidFill>
              </a:rPr>
              <a:t>number of bytes in flight &lt;= RWND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receiver</a:t>
            </a:r>
            <a:endParaRPr lang="en-US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</a:t>
            </a:r>
            <a:r>
              <a:rPr lang="en-US" b="0" dirty="0" smtClean="0">
                <a:latin typeface="Helvetica" charset="0"/>
              </a:rPr>
              <a:t>needed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(1</a:t>
            </a:r>
            <a:r>
              <a:rPr lang="en-US" b="0" baseline="30000" dirty="0" smtClean="0">
                <a:latin typeface="Helvetica" charset="0"/>
              </a:rPr>
              <a:t>st</a:t>
            </a:r>
            <a:r>
              <a:rPr lang="en-US" b="0" dirty="0" smtClean="0">
                <a:latin typeface="Helvetica" charset="0"/>
              </a:rPr>
              <a:t> byte not received)</a:t>
            </a:r>
            <a:endParaRPr lang="en-US" b="0" dirty="0">
              <a:latin typeface="Helvetica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5"/>
                </a:solidFill>
                <a:latin typeface="+mn-lt"/>
              </a:rPr>
              <a:t>Buffer size (B)</a:t>
            </a:r>
            <a:endParaRPr lang="en-US" b="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1938762" y="6272262"/>
            <a:ext cx="5742726" cy="400110"/>
          </a:xfrm>
          <a:prstGeom prst="rect">
            <a:avLst/>
          </a:prstGeom>
          <a:solidFill>
            <a:schemeClr val="accent3"/>
          </a:solidFill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RWND = B - (</a:t>
            </a:r>
            <a:r>
              <a:rPr lang="en-US" b="0" dirty="0" err="1">
                <a:latin typeface="Helvetica" charset="0"/>
              </a:rPr>
              <a:t>LastByteReceived</a:t>
            </a:r>
            <a:r>
              <a:rPr lang="en-US" b="0" dirty="0">
                <a:latin typeface="Helvetica" charset="0"/>
              </a:rPr>
              <a:t> - </a:t>
            </a:r>
            <a:r>
              <a:rPr lang="en-US" b="0" dirty="0" err="1">
                <a:latin typeface="Helvetica" charset="0"/>
              </a:rPr>
              <a:t>LastByteRead</a:t>
            </a:r>
            <a:r>
              <a:rPr lang="en-US" b="0" dirty="0">
                <a:latin typeface="Helvetica" charset="0"/>
              </a:rPr>
              <a:t>)</a:t>
            </a: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H="1" flipV="1">
            <a:off x="5955289" y="4419250"/>
            <a:ext cx="0" cy="18530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sender</a:t>
            </a:r>
            <a:endParaRPr lang="en-US" dirty="0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First </a:t>
            </a:r>
            <a:r>
              <a:rPr lang="en-US" b="0" dirty="0" err="1" smtClean="0">
                <a:latin typeface="Helvetica" charset="0"/>
              </a:rPr>
              <a:t>unACKed</a:t>
            </a:r>
            <a:r>
              <a:rPr lang="en-US" b="0" dirty="0" smtClean="0">
                <a:latin typeface="Helvetica" charset="0"/>
              </a:rPr>
              <a:t> byte</a:t>
            </a:r>
            <a:endParaRPr lang="en-US" b="0" dirty="0">
              <a:latin typeface="Helvetica" charset="0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r>
              <a:rPr lang="en-US" b="0" dirty="0" smtClean="0">
                <a:latin typeface="Helvetica" charset="0"/>
              </a:rPr>
              <a:t/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can </a:t>
            </a:r>
            <a:r>
              <a:rPr lang="en-US" b="0" dirty="0">
                <a:latin typeface="Helvetica" charset="0"/>
              </a:rPr>
              <a:t>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5"/>
                </a:solidFill>
                <a:latin typeface="+mn-lt"/>
              </a:rPr>
              <a:t>RWND</a:t>
            </a:r>
            <a:endParaRPr lang="en-US" b="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flow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Sender</a:t>
            </a:r>
            <a:r>
              <a:rPr lang="en-US" dirty="0" smtClean="0"/>
              <a:t>: window advances when new data </a:t>
            </a:r>
            <a:r>
              <a:rPr lang="en-US" dirty="0" err="1" smtClean="0"/>
              <a:t>ACK’</a:t>
            </a:r>
            <a:r>
              <a:rPr lang="en-US" altLang="ja-JP" dirty="0" err="1" smtClean="0"/>
              <a:t>d</a:t>
            </a:r>
            <a:endParaRPr lang="en-US" altLang="ja-JP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Receiver</a:t>
            </a:r>
            <a:r>
              <a:rPr lang="en-US" dirty="0" smtClean="0"/>
              <a:t>: window advances as receiving process consumes data</a:t>
            </a:r>
          </a:p>
          <a:p>
            <a:r>
              <a:rPr lang="en-US" dirty="0" smtClean="0"/>
              <a:t>Receiver advertises to the sender where the receiver window currently ends (</a:t>
            </a:r>
            <a:r>
              <a:rPr lang="ja-JP" altLang="en-US" dirty="0" smtClean="0"/>
              <a:t>“</a:t>
            </a:r>
            <a:r>
              <a:rPr lang="en-US" altLang="ja-JP" dirty="0" err="1" smtClean="0"/>
              <a:t>righthand</a:t>
            </a:r>
            <a:r>
              <a:rPr lang="en-US" altLang="ja-JP" dirty="0" smtClean="0"/>
              <a:t> edge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 smtClean="0"/>
              <a:t>Sender agrees not to exceed this amount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UDP does not have flow control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can be lost due to buffer overflow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Advertised window limits rate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Sender can send no faster than </a:t>
            </a:r>
            <a:r>
              <a:rPr lang="en-US" dirty="0" smtClean="0">
                <a:solidFill>
                  <a:schemeClr val="accent5"/>
                </a:solidFill>
              </a:rPr>
              <a:t>RWND/RTT </a:t>
            </a:r>
            <a:r>
              <a:rPr lang="en-US" dirty="0" smtClean="0"/>
              <a:t>bytes/sec</a:t>
            </a:r>
          </a:p>
          <a:p>
            <a:r>
              <a:rPr lang="en-US" dirty="0" smtClean="0"/>
              <a:t>Receiver only advertises more space when it has consumed old arriving data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happens when RWND=0?</a:t>
            </a:r>
          </a:p>
          <a:p>
            <a:pPr lvl="1"/>
            <a:r>
              <a:rPr lang="en-US" dirty="0" smtClean="0"/>
              <a:t>Sender keeps probing with one data bytes</a:t>
            </a:r>
          </a:p>
          <a:p>
            <a:endParaRPr lang="en-US" dirty="0" smtClean="0"/>
          </a:p>
          <a:p>
            <a:r>
              <a:rPr lang="en-US" dirty="0" smtClean="0"/>
              <a:t>In original TCP design, that was the sole protocol mechanism controlling sender’s rate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What’s missing?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congestion?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Internet </a:t>
            </a:r>
            <a:r>
              <a:rPr lang="en-US" dirty="0"/>
              <a:t>traffic is </a:t>
            </a:r>
            <a:r>
              <a:rPr lang="en-US" dirty="0" smtClean="0"/>
              <a:t>bursty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packets </a:t>
            </a:r>
            <a:r>
              <a:rPr lang="en-US" dirty="0" smtClean="0"/>
              <a:t>can arrive </a:t>
            </a:r>
            <a:r>
              <a:rPr lang="en-US" dirty="0"/>
              <a:t>close in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auses </a:t>
            </a:r>
            <a:r>
              <a:rPr lang="en-US" dirty="0"/>
              <a:t>packet delays and drops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Root cause</a:t>
            </a:r>
            <a:r>
              <a:rPr lang="en-US" dirty="0" smtClean="0"/>
              <a:t>: statistical multiplexing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collapse in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 smtClean="0"/>
              <a:t>Sending rate only limited by flow control</a:t>
            </a:r>
          </a:p>
          <a:p>
            <a:pPr lvl="1"/>
            <a:r>
              <a:rPr lang="en-US" dirty="0" smtClean="0"/>
              <a:t>Dropped packets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enders (repeatedly!) retransmit </a:t>
            </a:r>
          </a:p>
          <a:p>
            <a:r>
              <a:rPr lang="en-US" dirty="0" smtClean="0"/>
              <a:t>Led to “congestion collapse” in Oct. 1986</a:t>
            </a:r>
          </a:p>
          <a:p>
            <a:pPr lvl="1"/>
            <a:r>
              <a:rPr lang="en-US" dirty="0" smtClean="0"/>
              <a:t>Throughput on the NSF network dropped from 32Kbits/s to 40bits/sec</a:t>
            </a:r>
            <a:endParaRPr lang="en-US" dirty="0"/>
          </a:p>
          <a:p>
            <a:r>
              <a:rPr lang="en-US" dirty="0" smtClean="0"/>
              <a:t>“Fixed” by Van Jacobson’s development of TCP’s congestion control (CC) algorithms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</a:p>
          <a:p>
            <a:r>
              <a:rPr lang="en-US" dirty="0" smtClean="0"/>
              <a:t>TCP </a:t>
            </a:r>
            <a:r>
              <a:rPr lang="en-US" dirty="0"/>
              <a:t>c</a:t>
            </a:r>
            <a:r>
              <a:rPr lang="en-US" dirty="0" smtClean="0"/>
              <a:t>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Jacobson’s fix to TCP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TCP’s existing window-based protocol but </a:t>
            </a:r>
            <a:r>
              <a:rPr lang="en-US" dirty="0" smtClean="0">
                <a:solidFill>
                  <a:schemeClr val="accent5"/>
                </a:solidFill>
              </a:rPr>
              <a:t>adapt </a:t>
            </a:r>
            <a:r>
              <a:rPr lang="en-US" dirty="0" smtClean="0"/>
              <a:t>the window size in response to congestion</a:t>
            </a:r>
          </a:p>
          <a:p>
            <a:r>
              <a:rPr lang="en-US" dirty="0" smtClean="0"/>
              <a:t>A pragmatic and effective solution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 no upgrades to routers or applications!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atch of a few lines of code to TCP implementations</a:t>
            </a:r>
          </a:p>
          <a:p>
            <a:r>
              <a:rPr lang="en-US" dirty="0" smtClean="0"/>
              <a:t>Extensively researched and improved upon</a:t>
            </a:r>
          </a:p>
          <a:p>
            <a:pPr lvl="1"/>
            <a:r>
              <a:rPr lang="en-US" dirty="0" smtClean="0"/>
              <a:t>Especially now with datacenters and cloud services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considerations</a:t>
            </a:r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the network is congested? </a:t>
            </a:r>
          </a:p>
          <a:p>
            <a:pPr lvl="1"/>
            <a:r>
              <a:rPr lang="en-US" dirty="0" smtClean="0"/>
              <a:t>Implicit and/or explicit signals from the network</a:t>
            </a:r>
          </a:p>
          <a:p>
            <a:r>
              <a:rPr lang="en-US" dirty="0" smtClean="0"/>
              <a:t>Who takes care of congestion?</a:t>
            </a:r>
          </a:p>
          <a:p>
            <a:pPr lvl="1"/>
            <a:r>
              <a:rPr lang="en-US" dirty="0" smtClean="0"/>
              <a:t>End hosts (may receive some help from the network)</a:t>
            </a:r>
          </a:p>
          <a:p>
            <a:r>
              <a:rPr lang="en-US" dirty="0" smtClean="0"/>
              <a:t>How do we handle congestion?</a:t>
            </a:r>
          </a:p>
          <a:p>
            <a:pPr lvl="1"/>
            <a:r>
              <a:rPr lang="en-US" dirty="0" smtClean="0"/>
              <a:t>Continuous adaptation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issues to consider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the available (bottleneck) bandwidth</a:t>
            </a:r>
          </a:p>
          <a:p>
            <a:r>
              <a:rPr lang="en-US" dirty="0" smtClean="0"/>
              <a:t>Adjusting to variations in bandwidth</a:t>
            </a:r>
          </a:p>
          <a:p>
            <a:r>
              <a:rPr lang="en-US" dirty="0" smtClean="0"/>
              <a:t>Sharing bandwidth between flows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view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Ignore internal structure of router and model it as a single queue for a particular input-output pair</a:t>
            </a:r>
            <a:endParaRPr lang="en-US" dirty="0"/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Pick sending rate to match bottleneck bandwidth</a:t>
            </a:r>
          </a:p>
          <a:p>
            <a:pPr lvl="1"/>
            <a:r>
              <a:rPr lang="en-US" smtClean="0"/>
              <a:t>Without any a priori knowledge</a:t>
            </a:r>
          </a:p>
          <a:p>
            <a:pPr lvl="1"/>
            <a:r>
              <a:rPr lang="en-US" smtClean="0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1066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chemeClr val="accent5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Adjust rate to match instantaneous bandwidth</a:t>
            </a:r>
          </a:p>
          <a:p>
            <a:pPr lvl="1"/>
            <a:r>
              <a:rPr lang="en-US" smtClean="0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72840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BW(t)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Issues:</a:t>
            </a:r>
          </a:p>
          <a:p>
            <a:pPr lvl="1"/>
            <a:r>
              <a:rPr lang="en-US" dirty="0" smtClean="0"/>
              <a:t>Adjust total sending rate to match bandwidth</a:t>
            </a:r>
          </a:p>
          <a:p>
            <a:pPr lvl="1"/>
            <a:r>
              <a:rPr lang="en-US" dirty="0" smtClean="0"/>
              <a:t>Allocation of bandwidth between flows</a:t>
            </a:r>
            <a:endParaRPr lang="en-US" dirty="0"/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BW(t)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Reality</a:t>
            </a:r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lvl="1"/>
            <a:r>
              <a:rPr lang="en-US" dirty="0" smtClean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lvl="1"/>
            <a:r>
              <a:rPr lang="en-US" dirty="0" smtClean="0"/>
              <a:t>Pre-arrange bandwidth allocations</a:t>
            </a:r>
          </a:p>
          <a:p>
            <a:pPr lvl="1"/>
            <a:r>
              <a:rPr lang="en-US" dirty="0" smtClean="0"/>
              <a:t>Requires negotiation before sending packets</a:t>
            </a:r>
          </a:p>
          <a:p>
            <a:pPr lvl="1"/>
            <a:r>
              <a:rPr lang="en-US" dirty="0" smtClean="0"/>
              <a:t>Low utilization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TCP state transitions</a:t>
            </a:r>
            <a:endParaRPr lang="en-US" dirty="0"/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Data, ACK </a:t>
            </a:r>
            <a:br>
              <a:rPr lang="en-US" b="0" dirty="0" smtClean="0">
                <a:solidFill>
                  <a:schemeClr val="tx1"/>
                </a:solidFill>
                <a:latin typeface="+mn-lt"/>
              </a:rPr>
            </a:br>
            <a:r>
              <a:rPr lang="en-US" b="0" dirty="0" smtClean="0">
                <a:solidFill>
                  <a:schemeClr val="tx1"/>
                </a:solidFill>
                <a:latin typeface="+mn-lt"/>
              </a:rPr>
              <a:t>exchanges </a:t>
            </a:r>
            <a:br>
              <a:rPr lang="en-US" b="0" dirty="0" smtClean="0">
                <a:solidFill>
                  <a:schemeClr val="tx1"/>
                </a:solidFill>
                <a:latin typeface="+mn-lt"/>
              </a:rPr>
            </a:br>
            <a:r>
              <a:rPr lang="en-US" b="0" dirty="0" smtClean="0">
                <a:solidFill>
                  <a:schemeClr val="tx1"/>
                </a:solidFill>
                <a:latin typeface="+mn-lt"/>
              </a:rPr>
              <a:t>are in here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lvl="1"/>
            <a:r>
              <a:rPr lang="en-US" dirty="0" smtClean="0"/>
              <a:t>Don’t drop packets for the high-bidders</a:t>
            </a:r>
          </a:p>
          <a:p>
            <a:pPr lvl="1"/>
            <a:r>
              <a:rPr lang="en-US" dirty="0" smtClean="0"/>
              <a:t>Requires payment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pPr lvl="1"/>
            <a:r>
              <a:rPr lang="en-US" dirty="0" smtClean="0"/>
              <a:t>Hosts </a:t>
            </a:r>
            <a:r>
              <a:rPr lang="en-US" dirty="0" smtClean="0">
                <a:solidFill>
                  <a:schemeClr val="accent5"/>
                </a:solidFill>
              </a:rPr>
              <a:t>infer </a:t>
            </a:r>
            <a:r>
              <a:rPr lang="en-US" dirty="0" smtClean="0"/>
              <a:t>level of congestion; </a:t>
            </a:r>
            <a:r>
              <a:rPr lang="en-US" dirty="0" smtClean="0">
                <a:solidFill>
                  <a:schemeClr val="accent5"/>
                </a:solidFill>
              </a:rPr>
              <a:t>adjust 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>
                <a:solidFill>
                  <a:schemeClr val="accent5"/>
                </a:solidFill>
              </a:rPr>
              <a:t>reports </a:t>
            </a:r>
            <a:r>
              <a:rPr lang="en-US" dirty="0" smtClean="0"/>
              <a:t>congestion level to hosts; hosts </a:t>
            </a:r>
            <a:r>
              <a:rPr lang="en-US" dirty="0" smtClean="0">
                <a:solidFill>
                  <a:schemeClr val="accent5"/>
                </a:solidFill>
              </a:rPr>
              <a:t>adjust</a:t>
            </a:r>
          </a:p>
          <a:p>
            <a:pPr lvl="1"/>
            <a:r>
              <a:rPr lang="en-US" dirty="0" smtClean="0"/>
              <a:t>Combinations of the above</a:t>
            </a:r>
          </a:p>
          <a:p>
            <a:pPr lvl="1"/>
            <a:r>
              <a:rPr lang="en-US" dirty="0" smtClean="0"/>
              <a:t>Simple to implement but suboptimal, messy dynamics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Generality </a:t>
            </a:r>
            <a:r>
              <a:rPr lang="en-US" dirty="0" smtClean="0"/>
              <a:t>of dynamic adjustment has proven to be very powerful</a:t>
            </a:r>
          </a:p>
          <a:p>
            <a:pPr lvl="1"/>
            <a:r>
              <a:rPr lang="en-US" dirty="0" smtClean="0"/>
              <a:t>Doesn’t presume business model, traffic characteristics, application requirements</a:t>
            </a:r>
          </a:p>
          <a:p>
            <a:pPr lvl="1"/>
            <a:r>
              <a:rPr lang="en-US" dirty="0" smtClean="0"/>
              <a:t>But does assume good citizenship!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approach in a nutshell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TCP connection has a window</a:t>
            </a:r>
          </a:p>
          <a:p>
            <a:pPr lvl="1"/>
            <a:r>
              <a:rPr lang="en-US" dirty="0" smtClean="0"/>
              <a:t>Controls number of packets in flight </a:t>
            </a:r>
          </a:p>
          <a:p>
            <a:r>
              <a:rPr lang="en-US" dirty="0" smtClean="0"/>
              <a:t>Sending rate ~</a:t>
            </a:r>
            <a:r>
              <a:rPr lang="en-US" dirty="0" smtClean="0">
                <a:solidFill>
                  <a:schemeClr val="accent5"/>
                </a:solidFill>
              </a:rPr>
              <a:t>Window/RTT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Vary window size to control sending rate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to keep in mind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Window: </a:t>
            </a:r>
            <a:r>
              <a:rPr lang="en-US" dirty="0" smtClean="0">
                <a:solidFill>
                  <a:schemeClr val="accent5"/>
                </a:solidFill>
              </a:rPr>
              <a:t>CWND</a:t>
            </a:r>
          </a:p>
          <a:p>
            <a:pPr lvl="1"/>
            <a:r>
              <a:rPr lang="en-US" dirty="0" smtClean="0"/>
              <a:t>Bytes that can be sent without overflowing routers</a:t>
            </a:r>
          </a:p>
          <a:p>
            <a:pPr lvl="1"/>
            <a:r>
              <a:rPr lang="en-US" dirty="0" smtClean="0"/>
              <a:t>Computed by sender using congestion control algo.</a:t>
            </a:r>
          </a:p>
          <a:p>
            <a:r>
              <a:rPr lang="en-US" dirty="0" smtClean="0"/>
              <a:t>Flow control window: </a:t>
            </a:r>
            <a:r>
              <a:rPr lang="en-US" dirty="0" smtClean="0">
                <a:solidFill>
                  <a:schemeClr val="accent5"/>
                </a:solidFill>
              </a:rPr>
              <a:t>RWND</a:t>
            </a:r>
          </a:p>
          <a:p>
            <a:pPr lvl="1"/>
            <a:r>
              <a:rPr lang="en-US" dirty="0" smtClean="0"/>
              <a:t>Bytes that can be sent without overflowing receiver</a:t>
            </a:r>
          </a:p>
          <a:p>
            <a:pPr lvl="1"/>
            <a:r>
              <a:rPr lang="en-US" dirty="0" smtClean="0"/>
              <a:t>Determined by the receiver and reported to the sender</a:t>
            </a:r>
          </a:p>
          <a:p>
            <a:r>
              <a:rPr lang="en-US" dirty="0" smtClean="0"/>
              <a:t>Sender-side window = </a:t>
            </a:r>
            <a:r>
              <a:rPr lang="en-US" dirty="0" smtClean="0">
                <a:solidFill>
                  <a:schemeClr val="accent5"/>
                </a:solidFill>
              </a:rPr>
              <a:t>min {CWND, RWND}</a:t>
            </a:r>
          </a:p>
          <a:p>
            <a:pPr lvl="1"/>
            <a:r>
              <a:rPr lang="en-US" dirty="0" smtClean="0"/>
              <a:t>Assume for this lecture that RWND &gt;&gt; CWND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talks about CWND in units of MSS </a:t>
            </a:r>
          </a:p>
          <a:p>
            <a:pPr lvl="1"/>
            <a:r>
              <a:rPr lang="en-US" dirty="0" smtClean="0"/>
              <a:t>MSS (Maximum Segment Size): the amount of payload data in a TCP packet</a:t>
            </a:r>
          </a:p>
          <a:p>
            <a:pPr lvl="1"/>
            <a:r>
              <a:rPr lang="en-US" dirty="0" smtClean="0"/>
              <a:t>This is only for the simplicity of presentation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Real implementations maintain CWND in bytes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sender detect congestion?</a:t>
            </a:r>
          </a:p>
          <a:p>
            <a:r>
              <a:rPr lang="en-US" dirty="0" smtClean="0"/>
              <a:t>How does the sender adjust its sending rate?</a:t>
            </a:r>
          </a:p>
          <a:p>
            <a:pPr lvl="1"/>
            <a:r>
              <a:rPr lang="en-US" dirty="0" smtClean="0"/>
              <a:t>To address three issues</a:t>
            </a:r>
          </a:p>
          <a:p>
            <a:pPr lvl="2"/>
            <a:r>
              <a:rPr lang="en-US" dirty="0" smtClean="0"/>
              <a:t>Finding available bottleneck bandwidth</a:t>
            </a:r>
          </a:p>
          <a:p>
            <a:pPr lvl="2"/>
            <a:r>
              <a:rPr lang="en-US" dirty="0" smtClean="0"/>
              <a:t>Adjusting to bandwidth variations</a:t>
            </a:r>
          </a:p>
          <a:p>
            <a:pPr lvl="2"/>
            <a:r>
              <a:rPr lang="en-US" dirty="0" smtClean="0"/>
              <a:t>Sharing bandwidth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congestion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delays </a:t>
            </a:r>
          </a:p>
          <a:p>
            <a:pPr lvl="1"/>
            <a:r>
              <a:rPr lang="en-US" dirty="0" smtClean="0"/>
              <a:t>Tricky: noisy signal (delay often varies considerably)</a:t>
            </a:r>
          </a:p>
          <a:p>
            <a:r>
              <a:rPr lang="en-US" dirty="0" smtClean="0"/>
              <a:t>Routers tell end hosts when they’re congested</a:t>
            </a:r>
          </a:p>
          <a:p>
            <a:r>
              <a:rPr lang="en-US" dirty="0" smtClean="0"/>
              <a:t>Packet loss</a:t>
            </a:r>
          </a:p>
          <a:p>
            <a:pPr lvl="1"/>
            <a:r>
              <a:rPr lang="en-US" dirty="0" smtClean="0"/>
              <a:t>Fail-safe signal that TCP already has to detect</a:t>
            </a:r>
          </a:p>
          <a:p>
            <a:pPr lvl="1"/>
            <a:r>
              <a:rPr lang="en-US" dirty="0" smtClean="0"/>
              <a:t>Complication: non-congestive loss (e.g., checksum errors)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are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ACKs: isolated loss</a:t>
            </a:r>
          </a:p>
          <a:p>
            <a:pPr lvl="1"/>
            <a:r>
              <a:rPr lang="en-US" dirty="0" smtClean="0"/>
              <a:t>Still getting ACKs</a:t>
            </a:r>
          </a:p>
          <a:p>
            <a:r>
              <a:rPr lang="en-US" dirty="0" smtClean="0"/>
              <a:t>Timeout: much more serious</a:t>
            </a:r>
          </a:p>
          <a:p>
            <a:pPr lvl="1"/>
            <a:r>
              <a:rPr lang="en-US" dirty="0" smtClean="0"/>
              <a:t>Not enough </a:t>
            </a:r>
            <a:r>
              <a:rPr lang="en-US" dirty="0" err="1" smtClean="0"/>
              <a:t>dupacks</a:t>
            </a:r>
            <a:endParaRPr lang="en-US" dirty="0" smtClean="0"/>
          </a:p>
          <a:p>
            <a:pPr lvl="1"/>
            <a:r>
              <a:rPr lang="en-US" dirty="0" smtClean="0"/>
              <a:t>Must have suffered several losses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Will adjust rate differently for each case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adjustment</a:t>
            </a:r>
            <a:endParaRPr lang="en-US" dirty="0"/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Upon receipt of ACK (of new data): </a:t>
            </a:r>
            <a:r>
              <a:rPr lang="en-US" dirty="0" smtClean="0">
                <a:solidFill>
                  <a:schemeClr val="accent5"/>
                </a:solidFill>
              </a:rPr>
              <a:t>increase rate</a:t>
            </a:r>
          </a:p>
          <a:p>
            <a:pPr lvl="1"/>
            <a:r>
              <a:rPr lang="en-US" dirty="0" smtClean="0"/>
              <a:t>Upon detection of loss: </a:t>
            </a:r>
            <a:r>
              <a:rPr lang="en-US" dirty="0" smtClean="0">
                <a:solidFill>
                  <a:schemeClr val="accent5"/>
                </a:solidFill>
              </a:rPr>
              <a:t>decrease rate</a:t>
            </a:r>
          </a:p>
          <a:p>
            <a:r>
              <a:rPr lang="en-US" dirty="0" smtClean="0"/>
              <a:t>How we increase/decrease the rate depends on the phase of congestion control we’re in: </a:t>
            </a:r>
          </a:p>
          <a:p>
            <a:pPr lvl="1"/>
            <a:r>
              <a:rPr lang="en-US" dirty="0" smtClean="0"/>
              <a:t>Discovering available bottleneck bandwidth vs.</a:t>
            </a:r>
          </a:p>
          <a:p>
            <a:pPr lvl="1"/>
            <a:r>
              <a:rPr lang="en-US" dirty="0" smtClean="0"/>
              <a:t>Adjusting to bandwidth variations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client lifecycle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Send SYN</a:t>
            </a:r>
            <a:endParaRPr lang="en-US" sz="14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SYN-ACK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Send FIN</a:t>
            </a:r>
            <a:endParaRPr lang="en-US" sz="14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FIN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914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discovery with “Slow </a:t>
            </a:r>
            <a:r>
              <a:rPr lang="en-US" dirty="0"/>
              <a:t>S</a:t>
            </a:r>
            <a:r>
              <a:rPr lang="en-US" dirty="0" smtClean="0"/>
              <a:t>tart”</a:t>
            </a:r>
            <a:endParaRPr lang="en-US" dirty="0"/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estimate available bandwidth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slow (for </a:t>
            </a:r>
            <a:r>
              <a:rPr lang="en-US" dirty="0" smtClean="0">
                <a:solidFill>
                  <a:schemeClr val="accent5"/>
                </a:solidFill>
              </a:rPr>
              <a:t>safety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amp up quickly (for </a:t>
            </a:r>
            <a:r>
              <a:rPr lang="en-US" dirty="0" smtClean="0">
                <a:solidFill>
                  <a:schemeClr val="accent5"/>
                </a:solidFill>
              </a:rPr>
              <a:t>efficiency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RTT = 100ms, MSS=1000bytes</a:t>
            </a:r>
          </a:p>
          <a:p>
            <a:pPr lvl="1"/>
            <a:r>
              <a:rPr lang="en-US" dirty="0" smtClean="0"/>
              <a:t>Window size to fill 1Mbps of BW = 12.5 packets</a:t>
            </a:r>
          </a:p>
          <a:p>
            <a:pPr lvl="1"/>
            <a:r>
              <a:rPr lang="en-US" dirty="0" smtClean="0"/>
              <a:t>Window size to fill 1Gbps = 12,500 packets</a:t>
            </a:r>
          </a:p>
          <a:p>
            <a:pPr lvl="1"/>
            <a:r>
              <a:rPr lang="en-US" dirty="0" smtClean="0"/>
              <a:t>Either is possible!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starts at a slow rate, but </a:t>
            </a:r>
            <a:r>
              <a:rPr lang="en-US" dirty="0" smtClean="0">
                <a:solidFill>
                  <a:schemeClr val="accent5"/>
                </a:solidFill>
              </a:rPr>
              <a:t>increases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exponentially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until first loss</a:t>
            </a:r>
          </a:p>
          <a:p>
            <a:r>
              <a:rPr lang="en-US" dirty="0" smtClean="0"/>
              <a:t>Start with a small congestion window</a:t>
            </a:r>
          </a:p>
          <a:p>
            <a:pPr lvl="1"/>
            <a:r>
              <a:rPr lang="en-US" dirty="0" smtClean="0"/>
              <a:t>Initially, CWND = 1</a:t>
            </a:r>
          </a:p>
          <a:p>
            <a:pPr lvl="1"/>
            <a:r>
              <a:rPr lang="en-US" dirty="0" smtClean="0"/>
              <a:t>So, initial sending rate is MSS/RTT</a:t>
            </a:r>
          </a:p>
          <a:p>
            <a:r>
              <a:rPr lang="en-US" dirty="0" smtClean="0"/>
              <a:t>Double the CWND for each RTT with no loss 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in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</a:t>
            </a:r>
            <a:r>
              <a:rPr lang="en-US" dirty="0" smtClean="0"/>
              <a:t>CWND</a:t>
            </a:r>
            <a:endParaRPr lang="en-US" dirty="0"/>
          </a:p>
          <a:p>
            <a:pPr lvl="1"/>
            <a:r>
              <a:rPr lang="en-US" dirty="0" smtClean="0"/>
              <a:t>i.e., for </a:t>
            </a:r>
            <a:r>
              <a:rPr lang="en-US" dirty="0"/>
              <a:t>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 smtClean="0"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 smtClean="0">
                <a:ea typeface="Arial" charset="0"/>
                <a:cs typeface="Arial" charset="0"/>
              </a:rPr>
              <a:t>ACK</a:t>
            </a:r>
            <a:r>
              <a:rPr lang="en-US" sz="2800" b="0" dirty="0" smtClean="0">
                <a:ea typeface="Arial" charset="0"/>
                <a:cs typeface="Arial" charset="0"/>
              </a:rPr>
              <a:t>(</a:t>
            </a:r>
            <a:r>
              <a:rPr lang="en-US" sz="2800" b="0" dirty="0">
                <a:ea typeface="Arial" charset="0"/>
                <a:cs typeface="Arial" charset="0"/>
              </a:rPr>
              <a:t>CWND+1) </a:t>
            </a:r>
            <a:r>
              <a:rPr lang="en-US" sz="2800" b="0" dirty="0" smtClean="0"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 smtClean="0"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 smtClean="0"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in action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Slow Start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</a:t>
            </a:r>
            <a:r>
              <a:rPr lang="en-US" dirty="0" smtClean="0"/>
              <a:t>Start gives an </a:t>
            </a:r>
            <a:r>
              <a:rPr lang="en-US" dirty="0"/>
              <a:t>estimate of available </a:t>
            </a:r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At some point, there will be loss</a:t>
            </a:r>
            <a:endParaRPr lang="en-US" dirty="0"/>
          </a:p>
          <a:p>
            <a:r>
              <a:rPr lang="en-US" dirty="0" smtClean="0"/>
              <a:t>Introduce </a:t>
            </a:r>
            <a:r>
              <a:rPr lang="en-US" dirty="0"/>
              <a:t>a “slow start threshold” (</a:t>
            </a:r>
            <a:r>
              <a:rPr lang="en-US" dirty="0" err="1">
                <a:solidFill>
                  <a:schemeClr val="accent5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 smtClean="0"/>
              <a:t>If CWND &gt; </a:t>
            </a:r>
            <a:r>
              <a:rPr lang="en-US" dirty="0" err="1" smtClean="0"/>
              <a:t>ssthresh</a:t>
            </a:r>
            <a:r>
              <a:rPr lang="en-US" dirty="0" smtClean="0"/>
              <a:t>, stop Slow Start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to varying bandwidth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CWND </a:t>
            </a:r>
            <a:r>
              <a:rPr lang="en-US" dirty="0"/>
              <a:t>&gt;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top rapid growth and focus on maintenance</a:t>
            </a:r>
          </a:p>
          <a:p>
            <a:r>
              <a:rPr lang="en-US" dirty="0" smtClean="0"/>
              <a:t>Now, want to track variations in this available bandwidth, oscillating around its current value</a:t>
            </a:r>
          </a:p>
          <a:p>
            <a:pPr lvl="1"/>
            <a:r>
              <a:rPr lang="en-US" dirty="0" smtClean="0"/>
              <a:t>Repeated probing (rate increase) and backoff (decrease)</a:t>
            </a:r>
          </a:p>
          <a:p>
            <a:r>
              <a:rPr lang="en-US" dirty="0" smtClean="0"/>
              <a:t>TCP uses: “Additive Increase Multiplicative Decrease” (AIMD)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Additive increase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each ACK, CWND = CWND+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1/CWND</a:t>
            </a:r>
          </a:p>
          <a:p>
            <a:pPr lvl="1"/>
            <a:r>
              <a:rPr lang="en-US" dirty="0" smtClean="0">
                <a:sym typeface="Math3" pitchFamily="2" charset="2"/>
              </a:rPr>
              <a:t>CWND is </a:t>
            </a:r>
            <a:r>
              <a:rPr lang="en-US" dirty="0">
                <a:sym typeface="Math3" pitchFamily="2" charset="2"/>
              </a:rPr>
              <a:t>increased by one only if all segments in a </a:t>
            </a:r>
            <a:r>
              <a:rPr lang="en-US" dirty="0" smtClean="0">
                <a:sym typeface="Math3" pitchFamily="2" charset="2"/>
              </a:rPr>
              <a:t>CWND have </a:t>
            </a:r>
            <a:r>
              <a:rPr lang="en-US" dirty="0">
                <a:sym typeface="Math3" pitchFamily="2" charset="2"/>
              </a:rPr>
              <a:t>been acknowledged </a:t>
            </a:r>
            <a:endParaRPr lang="en-US" dirty="0" smtClean="0"/>
          </a:p>
          <a:p>
            <a:r>
              <a:rPr lang="en-US" dirty="0" smtClean="0"/>
              <a:t>Multiplicative decrease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packet </a:t>
            </a:r>
            <a:r>
              <a:rPr lang="en-US" dirty="0" smtClean="0"/>
              <a:t>loss</a:t>
            </a:r>
            <a:r>
              <a:rPr lang="en-US" dirty="0"/>
              <a:t>, </a:t>
            </a:r>
            <a:r>
              <a:rPr lang="en-US" dirty="0" smtClean="0"/>
              <a:t>divide </a:t>
            </a:r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5"/>
                </a:solidFill>
              </a:rPr>
              <a:t>half </a:t>
            </a:r>
            <a:r>
              <a:rPr lang="en-US" dirty="0" smtClean="0"/>
              <a:t>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 smtClean="0"/>
              <a:t>CWND = 1</a:t>
            </a:r>
          </a:p>
          <a:p>
            <a:pPr lvl="2"/>
            <a:r>
              <a:rPr lang="en-US" dirty="0" smtClean="0"/>
              <a:t>Initiate Slow Start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Note that we’re ignoring the “</a:t>
            </a:r>
            <a:r>
              <a:rPr lang="en-US" dirty="0" err="1" smtClean="0">
                <a:solidFill>
                  <a:schemeClr val="accent5"/>
                </a:solidFill>
              </a:rPr>
              <a:t>dupAck</a:t>
            </a:r>
            <a:r>
              <a:rPr lang="en-US" dirty="0" smtClean="0">
                <a:solidFill>
                  <a:schemeClr val="accent5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ea typeface="Arial" charset="0"/>
                <a:cs typeface="Arial" charset="0"/>
              </a:rPr>
              <a:t>Exponential</a:t>
            </a:r>
            <a:br>
              <a:rPr lang="en-US" sz="1600" b="0">
                <a:ea typeface="Arial" charset="0"/>
                <a:cs typeface="Arial" charset="0"/>
              </a:rPr>
            </a:br>
            <a:r>
              <a:rPr lang="ja-JP" altLang="en-US" sz="1600" b="0"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ea typeface="Arial" charset="0"/>
                <a:cs typeface="Arial" charset="0"/>
              </a:rPr>
              <a:t>”</a:t>
            </a:r>
            <a:endParaRPr lang="en-US" sz="1600" b="0"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AIMD?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three issues</a:t>
            </a:r>
            <a:endParaRPr lang="en-US" dirty="0"/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Sharing bandwidth</a:t>
            </a:r>
          </a:p>
          <a:p>
            <a:endParaRPr lang="en-US" dirty="0" smtClean="0"/>
          </a:p>
          <a:p>
            <a:r>
              <a:rPr lang="en-US" dirty="0" smtClean="0"/>
              <a:t>Two goals for bandwidth sharing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RTT, we can do</a:t>
            </a:r>
          </a:p>
          <a:p>
            <a:pPr lvl="1"/>
            <a:r>
              <a:rPr lang="en-US" dirty="0" smtClean="0"/>
              <a:t>Multiplicative increase or decrease: CWND</a:t>
            </a:r>
            <a:r>
              <a:rPr lang="en-US" dirty="0" smtClean="0">
                <a:sym typeface="Symbol" charset="0"/>
              </a:rPr>
              <a:t> a*CWND</a:t>
            </a:r>
          </a:p>
          <a:p>
            <a:pPr lvl="1"/>
            <a:r>
              <a:rPr lang="en-US" dirty="0" smtClean="0">
                <a:sym typeface="Symbol" charset="0"/>
              </a:rPr>
              <a:t>Additive increase or decrease: </a:t>
            </a:r>
            <a:r>
              <a:rPr lang="en-US" dirty="0" smtClean="0"/>
              <a:t>CWND</a:t>
            </a:r>
            <a:r>
              <a:rPr lang="en-US" dirty="0" smtClean="0">
                <a:sym typeface="Symbol" charset="0"/>
              </a:rPr>
              <a:t> CWND + b</a:t>
            </a:r>
            <a:endParaRPr lang="en-US" dirty="0" smtClean="0"/>
          </a:p>
          <a:p>
            <a:r>
              <a:rPr lang="en-US" dirty="0" smtClean="0"/>
              <a:t>Four alternatives:</a:t>
            </a:r>
          </a:p>
          <a:p>
            <a:pPr lvl="1"/>
            <a:r>
              <a:rPr lang="en-US" dirty="0" smtClean="0"/>
              <a:t>AIAD: gentle increase, gentle decrease</a:t>
            </a:r>
          </a:p>
          <a:p>
            <a:pPr lvl="1"/>
            <a:r>
              <a:rPr lang="en-US" dirty="0" smtClean="0"/>
              <a:t>AIMD: gentle increase, drastic decrease</a:t>
            </a:r>
          </a:p>
          <a:p>
            <a:pPr lvl="1"/>
            <a:r>
              <a:rPr lang="en-US" dirty="0" smtClean="0"/>
              <a:t>MIAD: drastic increase, gentle decrease</a:t>
            </a:r>
          </a:p>
          <a:p>
            <a:pPr lvl="1"/>
            <a:r>
              <a:rPr lang="en-US" dirty="0" smtClean="0"/>
              <a:t>MIMD: drastic increase and decrease</a:t>
            </a:r>
          </a:p>
          <a:p>
            <a:pPr lvl="1"/>
            <a:endParaRPr lang="en-US" dirty="0" smtClean="0"/>
          </a:p>
          <a:p>
            <a:endParaRPr lang="en-US" dirty="0" smtClean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server lifecycle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ESTABLISHED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Create a listen socket</a:t>
            </a:r>
            <a:endParaRPr lang="en-US" sz="14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SYN</a:t>
            </a:r>
          </a:p>
          <a:p>
            <a:pPr algn="ctr"/>
            <a:r>
              <a:rPr lang="en-US" sz="1400" b="0" dirty="0" smtClean="0"/>
              <a:t>Send SYN-ACK</a:t>
            </a:r>
            <a:endParaRPr lang="en-US" sz="14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FIN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/>
              <a:t>Send FIN</a:t>
            </a:r>
            <a:endParaRPr lang="en-US" sz="1400" b="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6425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model of congestion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 smtClean="0"/>
              <a:t>Two users</a:t>
            </a:r>
          </a:p>
          <a:p>
            <a:pPr lvl="1"/>
            <a:r>
              <a:rPr lang="en-US" sz="1800" dirty="0" smtClean="0"/>
              <a:t>rates x1 and x2</a:t>
            </a:r>
          </a:p>
          <a:p>
            <a:endParaRPr lang="en-US" sz="2000" dirty="0" smtClean="0"/>
          </a:p>
          <a:p>
            <a:r>
              <a:rPr lang="en-US" sz="2000" dirty="0" smtClean="0"/>
              <a:t>Congestion when </a:t>
            </a:r>
            <a:br>
              <a:rPr lang="en-US" sz="2000" dirty="0" smtClean="0"/>
            </a:br>
            <a:r>
              <a:rPr lang="en-US" sz="2000" dirty="0" smtClean="0"/>
              <a:t>x1+x2 &gt; 1</a:t>
            </a:r>
          </a:p>
          <a:p>
            <a:r>
              <a:rPr lang="en-US" sz="2000" dirty="0" smtClean="0"/>
              <a:t>Unused capacity when x1+x2 &lt; 1</a:t>
            </a:r>
          </a:p>
          <a:p>
            <a:endParaRPr lang="en-US" sz="2000" dirty="0" smtClean="0"/>
          </a:p>
          <a:p>
            <a:r>
              <a:rPr lang="en-US" sz="2000" dirty="0" smtClean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046645" y="5867400"/>
            <a:ext cx="19209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+mn-lt"/>
              </a:rPr>
              <a:t>User </a:t>
            </a:r>
            <a:r>
              <a:rPr lang="en-US" dirty="0" smtClean="0">
                <a:latin typeface="+mn-lt"/>
              </a:rPr>
              <a:t>1’s rate (x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512996" y="3369928"/>
            <a:ext cx="19209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+mn-lt"/>
              </a:rPr>
              <a:t>User </a:t>
            </a:r>
            <a:r>
              <a:rPr lang="en-US" dirty="0" smtClean="0">
                <a:latin typeface="+mn-lt"/>
              </a:rPr>
              <a:t>2’s rate (x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chemeClr val="accent1"/>
                </a:solidFill>
                <a:latin typeface="+mn-lt"/>
              </a:rPr>
            </a:b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chemeClr val="accent1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chemeClr val="accent1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chemeClr val="accent1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chemeClr val="accent1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chemeClr val="accent1"/>
                </a:solidFill>
                <a:latin typeface="Arial" charset="0"/>
              </a:rPr>
              <a:t>)</a:t>
            </a:r>
            <a:endParaRPr lang="en-US" sz="1600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4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accent4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chemeClr val="accent4"/>
                </a:solidFill>
                <a:latin typeface="+mn-lt"/>
              </a:rPr>
            </a:br>
            <a:r>
              <a:rPr lang="en-US" sz="1600" dirty="0" smtClean="0">
                <a:solidFill>
                  <a:schemeClr val="accent4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chemeClr val="accent4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chemeClr val="accent4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chemeClr val="accent4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</a:rPr>
              <a:t>= 1)</a:t>
            </a:r>
            <a:endParaRPr lang="en-US" sz="1600" dirty="0">
              <a:solidFill>
                <a:schemeClr val="accent4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3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Inefficient: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Arial" charset="0"/>
                </a:rPr>
                <a:t>Fair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AIAD</a:t>
            </a:r>
            <a:endParaRPr lang="en-US" dirty="0"/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 smtClean="0"/>
              <a:t>Increase: x +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 -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Does not converge to fairness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76800" y="1447800"/>
            <a:ext cx="1217613" cy="1828800"/>
            <a:chOff x="3072" y="912"/>
            <a:chExt cx="767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81" y="912"/>
              <a:ext cx="75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-a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+a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-a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+a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6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AIAD Sharing Dynamics</a:t>
            </a:r>
            <a:endParaRPr lang="en-US"/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5" imgW="5537200" imgH="3213100" progId="Excel.Sheet.8">
                  <p:embed/>
                </p:oleObj>
              </mc:Choice>
              <mc:Fallback>
                <p:oleObj name="Worksheet" r:id="rId5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 dirty="0">
                <a:solidFill>
                  <a:schemeClr val="accent5"/>
                </a:solidFill>
                <a:latin typeface="Tahoma" charset="0"/>
              </a:rPr>
              <a:t>x</a:t>
            </a:r>
            <a:r>
              <a:rPr lang="en-US" sz="2900" b="0" baseline="-25000" dirty="0">
                <a:solidFill>
                  <a:schemeClr val="accent5"/>
                </a:solidFill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chemeClr val="accent4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chemeClr val="accent4"/>
                </a:solidFill>
                <a:latin typeface="Tahoma" charset="0"/>
              </a:rPr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MIMD</a:t>
            </a:r>
            <a:endParaRPr lang="en-US"/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 smtClean="0"/>
              <a:t>Increase: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Does not converge to fairness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7018622" y="4250714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4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76800" y="1981201"/>
            <a:ext cx="2101850" cy="1371600"/>
            <a:chOff x="3072" y="1248"/>
            <a:chExt cx="1324" cy="864"/>
          </a:xfrm>
        </p:grpSpPr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</a:t>
            </a:r>
            <a:endParaRPr lang="en-US"/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 smtClean="0"/>
              <a:t>Increase: </a:t>
            </a:r>
            <a:r>
              <a:rPr lang="en-US" sz="2400" dirty="0" err="1" smtClean="0"/>
              <a:t>x+a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Converges to fairness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1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 Sharing Dynamics</a:t>
            </a:r>
            <a:endParaRPr lang="en-US"/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5" imgW="5537200" imgH="3213100" progId="Excel.Sheet.8">
                  <p:embed/>
                </p:oleObj>
              </mc:Choice>
              <mc:Fallback>
                <p:oleObj name="Worksheet" r:id="rId5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 smtClean="0">
                <a:latin typeface="+mn-lt"/>
              </a:rPr>
              <a:t>50 packets/sec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 dirty="0">
                <a:solidFill>
                  <a:schemeClr val="accent5"/>
                </a:solidFill>
                <a:latin typeface="Tahoma" charset="0"/>
              </a:rPr>
              <a:t>x</a:t>
            </a:r>
            <a:r>
              <a:rPr lang="en-US" sz="2900" b="0" baseline="-25000" dirty="0">
                <a:solidFill>
                  <a:schemeClr val="accent5"/>
                </a:solidFill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chemeClr val="accent4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chemeClr val="accent4"/>
                </a:solidFill>
                <a:latin typeface="Tahoma" charset="0"/>
              </a:rPr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MIAD</a:t>
            </a:r>
            <a:endParaRPr lang="en-US" dirty="0"/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 smtClean="0"/>
              <a:t>Increase: x*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r>
              <a:rPr lang="en-US" sz="2000" dirty="0" smtClean="0"/>
              <a:t>Decrease: x -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D</a:t>
            </a:r>
            <a:endParaRPr lang="en-US" sz="2000" baseline="-25000" dirty="0" smtClean="0"/>
          </a:p>
          <a:p>
            <a:r>
              <a:rPr lang="en-US" sz="2000" dirty="0" smtClean="0">
                <a:solidFill>
                  <a:schemeClr val="accent5"/>
                </a:solidFill>
              </a:rPr>
              <a:t>Does not converge to fairness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Does not converge to efficiency</a:t>
            </a: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r>
              <a:rPr lang="en-US" sz="1600" i="1" dirty="0" smtClean="0"/>
              <a:t>“Analysis </a:t>
            </a:r>
            <a:r>
              <a:rPr lang="en-US" sz="1600" i="1" dirty="0"/>
              <a:t>of the </a:t>
            </a:r>
            <a:r>
              <a:rPr lang="en-US" sz="1600" i="1" dirty="0" smtClean="0"/>
              <a:t>Increase </a:t>
            </a:r>
            <a:r>
              <a:rPr lang="en-US" sz="1600" i="1" dirty="0"/>
              <a:t>and </a:t>
            </a:r>
            <a:r>
              <a:rPr lang="en-US" sz="1600" i="1" dirty="0" smtClean="0"/>
              <a:t>Decrease </a:t>
            </a:r>
            <a:r>
              <a:rPr lang="en-US" sz="1600" i="1" dirty="0"/>
              <a:t>A</a:t>
            </a:r>
            <a:r>
              <a:rPr lang="en-US" sz="1600" i="1" dirty="0" smtClean="0"/>
              <a:t>lgorithms </a:t>
            </a:r>
            <a:r>
              <a:rPr lang="en-US" sz="1600" i="1" dirty="0"/>
              <a:t>for </a:t>
            </a:r>
            <a:r>
              <a:rPr lang="en-US" sz="1600" i="1" dirty="0" smtClean="0"/>
              <a:t>Congestion </a:t>
            </a:r>
            <a:r>
              <a:rPr lang="en-US" sz="1600" i="1" dirty="0"/>
              <a:t>A</a:t>
            </a:r>
            <a:r>
              <a:rPr lang="en-US" sz="1600" i="1" dirty="0" smtClean="0"/>
              <a:t>voidance </a:t>
            </a:r>
            <a:r>
              <a:rPr lang="en-US" sz="1600" i="1" dirty="0"/>
              <a:t>in </a:t>
            </a:r>
            <a:r>
              <a:rPr lang="en-US" sz="1600" i="1" dirty="0" smtClean="0"/>
              <a:t>Computer Networks”</a:t>
            </a:r>
            <a:endParaRPr lang="en-US" sz="1600" i="1" dirty="0"/>
          </a:p>
          <a:p>
            <a:pPr marL="342900" lvl="1" indent="0">
              <a:buNone/>
            </a:pPr>
            <a:r>
              <a:rPr lang="en-US" sz="1600" i="1" dirty="0" smtClean="0"/>
              <a:t>-- Chiu and Jain</a:t>
            </a:r>
            <a:r>
              <a:rPr lang="en-US" sz="800" i="1" dirty="0"/>
              <a:t/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5515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 ensures that the sender does not overflow the receiver</a:t>
            </a:r>
          </a:p>
          <a:p>
            <a:r>
              <a:rPr lang="en-US" dirty="0" smtClean="0"/>
              <a:t>Congestion control ensures that the sender does not overflow the network</a:t>
            </a:r>
          </a:p>
          <a:p>
            <a:pPr lvl="1"/>
            <a:r>
              <a:rPr lang="en-US" dirty="0" smtClean="0"/>
              <a:t>Discover bandwidth</a:t>
            </a:r>
          </a:p>
          <a:p>
            <a:pPr lvl="1"/>
            <a:r>
              <a:rPr lang="en-US" dirty="0" smtClean="0"/>
              <a:t>Adjust to conditions</a:t>
            </a:r>
          </a:p>
          <a:p>
            <a:pPr lvl="1"/>
            <a:r>
              <a:rPr lang="en-US" dirty="0" smtClean="0"/>
              <a:t>Share bandwidth with others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Sliding window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sender and receiver maintain a </a:t>
            </a:r>
            <a:r>
              <a:rPr lang="en-US" dirty="0" smtClean="0">
                <a:solidFill>
                  <a:schemeClr val="accent5"/>
                </a:solidFill>
              </a:rPr>
              <a:t>window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Left edge </a:t>
            </a:r>
            <a:r>
              <a:rPr lang="en-US" dirty="0" smtClean="0"/>
              <a:t>of window:</a:t>
            </a:r>
          </a:p>
          <a:p>
            <a:pPr lvl="1"/>
            <a:r>
              <a:rPr lang="en-US" dirty="0" smtClean="0"/>
              <a:t>Sender: beginning of </a:t>
            </a:r>
            <a:r>
              <a:rPr lang="en-US" dirty="0" smtClean="0">
                <a:solidFill>
                  <a:schemeClr val="accent5"/>
                </a:solidFill>
              </a:rPr>
              <a:t>unacknowledged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Receiver: beginning of </a:t>
            </a:r>
            <a:r>
              <a:rPr lang="en-US" dirty="0" smtClean="0">
                <a:solidFill>
                  <a:schemeClr val="accent5"/>
                </a:solidFill>
              </a:rPr>
              <a:t>expected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First “hole” in received data</a:t>
            </a:r>
          </a:p>
          <a:p>
            <a:pPr lvl="2"/>
            <a:r>
              <a:rPr lang="en-US" dirty="0" smtClean="0"/>
              <a:t>When sender gets ack, knows that receiver’s window has moved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Right edge</a:t>
            </a:r>
            <a:r>
              <a:rPr lang="en-US" dirty="0" smtClean="0"/>
              <a:t>: Left edge + constant</a:t>
            </a:r>
          </a:p>
          <a:p>
            <a:pPr lvl="1"/>
            <a:r>
              <a:rPr lang="en-US" dirty="0" smtClean="0"/>
              <a:t>The constant is only limited by buffer size in the transport layer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Sliding window (so far)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sender and receiver maintain a </a:t>
            </a:r>
            <a:r>
              <a:rPr lang="en-US" dirty="0" smtClean="0">
                <a:solidFill>
                  <a:schemeClr val="accent5"/>
                </a:solidFill>
              </a:rPr>
              <a:t>window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Left edge </a:t>
            </a:r>
            <a:r>
              <a:rPr lang="en-US" dirty="0" smtClean="0"/>
              <a:t>of window:</a:t>
            </a:r>
          </a:p>
          <a:p>
            <a:pPr lvl="1"/>
            <a:r>
              <a:rPr lang="en-US" dirty="0" smtClean="0"/>
              <a:t>Sender: beginning of </a:t>
            </a:r>
            <a:r>
              <a:rPr lang="en-US" dirty="0" smtClean="0">
                <a:solidFill>
                  <a:schemeClr val="accent5"/>
                </a:solidFill>
              </a:rPr>
              <a:t>unacknowledged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Receiver: beginning of </a:t>
            </a:r>
            <a:r>
              <a:rPr lang="en-US" dirty="0" smtClean="0">
                <a:solidFill>
                  <a:schemeClr val="accent5"/>
                </a:solidFill>
              </a:rPr>
              <a:t>undelivered </a:t>
            </a:r>
            <a:r>
              <a:rPr lang="en-US" dirty="0" smtClean="0"/>
              <a:t>data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Right edge</a:t>
            </a:r>
            <a:r>
              <a:rPr lang="en-US" dirty="0" smtClean="0"/>
              <a:t>: Left edge + constant</a:t>
            </a:r>
          </a:p>
          <a:p>
            <a:pPr lvl="1"/>
            <a:r>
              <a:rPr lang="en-US" dirty="0" smtClean="0"/>
              <a:t>The constant is only limited by buffer size in the transport layer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2587</TotalTime>
  <Words>2147</Words>
  <Application>Microsoft Macintosh PowerPoint</Application>
  <PresentationFormat>On-screen Show (4:3)</PresentationFormat>
  <Paragraphs>602</Paragraphs>
  <Slides>59</Slides>
  <Notes>29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Calibri</vt:lpstr>
      <vt:lpstr>Calibri Light</vt:lpstr>
      <vt:lpstr>Courier New</vt:lpstr>
      <vt:lpstr>Helvetica</vt:lpstr>
      <vt:lpstr>Math3</vt:lpstr>
      <vt:lpstr>ＭＳ Ｐゴシック</vt:lpstr>
      <vt:lpstr>Symbol</vt:lpstr>
      <vt:lpstr>Tahoma</vt:lpstr>
      <vt:lpstr>Times New Roman</vt:lpstr>
      <vt:lpstr>Wingdings</vt:lpstr>
      <vt:lpstr>宋体</vt:lpstr>
      <vt:lpstr>Arial</vt:lpstr>
      <vt:lpstr>Office Theme</vt:lpstr>
      <vt:lpstr>Worksheet</vt:lpstr>
      <vt:lpstr>EN.601.414/614 Computer Networks  Flow and Congestion Control</vt:lpstr>
      <vt:lpstr>Agenda</vt:lpstr>
      <vt:lpstr>Recap: TCP state transitions</vt:lpstr>
      <vt:lpstr>TCP client lifecycle</vt:lpstr>
      <vt:lpstr>TCP server lifecycle</vt:lpstr>
      <vt:lpstr>TCP Flow Control</vt:lpstr>
      <vt:lpstr>TCP header</vt:lpstr>
      <vt:lpstr>Recap: Sliding window</vt:lpstr>
      <vt:lpstr>TCP: Sliding window (so far)</vt:lpstr>
      <vt:lpstr>Sliding window at sender</vt:lpstr>
      <vt:lpstr>Sliding window at receiver</vt:lpstr>
      <vt:lpstr>Solution: Advertised window (Flow Control)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434</cp:revision>
  <dcterms:created xsi:type="dcterms:W3CDTF">2017-09-02T14:15:58Z</dcterms:created>
  <dcterms:modified xsi:type="dcterms:W3CDTF">2018-02-28T21:30:57Z</dcterms:modified>
</cp:coreProperties>
</file>