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461" r:id="rId3"/>
    <p:sldId id="464" r:id="rId4"/>
    <p:sldId id="465" r:id="rId5"/>
    <p:sldId id="467" r:id="rId6"/>
    <p:sldId id="468" r:id="rId7"/>
    <p:sldId id="469" r:id="rId8"/>
    <p:sldId id="470" r:id="rId9"/>
    <p:sldId id="471" r:id="rId10"/>
    <p:sldId id="517" r:id="rId11"/>
    <p:sldId id="518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93" r:id="rId55"/>
    <p:sldId id="516" r:id="rId56"/>
    <p:sldId id="46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1209"/>
  </p:normalViewPr>
  <p:slideViewPr>
    <p:cSldViewPr snapToObjects="1">
      <p:cViewPr varScale="1">
        <p:scale>
          <a:sx n="146" d="100"/>
          <a:sy n="146" d="100"/>
        </p:scale>
        <p:origin x="9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Valley-Free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provider-to-customer</a:t>
            </a:r>
          </a:p>
          <a:p>
            <a:r>
              <a:rPr lang="en-US" dirty="0"/>
              <a:t>In 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Valley-Free Routing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charset="0"/>
                <a:cs typeface="Arial" charset="0"/>
              </a:rPr>
              <a:t>The path is (-1, +1). It is not valley-free.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chemeClr val="accent5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88</a:t>
            </a: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>
                <a:latin typeface="Arial" charset="0"/>
              </a:rPr>
              <a:t>Princeton,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 128.112/16</a:t>
            </a: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IP prefix = 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88</a:t>
            </a: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88</a:t>
            </a: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chemeClr val="accent5"/>
                </a:solidFill>
              </a:rPr>
              <a:t>The higher the value,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  <a:r>
                        <a:rPr lang="en-US" dirty="0" err="1"/>
                        <a:t>Pref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140.20.1.0/24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AS3 AS1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140.20.1.0/24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AS2 AS1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Pick highest LOCAL</a:t>
                      </a:r>
                      <a:r>
                        <a:rPr lang="en-US" sz="1800" baseline="0" dirty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Pick shortest ASPATH</a:t>
                      </a:r>
                      <a:r>
                        <a:rPr lang="en-US" sz="1800" baseline="0" dirty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eBGP</a:t>
                      </a:r>
                      <a:r>
                        <a:rPr lang="en-US" sz="1800" dirty="0"/>
                        <a:t> &gt; </a:t>
                      </a:r>
                      <a:r>
                        <a:rPr lang="en-US" sz="1800" dirty="0" err="1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Did AS learn route via </a:t>
                      </a:r>
                      <a:r>
                        <a:rPr lang="en-US" sz="1800" dirty="0" err="1"/>
                        <a:t>eBGP</a:t>
                      </a:r>
                      <a:r>
                        <a:rPr lang="en-US" sz="1800" dirty="0"/>
                        <a:t> (preferred)</a:t>
                      </a:r>
                      <a:r>
                        <a:rPr lang="en-US" sz="1800" baseline="0" dirty="0"/>
                        <a:t> or </a:t>
                      </a:r>
                      <a:r>
                        <a:rPr lang="en-US" sz="1800" baseline="0" dirty="0" err="1"/>
                        <a:t>iBGP</a:t>
                      </a:r>
                      <a:r>
                        <a:rPr lang="en-US" sz="1800" baseline="0" dirty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iBGP</a:t>
                      </a:r>
                      <a:r>
                        <a:rPr lang="en-US" sz="1800" dirty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Lowest</a:t>
                      </a:r>
                      <a:r>
                        <a:rPr lang="en-US" sz="1800" baseline="0" dirty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Router</a:t>
                      </a:r>
                      <a:r>
                        <a:rPr lang="en-US" sz="1800" baseline="0" dirty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Smallest next-hop router’s</a:t>
                      </a:r>
                      <a:r>
                        <a:rPr lang="en-US" sz="1800" baseline="0" dirty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>
                <a:ea typeface="Arial" charset="0"/>
                <a:cs typeface="Arial" charset="0"/>
              </a:rPr>
              <a:t>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ea typeface="Arial" charset="0"/>
                <a:cs typeface="Arial" charset="0"/>
              </a:rPr>
            </a:br>
            <a:r>
              <a:rPr lang="en-US" sz="1800" b="0" dirty="0"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ea typeface="Arial" charset="0"/>
                <a:cs typeface="Arial" charset="0"/>
              </a:rPr>
            </a:br>
            <a:r>
              <a:rPr lang="en-US" sz="1800" b="0" dirty="0"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/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http://</a:t>
            </a:r>
            <a:r>
              <a:rPr lang="en-US" dirty="0" err="1"/>
              <a:t>queue.acm.org</a:t>
            </a:r>
            <a:r>
              <a:rPr lang="en-US" dirty="0"/>
              <a:t>/</a:t>
            </a:r>
            <a:r>
              <a:rPr lang="en-US" dirty="0" err="1"/>
              <a:t>detail.cfm?id</a:t>
            </a:r>
            <a:r>
              <a:rPr lang="en-US" dirty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 set of rules that decide the preferences of routes, e.g., prefer a route via a customer over a route via a provider or peer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2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/>
              <a:t>Each AS </a:t>
            </a:r>
            <a:r>
              <a:rPr lang="en-US" sz="2400" b="0" dirty="0">
                <a:solidFill>
                  <a:schemeClr val="accent5"/>
                </a:solidFill>
              </a:rPr>
              <a:t>selects</a:t>
            </a:r>
            <a:r>
              <a:rPr lang="en-US" sz="2400" b="0" dirty="0"/>
              <a:t> the </a:t>
            </a:r>
            <a:br>
              <a:rPr lang="en-US" sz="2400" b="0" dirty="0"/>
            </a:br>
            <a:r>
              <a:rPr lang="en-US" sz="2400" b="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/>
              <a:t>An AS advertises </a:t>
            </a:r>
            <a:br>
              <a:rPr lang="en-US" sz="2400" b="0" dirty="0"/>
            </a:br>
            <a:r>
              <a:rPr lang="en-US" sz="2400" b="0" dirty="0"/>
              <a:t>(“exports”) </a:t>
            </a:r>
            <a:r>
              <a:rPr lang="en-US" sz="2400" b="0" dirty="0">
                <a:solidFill>
                  <a:schemeClr val="accent5"/>
                </a:solidFill>
              </a:rPr>
              <a:t>its</a:t>
            </a:r>
            <a:r>
              <a:rPr lang="en-US" sz="2400" b="0" dirty="0"/>
              <a:t> best routes </a:t>
            </a:r>
            <a:br>
              <a:rPr lang="en-US" sz="2400" b="0" dirty="0"/>
            </a:br>
            <a:r>
              <a:rPr lang="en-US" sz="2400" b="0" dirty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https://</a:t>
            </a:r>
            <a:r>
              <a:rPr lang="en-US" dirty="0" err="1"/>
              <a:t>bgpstream.com</a:t>
            </a:r>
            <a:r>
              <a:rPr lang="en-US" dirty="0"/>
              <a:t>/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BGP</a:t>
            </a:r>
          </a:p>
          <a:p>
            <a:pPr lvl="1"/>
            <a:r>
              <a:rPr lang="en-US" altLang="zh-CN" dirty="0"/>
              <a:t>What are the issues with BGP? Can you propose some ideas to fix them?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Programmable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chemeClr val="accent5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chemeClr val="accent5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Everyone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tx1"/>
                </a:solidFill>
              </a:rPr>
              <a:t>AS policy graph is a </a:t>
            </a: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3273</TotalTime>
  <Words>2354</Words>
  <Application>Microsoft Macintosh PowerPoint</Application>
  <PresentationFormat>On-screen Show (4:3)</PresentationFormat>
  <Paragraphs>615</Paragraphs>
  <Slides>56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Calibri</vt:lpstr>
      <vt:lpstr>Calibri Light</vt:lpstr>
      <vt:lpstr>Courier New</vt:lpstr>
      <vt:lpstr>Monotype Sorts</vt:lpstr>
      <vt:lpstr>Times New Roman</vt:lpstr>
      <vt:lpstr>Wingdings</vt:lpstr>
      <vt:lpstr>Office Theme</vt:lpstr>
      <vt:lpstr>EN.601.414/614 Computer Networks  BGP</vt:lpstr>
      <vt:lpstr>Agenda</vt:lpstr>
      <vt:lpstr>Inter-domain routing: Setup</vt:lpstr>
      <vt:lpstr>BGP: Basic idea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Example: 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516</cp:revision>
  <dcterms:created xsi:type="dcterms:W3CDTF">2017-09-02T14:15:58Z</dcterms:created>
  <dcterms:modified xsi:type="dcterms:W3CDTF">2020-11-05T19:35:11Z</dcterms:modified>
</cp:coreProperties>
</file>