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517" r:id="rId14"/>
    <p:sldId id="518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3"/>
    <p:restoredTop sz="88304"/>
  </p:normalViewPr>
  <p:slideViewPr>
    <p:cSldViewPr snapToObjects="1">
      <p:cViewPr>
        <p:scale>
          <a:sx n="110" d="100"/>
          <a:sy n="110" d="100"/>
        </p:scale>
        <p:origin x="119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22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32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427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BGP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ake/save money (send to </a:t>
            </a:r>
            <a:r>
              <a:rPr lang="en-US" dirty="0" smtClean="0">
                <a:solidFill>
                  <a:schemeClr val="accent5"/>
                </a:solidFill>
              </a:rPr>
              <a:t>customer &gt; peer &gt; provider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performance (smallest AS path length)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use of my network bandwidth (“</a:t>
            </a:r>
            <a:r>
              <a:rPr lang="en-US" dirty="0" smtClean="0">
                <a:solidFill>
                  <a:schemeClr val="accent5"/>
                </a:solidFill>
              </a:rPr>
              <a:t>hot potato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/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Gao-Rexford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roviders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ustomers</a:t>
            </a:r>
            <a:endParaRPr lang="en-US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tx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dirty="0" smtClean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Valley-Free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</a:t>
            </a:r>
            <a:r>
              <a:rPr lang="en-US" dirty="0" smtClean="0"/>
              <a:t>provider-to-customer</a:t>
            </a:r>
          </a:p>
          <a:p>
            <a:r>
              <a:rPr lang="en-US" dirty="0" smtClean="0"/>
              <a:t>In </a:t>
            </a:r>
            <a:r>
              <a:rPr lang="en-US" dirty="0"/>
              <a:t>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Valley-Free Routing</a:t>
            </a:r>
            <a:endParaRPr lang="en-US" dirty="0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path is (-1, +1). It is not valley-free.</a:t>
            </a:r>
            <a:endParaRPr lang="en-US" b="0" kern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BGP protocol standard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more here: </a:t>
            </a:r>
            <a:r>
              <a:rPr lang="en-US" dirty="0" smtClean="0">
                <a:hlinkClick r:id="rId2"/>
              </a:rPr>
              <a:t>http://tools.ietf.org/html/rfc4271</a:t>
            </a:r>
            <a:endParaRPr lang="en-US" dirty="0" smtClean="0"/>
          </a:p>
          <a:p>
            <a:r>
              <a:rPr lang="en-US" dirty="0" smtClean="0"/>
              <a:t>Specifies what messages to exchange with other BGP “speakers”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types (e.g., route advertisements, updates)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syntax</a:t>
            </a:r>
          </a:p>
          <a:p>
            <a:r>
              <a:rPr lang="en-US" dirty="0" smtClean="0"/>
              <a:t>How to process these messages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External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sessions: Internal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policies and how they are implemented</a:t>
            </a:r>
          </a:p>
          <a:p>
            <a:r>
              <a:rPr lang="en-US" dirty="0" smtClean="0"/>
              <a:t>BGP protocol details</a:t>
            </a:r>
          </a:p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 smtClean="0"/>
              <a:t>Establishes BGP session (BGP uses TCP)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 smtClean="0"/>
              <a:t>Report unusual conditions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 smtClean="0"/>
              <a:t>Inform neighbor of new routes</a:t>
            </a:r>
          </a:p>
          <a:p>
            <a:pPr lvl="1"/>
            <a:r>
              <a:rPr lang="en-US" dirty="0" smtClean="0"/>
              <a:t>Inform neighbor of old routes that become inactive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 smtClean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ttributes describe properties of the route</a:t>
            </a:r>
          </a:p>
          <a:p>
            <a:r>
              <a:rPr lang="en-US" dirty="0" smtClean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 smtClean="0">
                <a:solidFill>
                  <a:schemeClr val="accent5"/>
                </a:solidFill>
              </a:rPr>
              <a:t>nnouncements</a:t>
            </a:r>
            <a:r>
              <a:rPr lang="en-US" dirty="0" smtClean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 smtClean="0">
                <a:solidFill>
                  <a:schemeClr val="accent5"/>
                </a:solidFill>
              </a:rPr>
              <a:t>ithdrawal</a:t>
            </a:r>
            <a:r>
              <a:rPr lang="en-US" dirty="0" smtClean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are described using attributes</a:t>
            </a:r>
          </a:p>
          <a:p>
            <a:pPr lvl="1"/>
            <a:r>
              <a:rPr lang="en-US" dirty="0" smtClean="0"/>
              <a:t>Used in route selection/export decisions</a:t>
            </a:r>
          </a:p>
          <a:p>
            <a:r>
              <a:rPr lang="en-US" dirty="0" smtClean="0"/>
              <a:t>Some attributes are local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private within an AS, not included in announcements</a:t>
            </a:r>
          </a:p>
          <a:p>
            <a:r>
              <a:rPr lang="en-US" dirty="0" smtClean="0"/>
              <a:t>Some attributes are 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r>
              <a:rPr lang="en-US" dirty="0" smtClean="0"/>
              <a:t>There are many standardized attributes in BGP</a:t>
            </a:r>
          </a:p>
          <a:p>
            <a:pPr lvl="1"/>
            <a:r>
              <a:rPr lang="en-US" dirty="0" smtClean="0"/>
              <a:t>We will discuss a few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Carried in route announcements</a:t>
            </a:r>
          </a:p>
          <a:p>
            <a:r>
              <a:rPr lang="en-US" smtClean="0"/>
              <a:t>Vector that lists all the ASes a route advertisement has traversed (in reverse order)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</a:t>
            </a:r>
            <a:r>
              <a:rPr lang="en-US" sz="2400" dirty="0" smtClean="0">
                <a:latin typeface="Arial" charset="0"/>
              </a:rPr>
              <a:t>88</a:t>
            </a:r>
            <a:endParaRPr lang="en-US" sz="2400" dirty="0">
              <a:latin typeface="Arial" charset="0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 smtClean="0">
                <a:latin typeface="Arial" charset="0"/>
              </a:rPr>
              <a:t>Princeton,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 128.112/16</a:t>
            </a:r>
            <a:endParaRPr lang="en-US" sz="1400" dirty="0">
              <a:latin typeface="Arial" charset="0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 smtClean="0">
                <a:latin typeface="Arial" charset="0"/>
              </a:rPr>
              <a:t>IP prefix = 128.112.0.0</a:t>
            </a:r>
            <a:r>
              <a:rPr lang="en-US" sz="1600" dirty="0">
                <a:latin typeface="Arial" charset="0"/>
              </a:rPr>
              <a:t>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</a:t>
            </a:r>
            <a:r>
              <a:rPr lang="en-US" sz="1600" dirty="0" smtClean="0">
                <a:latin typeface="Arial" charset="0"/>
              </a:rPr>
              <a:t>88</a:t>
            </a:r>
            <a:endParaRPr lang="en-US" sz="1600" dirty="0">
              <a:latin typeface="Arial" charset="0"/>
            </a:endParaRP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en-US" dirty="0" smtClean="0"/>
              <a:t>messages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r>
                        <a:rPr lang="en-US" dirty="0" err="1" smtClean="0"/>
                        <a:t>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AS3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140.20.1.0/24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AS2 AS1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Multi-exit discriminator </a:t>
            </a:r>
            <a:r>
              <a:rPr lang="en-US" dirty="0" smtClean="0"/>
              <a:t>is used when ASes are interconnected via 2 or more links; it specifies how close a prefix is to the link it is announced 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 smtClean="0"/>
              <a:t>AS that announces a prefix sets MED</a:t>
            </a:r>
          </a:p>
          <a:p>
            <a:r>
              <a:rPr lang="en-US" dirty="0" smtClean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ea typeface="Arial" charset="0"/>
                <a:cs typeface="Arial" charset="0"/>
              </a:rPr>
              <a:t>destination </a:t>
            </a:r>
            <a:br>
              <a:rPr lang="en-US" b="0" dirty="0" smtClean="0">
                <a:ea typeface="Arial" charset="0"/>
                <a:cs typeface="Arial" charset="0"/>
              </a:rPr>
            </a:br>
            <a:r>
              <a:rPr lang="en-US" b="0" dirty="0" smtClean="0">
                <a:ea typeface="Arial" charset="0"/>
                <a:cs typeface="Arial" charset="0"/>
              </a:rPr>
              <a:t>prefix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smtClean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 smtClean="0"/>
              <a:t>Each router selects the closest egress point based on the path cost in intra-domain protocol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 smtClean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  <a:endParaRPr lang="en-US" b="0" dirty="0">
                  <a:solidFill>
                    <a:schemeClr val="accent5"/>
                  </a:solidFill>
                  <a:latin typeface="Arial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highest LOCAL</a:t>
                      </a:r>
                      <a:r>
                        <a:rPr lang="en-US" sz="1800" baseline="0" dirty="0" smtClean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Pick shortest ASPATH</a:t>
                      </a:r>
                      <a:r>
                        <a:rPr lang="en-US" sz="1800" baseline="0" dirty="0" smtClean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&gt; </a:t>
                      </a:r>
                      <a:r>
                        <a:rPr lang="en-US" sz="1800" dirty="0" err="1" smtClean="0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 AS learn route via </a:t>
                      </a:r>
                      <a:r>
                        <a:rPr lang="en-US" sz="1800" dirty="0" err="1" smtClean="0"/>
                        <a:t>eBGP</a:t>
                      </a:r>
                      <a:r>
                        <a:rPr lang="en-US" sz="1800" dirty="0" smtClean="0"/>
                        <a:t> (preferred)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err="1" smtClean="0"/>
                        <a:t>iBGP</a:t>
                      </a:r>
                      <a:r>
                        <a:rPr lang="en-US" sz="1800" baseline="0" dirty="0" smtClean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iBGP</a:t>
                      </a:r>
                      <a:r>
                        <a:rPr lang="en-US" sz="1800" dirty="0" smtClean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Lowest</a:t>
                      </a:r>
                      <a:r>
                        <a:rPr lang="en-US" sz="1800" baseline="0" dirty="0" smtClean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Router</a:t>
                      </a:r>
                      <a:r>
                        <a:rPr lang="en-US" sz="1800" baseline="0" dirty="0" smtClean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next-hop router’s</a:t>
                      </a:r>
                      <a:r>
                        <a:rPr lang="en-US" sz="1800" baseline="0" dirty="0" smtClean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chemeClr val="accent5"/>
                </a:solidFill>
              </a:rPr>
              <a:t>peer</a:t>
            </a:r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UPDATE processing</a:t>
            </a:r>
            <a:endParaRPr lang="en-US" dirty="0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 smtClean="0">
                  <a:ea typeface="Arial" charset="0"/>
                  <a:cs typeface="Arial" charset="0"/>
                </a:rPr>
                <a:t>Policies</a:t>
              </a:r>
              <a:endParaRPr lang="en-US" sz="1800" b="0" dirty="0">
                <a:ea typeface="Arial" charset="0"/>
                <a:cs typeface="Arial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forwarding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 smtClean="0">
                <a:ea typeface="Arial" charset="0"/>
                <a:cs typeface="Arial" charset="0"/>
              </a:rPr>
              <a:t>ntries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BGP </a:t>
            </a:r>
            <a:endParaRPr lang="en-US" sz="1800" b="0" dirty="0">
              <a:ea typeface="Arial" charset="0"/>
              <a:cs typeface="Arial" charset="0"/>
            </a:endParaRP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Data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Control plane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ea typeface="Arial" charset="0"/>
                <a:cs typeface="Arial" charset="0"/>
              </a:rPr>
              <a:t>Data </a:t>
            </a:r>
            <a:br>
              <a:rPr lang="en-US" sz="1800" b="0" dirty="0" smtClean="0">
                <a:ea typeface="Arial" charset="0"/>
                <a:cs typeface="Arial" charset="0"/>
              </a:rPr>
            </a:br>
            <a:r>
              <a:rPr lang="en-US" sz="1800" b="0" dirty="0" smtClean="0">
                <a:ea typeface="Arial" charset="0"/>
                <a:cs typeface="Arial" charset="0"/>
              </a:rPr>
              <a:t>packets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Convergence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 smtClean="0"/>
              <a:t>In normal routing, if graph is connected then reachability is assured</a:t>
            </a:r>
          </a:p>
          <a:p>
            <a:r>
              <a:rPr lang="en-US" dirty="0" smtClean="0"/>
              <a:t>With policy routing, this does not always hold</a:t>
            </a:r>
            <a:endParaRPr lang="en-US" dirty="0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smtClean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do not have a route to (</a:t>
            </a:r>
            <a:r>
              <a:rPr lang="en-US" dirty="0" err="1" smtClean="0"/>
              <a:t>blackholing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</a:p>
          <a:p>
            <a:pPr lvl="1"/>
            <a:r>
              <a:rPr lang="en-US" dirty="0" smtClean="0"/>
              <a:t>More: http</a:t>
            </a:r>
            <a:r>
              <a:rPr lang="en-US" dirty="0"/>
              <a:t>://</a:t>
            </a:r>
            <a:r>
              <a:rPr lang="en-US" dirty="0" err="1" smtClean="0"/>
              <a:t>queue.acm.org</a:t>
            </a:r>
            <a:r>
              <a:rPr lang="en-US" dirty="0" smtClean="0"/>
              <a:t>/</a:t>
            </a:r>
            <a:r>
              <a:rPr lang="en-US" dirty="0" err="1" smtClean="0"/>
              <a:t>detail.cfm?id</a:t>
            </a:r>
            <a:r>
              <a:rPr lang="en-US" dirty="0" smtClean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If all AS policies follow “Gao-Rexford” rules, BGP is guaranteed to </a:t>
            </a:r>
            <a:r>
              <a:rPr lang="en-US" dirty="0" smtClean="0">
                <a:solidFill>
                  <a:schemeClr val="accent5"/>
                </a:solidFill>
              </a:rPr>
              <a:t>converge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 set of rules that decide the preferences of routes, e.g., prefer a route via a customer over a route via a provider or peer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policy oscillation</a:t>
            </a:r>
            <a:endParaRPr lang="en-US" altLang="zh-CN" dirty="0"/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Initially:  nodes 1, 2, 3 know only shortest path to 0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Step-by-step of policy </a:t>
            </a:r>
            <a:r>
              <a:rPr lang="en-US" altLang="zh-CN" dirty="0"/>
              <a:t>o</a:t>
            </a:r>
            <a:r>
              <a:rPr lang="en-US" altLang="zh-CN" dirty="0" smtClean="0"/>
              <a:t>scillation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We’re back to where we started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routing</a:t>
            </a:r>
          </a:p>
          <a:p>
            <a:pPr lvl="1"/>
            <a:r>
              <a:rPr lang="en-US" dirty="0" smtClean="0"/>
              <a:t>Domains typically use “hot potato” routing</a:t>
            </a:r>
          </a:p>
          <a:p>
            <a:pPr lvl="1"/>
            <a:r>
              <a:rPr lang="en-US" dirty="0" smtClean="0"/>
              <a:t>Not always optimal, but economically expedient</a:t>
            </a:r>
          </a:p>
          <a:p>
            <a:r>
              <a:rPr lang="en-US" dirty="0" smtClean="0"/>
              <a:t>Policy is not always about performance</a:t>
            </a:r>
          </a:p>
          <a:p>
            <a:pPr lvl="1"/>
            <a:r>
              <a:rPr lang="en-US" dirty="0" smtClean="0"/>
              <a:t>Policy-driven paths aren’t the shortest</a:t>
            </a:r>
          </a:p>
          <a:p>
            <a:r>
              <a:rPr lang="en-US" dirty="0" smtClean="0"/>
              <a:t>AS path length can be misleading</a:t>
            </a:r>
          </a:p>
          <a:p>
            <a:pPr lvl="1"/>
            <a:r>
              <a:rPr lang="en-US" dirty="0" smtClean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may have many router-level hops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Arial" charset="0"/>
                  <a:ea typeface="Arial" charset="0"/>
                </a:rPr>
                <a:t>BGP </a:t>
              </a:r>
              <a:r>
                <a:rPr lang="en-US" b="0" dirty="0">
                  <a:latin typeface="Arial" charset="0"/>
                  <a:ea typeface="Arial" charset="0"/>
                </a:rPr>
                <a:t>says that </a:t>
              </a:r>
              <a:r>
                <a:rPr lang="en-US" b="0" dirty="0" smtClean="0">
                  <a:latin typeface="Arial" charset="0"/>
                  <a:ea typeface="Arial" charset="0"/>
                </a:rPr>
                <a:t>path </a:t>
              </a:r>
              <a:r>
                <a:rPr lang="en-US" dirty="0" smtClean="0">
                  <a:latin typeface="Arial" charset="0"/>
                  <a:ea typeface="Arial" charset="0"/>
                </a:rPr>
                <a:t>4 1</a:t>
              </a:r>
              <a:r>
                <a:rPr lang="en-US" b="0" dirty="0" smtClean="0">
                  <a:latin typeface="Arial" charset="0"/>
                  <a:ea typeface="Arial" charset="0"/>
                </a:rPr>
                <a:t> is better than path </a:t>
              </a:r>
              <a:r>
                <a:rPr lang="en-US" dirty="0" smtClean="0">
                  <a:latin typeface="Arial" charset="0"/>
                  <a:ea typeface="Arial" charset="0"/>
                </a:rPr>
                <a:t>3 2 1</a:t>
              </a:r>
              <a:endParaRPr lang="en-US" dirty="0">
                <a:latin typeface="Arial" charset="0"/>
                <a:ea typeface="Arial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outages are biggest source of Internet problems</a:t>
            </a:r>
          </a:p>
          <a:p>
            <a:r>
              <a:rPr lang="en-US" dirty="0" smtClean="0"/>
              <a:t>Most popular paths are very stable</a:t>
            </a:r>
          </a:p>
          <a:p>
            <a:r>
              <a:rPr lang="en-US" dirty="0" smtClean="0"/>
              <a:t>Outages are still very common</a:t>
            </a:r>
          </a:p>
          <a:p>
            <a:pPr lvl="1"/>
            <a:r>
              <a:rPr lang="en-US" dirty="0" smtClean="0"/>
              <a:t>Check out https</a:t>
            </a:r>
            <a:r>
              <a:rPr lang="en-US" dirty="0"/>
              <a:t>://</a:t>
            </a:r>
            <a:r>
              <a:rPr lang="en-US" dirty="0" err="1"/>
              <a:t>bgpstream.com</a:t>
            </a:r>
            <a:r>
              <a:rPr lang="en-US" dirty="0"/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protocol is bloated yet underspecified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attributes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leeway in how to set and interpret attributes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ecessary to allow autonomy, diverse policies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also gives operators plenty of rope</a:t>
            </a:r>
          </a:p>
          <a:p>
            <a:r>
              <a:rPr lang="en-US" dirty="0" smtClean="0"/>
              <a:t>Configuration is mostly manual and ad hoc</a:t>
            </a:r>
          </a:p>
          <a:p>
            <a:pPr lvl="1"/>
            <a:r>
              <a:rPr lang="en-US" dirty="0" smtClean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deals with data plane (forwarding) and control plane (routing)</a:t>
            </a:r>
          </a:p>
          <a:p>
            <a:r>
              <a:rPr lang="en-US" dirty="0" smtClean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Layer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 smtClean="0"/>
              <a:t>Each AS </a:t>
            </a:r>
            <a:r>
              <a:rPr lang="en-US" sz="2400" b="0" dirty="0" smtClean="0">
                <a:solidFill>
                  <a:schemeClr val="accent5"/>
                </a:solidFill>
              </a:rPr>
              <a:t>selects</a:t>
            </a:r>
            <a:r>
              <a:rPr lang="en-US" sz="2400" b="0" dirty="0" smtClean="0"/>
              <a:t> the </a:t>
            </a:r>
            <a:br>
              <a:rPr lang="en-US" sz="2400" b="0" dirty="0" smtClean="0"/>
            </a:br>
            <a:r>
              <a:rPr lang="en-US" sz="2400" b="0" dirty="0" smtClean="0"/>
              <a:t>“best” route it hears advertised for a prefix</a:t>
            </a:r>
            <a:endParaRPr lang="en-US" sz="2400" b="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(“exports”) </a:t>
            </a:r>
            <a:r>
              <a:rPr lang="en-US" sz="2400" b="0" dirty="0" smtClean="0">
                <a:solidFill>
                  <a:schemeClr val="accent5"/>
                </a:solidFill>
              </a:rPr>
              <a:t>its</a:t>
            </a:r>
            <a:r>
              <a:rPr lang="en-US" sz="2400" b="0" dirty="0" smtClean="0"/>
              <a:t>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5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3026</TotalTime>
  <Words>2292</Words>
  <Application>Microsoft Macintosh PowerPoint</Application>
  <PresentationFormat>On-screen Show (4:3)</PresentationFormat>
  <Paragraphs>640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 Black</vt:lpstr>
      <vt:lpstr>Calibri</vt:lpstr>
      <vt:lpstr>Calibri Light</vt:lpstr>
      <vt:lpstr>Courier New</vt:lpstr>
      <vt:lpstr>Monotype Sorts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BGP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Example: 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505</cp:revision>
  <dcterms:created xsi:type="dcterms:W3CDTF">2017-09-02T14:15:58Z</dcterms:created>
  <dcterms:modified xsi:type="dcterms:W3CDTF">2019-04-10T18:27:20Z</dcterms:modified>
</cp:coreProperties>
</file>