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1"/>
  </p:notesMasterIdLst>
  <p:sldIdLst>
    <p:sldId id="256" r:id="rId2"/>
    <p:sldId id="461" r:id="rId3"/>
    <p:sldId id="462" r:id="rId4"/>
    <p:sldId id="463" r:id="rId5"/>
    <p:sldId id="507" r:id="rId6"/>
    <p:sldId id="465" r:id="rId7"/>
    <p:sldId id="466" r:id="rId8"/>
    <p:sldId id="467" r:id="rId9"/>
    <p:sldId id="468" r:id="rId10"/>
    <p:sldId id="469" r:id="rId11"/>
    <p:sldId id="470" r:id="rId12"/>
    <p:sldId id="471" r:id="rId13"/>
    <p:sldId id="472" r:id="rId14"/>
    <p:sldId id="473" r:id="rId15"/>
    <p:sldId id="474" r:id="rId16"/>
    <p:sldId id="476" r:id="rId17"/>
    <p:sldId id="477" r:id="rId18"/>
    <p:sldId id="478" r:id="rId19"/>
    <p:sldId id="479" r:id="rId20"/>
    <p:sldId id="480" r:id="rId21"/>
    <p:sldId id="481" r:id="rId22"/>
    <p:sldId id="482" r:id="rId23"/>
    <p:sldId id="483" r:id="rId24"/>
    <p:sldId id="484" r:id="rId25"/>
    <p:sldId id="485" r:id="rId26"/>
    <p:sldId id="486" r:id="rId27"/>
    <p:sldId id="487" r:id="rId28"/>
    <p:sldId id="488" r:id="rId29"/>
    <p:sldId id="489" r:id="rId30"/>
    <p:sldId id="490" r:id="rId31"/>
    <p:sldId id="491" r:id="rId32"/>
    <p:sldId id="492" r:id="rId33"/>
    <p:sldId id="493" r:id="rId34"/>
    <p:sldId id="494" r:id="rId35"/>
    <p:sldId id="495" r:id="rId36"/>
    <p:sldId id="496" r:id="rId37"/>
    <p:sldId id="497" r:id="rId38"/>
    <p:sldId id="498" r:id="rId39"/>
    <p:sldId id="499" r:id="rId40"/>
    <p:sldId id="500" r:id="rId41"/>
    <p:sldId id="501" r:id="rId42"/>
    <p:sldId id="502" r:id="rId43"/>
    <p:sldId id="503" r:id="rId44"/>
    <p:sldId id="504" r:id="rId45"/>
    <p:sldId id="505" r:id="rId46"/>
    <p:sldId id="593" r:id="rId47"/>
    <p:sldId id="514" r:id="rId48"/>
    <p:sldId id="506" r:id="rId49"/>
    <p:sldId id="460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7"/>
    <p:restoredTop sz="88132"/>
  </p:normalViewPr>
  <p:slideViewPr>
    <p:cSldViewPr snapToObjects="1">
      <p:cViewPr varScale="1">
        <p:scale>
          <a:sx n="141" d="100"/>
          <a:sy n="141" d="100"/>
        </p:scale>
        <p:origin x="1192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Slides</a:t>
            </a:r>
            <a:r>
              <a:rPr lang="en-US" baseline="0" dirty="0"/>
              <a:t> a</a:t>
            </a:r>
            <a:r>
              <a:rPr lang="en-US" dirty="0"/>
              <a:t>dapted from similar courses at Princeton,</a:t>
            </a:r>
            <a:r>
              <a:rPr lang="en-US" baseline="0" dirty="0"/>
              <a:t> Stanford, UC Berkeley, University of Michigan,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97" name="Shape 1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097531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Shape 24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497" name="Shape 24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472833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1" name="Shape 254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542" name="Shape 25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829276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Shape 25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587" name="Shape 25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181510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" name="Shape 263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32" name="Shape 263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0434338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6" name="Shape 26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77" name="Shape 26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246738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Shape 272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722" name="Shape 27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2290887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" name="Shape 276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767" name="Shape 276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8710781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1" name="Shape 281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12" name="Shape 281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46359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" name="Shape 285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57" name="Shape 285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594461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19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1" name="Shape 29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902" name="Shape 29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7945581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6" name="Shape 294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947" name="Shape 29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9810728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2" name="Shape 299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993" name="Shape 299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6654762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4" name="Shape 304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45" name="Shape 304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8104384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Shape 30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87" name="Shape 30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443984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7" name="Shape 31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28" name="Shape 31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9865168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9" name="Shape 316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70" name="Shape 31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1702442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Shape 321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211" name="Shape 321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6110896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3" name="Shape 325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254" name="Shape 325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6750808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Count-to-infinity can still</a:t>
            </a:r>
            <a:r>
              <a:rPr lang="en-US" baseline="0" dirty="0"/>
              <a:t> happen if there are multiple nodes and the link-state messages are lost.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20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06" name="Shape 40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6574789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97" name="Shape 1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1363512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42B0DAA6-02FB-6E4A-B752-815ED524F531}" type="slidenum">
              <a:rPr lang="en-US">
                <a:latin typeface="Times New Roman" charset="0"/>
              </a:rPr>
              <a:pPr/>
              <a:t>44</a:t>
            </a:fld>
            <a:endParaRPr lang="en-US">
              <a:latin typeface="Times New Roman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11835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DF86D6B3-6172-344F-AF2E-101ACF88B5E5}" type="slidenum">
              <a:rPr lang="en-US">
                <a:latin typeface="Times New Roman" charset="0"/>
              </a:rPr>
              <a:pPr/>
              <a:t>45</a:t>
            </a:fld>
            <a:endParaRPr lang="en-US">
              <a:latin typeface="Times New Roman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3909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97" name="Shape 1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89648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97" name="Shape 1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986243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378560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811026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243491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675957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32F0FA2B-D0B2-2D43-954F-401FB3378438}" type="slidenum">
              <a:rPr lang="en-US" sz="1200" b="0">
                <a:latin typeface="Times New Roman" charset="0"/>
              </a:rPr>
              <a:pPr eaLnBrk="1" hangingPunct="1"/>
              <a:t>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062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378560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811026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243491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675957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32F0FA2B-D0B2-2D43-954F-401FB3378438}" type="slidenum">
              <a:rPr lang="en-US" sz="1200" b="0">
                <a:latin typeface="Times New Roman" charset="0"/>
              </a:rPr>
              <a:pPr eaLnBrk="1" hangingPunct="1"/>
              <a:t>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988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7F9C297-3580-704A-834B-CEB0E741916A}" type="slidenum">
              <a:rPr lang="en-US" sz="1200" b="0">
                <a:latin typeface="Times New Roman" charset="0"/>
              </a:rPr>
              <a:pPr eaLnBrk="1" hangingPunct="1"/>
              <a:t>10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78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6493" tIns="43247" rIns="86493" bIns="43247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20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64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6954019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10/27/20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10/27/20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10/27/20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10/27/20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10/27/20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10/27/20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/>
              <a:t>Xin Jin</a:t>
            </a:r>
          </a:p>
          <a:p>
            <a:r>
              <a:rPr lang="en-US" b="0" dirty="0"/>
              <a:t>Fall 20</a:t>
            </a:r>
            <a:r>
              <a:rPr lang="en-US" altLang="zh-CN" b="0" dirty="0"/>
              <a:t>20</a:t>
            </a:r>
            <a:r>
              <a:rPr lang="en-US" b="0" dirty="0"/>
              <a:t> (</a:t>
            </a:r>
            <a:r>
              <a:rPr lang="en-US" b="0" dirty="0" err="1"/>
              <a:t>TuTh</a:t>
            </a:r>
            <a:r>
              <a:rPr lang="en-US" b="0" dirty="0"/>
              <a:t> 1:30-2:45pm on Zoom)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6390967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https://</a:t>
            </a:r>
            <a:r>
              <a:rPr lang="en-US" b="0" dirty="0" err="1"/>
              <a:t>github.com</a:t>
            </a:r>
            <a:r>
              <a:rPr lang="en-US" b="0" dirty="0"/>
              <a:t>/</a:t>
            </a:r>
            <a:r>
              <a:rPr lang="en-US" b="0" dirty="0" err="1"/>
              <a:t>xinjin</a:t>
            </a:r>
            <a:r>
              <a:rPr lang="en-US" b="0" dirty="0"/>
              <a:t>/course-net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77460"/>
          </a:xfrm>
        </p:spPr>
        <p:txBody>
          <a:bodyPr>
            <a:normAutofit/>
          </a:bodyPr>
          <a:lstStyle/>
          <a:p>
            <a:r>
              <a:rPr lang="en-US" sz="4800" dirty="0"/>
              <a:t>EN.601.414/614</a:t>
            </a:r>
            <a:br>
              <a:rPr lang="en-US" sz="4800" dirty="0"/>
            </a:br>
            <a:r>
              <a:rPr lang="en-US" sz="4800" dirty="0"/>
              <a:t>Computer Networks</a:t>
            </a:r>
            <a:br>
              <a:rPr lang="en-US" sz="4800" dirty="0"/>
            </a:br>
            <a:br>
              <a:rPr lang="en-US" sz="4800" dirty="0"/>
            </a:br>
            <a:r>
              <a:rPr lang="en-US" altLang="zh-CN" sz="4800" dirty="0"/>
              <a:t>Routing Algorithms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delay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to achieve convergence</a:t>
            </a:r>
          </a:p>
          <a:p>
            <a:r>
              <a:rPr lang="en-US" dirty="0"/>
              <a:t>Sources of convergence delay</a:t>
            </a:r>
          </a:p>
          <a:p>
            <a:pPr lvl="1"/>
            <a:r>
              <a:rPr lang="en-US" dirty="0"/>
              <a:t>Time to detect failure</a:t>
            </a:r>
          </a:p>
          <a:p>
            <a:pPr lvl="1"/>
            <a:r>
              <a:rPr lang="en-US" dirty="0"/>
              <a:t>Time to flood link-state information</a:t>
            </a:r>
          </a:p>
          <a:p>
            <a:pPr lvl="1"/>
            <a:r>
              <a:rPr lang="en-US" dirty="0"/>
              <a:t>Time to re-compute forwarding tables</a:t>
            </a:r>
          </a:p>
          <a:p>
            <a:r>
              <a:rPr lang="en-US" dirty="0">
                <a:solidFill>
                  <a:schemeClr val="accent5"/>
                </a:solidFill>
              </a:rPr>
              <a:t>What happens if it takes too long to converge?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from convergence delay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736641" y="1905000"/>
            <a:ext cx="3225759" cy="2743200"/>
            <a:chOff x="381000" y="1981200"/>
            <a:chExt cx="4029109" cy="3426372"/>
          </a:xfrm>
        </p:grpSpPr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985990" y="3504032"/>
              <a:ext cx="390834" cy="46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3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1717977" y="2934331"/>
              <a:ext cx="390834" cy="46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4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566243" y="2186366"/>
              <a:ext cx="0" cy="74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1" name="Line 37"/>
            <p:cNvSpPr>
              <a:spLocks noChangeShapeType="1"/>
            </p:cNvSpPr>
            <p:nvPr/>
          </p:nvSpPr>
          <p:spPr bwMode="auto">
            <a:xfrm>
              <a:off x="754534" y="3944533"/>
              <a:ext cx="9160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2" name="Line 38"/>
            <p:cNvSpPr>
              <a:spLocks noChangeShapeType="1"/>
            </p:cNvSpPr>
            <p:nvPr/>
          </p:nvSpPr>
          <p:spPr bwMode="auto">
            <a:xfrm>
              <a:off x="1772069" y="2344303"/>
              <a:ext cx="0" cy="1433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3" name="Line 39"/>
            <p:cNvSpPr>
              <a:spLocks noChangeShapeType="1"/>
            </p:cNvSpPr>
            <p:nvPr/>
          </p:nvSpPr>
          <p:spPr bwMode="auto">
            <a:xfrm flipH="1">
              <a:off x="574799" y="2253414"/>
              <a:ext cx="976950" cy="1609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" name="Text Box 40"/>
            <p:cNvSpPr txBox="1">
              <a:spLocks noChangeArrowheads="1"/>
            </p:cNvSpPr>
            <p:nvPr/>
          </p:nvSpPr>
          <p:spPr bwMode="auto">
            <a:xfrm>
              <a:off x="764943" y="2770435"/>
              <a:ext cx="390834" cy="46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5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" name="Line 41"/>
            <p:cNvSpPr>
              <a:spLocks noChangeShapeType="1"/>
            </p:cNvSpPr>
            <p:nvPr/>
          </p:nvSpPr>
          <p:spPr bwMode="auto">
            <a:xfrm>
              <a:off x="1782215" y="4019031"/>
              <a:ext cx="13045" cy="1057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6" name="Text Box 42"/>
            <p:cNvSpPr txBox="1">
              <a:spLocks noChangeArrowheads="1"/>
            </p:cNvSpPr>
            <p:nvPr/>
          </p:nvSpPr>
          <p:spPr bwMode="auto">
            <a:xfrm>
              <a:off x="1752764" y="4318516"/>
              <a:ext cx="390834" cy="46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3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7" name="Freeform 43"/>
            <p:cNvSpPr>
              <a:spLocks/>
            </p:cNvSpPr>
            <p:nvPr/>
          </p:nvSpPr>
          <p:spPr bwMode="auto">
            <a:xfrm>
              <a:off x="555955" y="4050321"/>
              <a:ext cx="1246553" cy="1190488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  <a:gd name="connsiteX0" fmla="*/ 0 w 10000"/>
                <a:gd name="connsiteY0" fmla="*/ 0 h 6928"/>
                <a:gd name="connsiteX1" fmla="*/ 3770 w 10000"/>
                <a:gd name="connsiteY1" fmla="*/ 6300 h 6928"/>
                <a:gd name="connsiteX2" fmla="*/ 10000 w 10000"/>
                <a:gd name="connsiteY2" fmla="*/ 6701 h 6928"/>
                <a:gd name="connsiteX0" fmla="*/ 0 w 10000"/>
                <a:gd name="connsiteY0" fmla="*/ 0 h 9871"/>
                <a:gd name="connsiteX1" fmla="*/ 1802 w 10000"/>
                <a:gd name="connsiteY1" fmla="*/ 7634 h 9871"/>
                <a:gd name="connsiteX2" fmla="*/ 10000 w 10000"/>
                <a:gd name="connsiteY2" fmla="*/ 9672 h 9871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32 w 10032"/>
                <a:gd name="connsiteY0" fmla="*/ 0 h 10136"/>
                <a:gd name="connsiteX1" fmla="*/ 1834 w 10032"/>
                <a:gd name="connsiteY1" fmla="*/ 7734 h 10136"/>
                <a:gd name="connsiteX2" fmla="*/ 10032 w 10032"/>
                <a:gd name="connsiteY2" fmla="*/ 9798 h 1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2" h="10136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8" name="Text Box 44"/>
            <p:cNvSpPr txBox="1">
              <a:spLocks noChangeArrowheads="1"/>
            </p:cNvSpPr>
            <p:nvPr/>
          </p:nvSpPr>
          <p:spPr bwMode="auto">
            <a:xfrm>
              <a:off x="759145" y="4579261"/>
              <a:ext cx="390834" cy="46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7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0" name="Text Box 46"/>
            <p:cNvSpPr txBox="1">
              <a:spLocks noChangeArrowheads="1"/>
            </p:cNvSpPr>
            <p:nvPr/>
          </p:nvSpPr>
          <p:spPr bwMode="auto">
            <a:xfrm>
              <a:off x="2394159" y="4559891"/>
              <a:ext cx="390834" cy="46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4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1" name="Text Box 56"/>
            <p:cNvSpPr txBox="1">
              <a:spLocks noChangeArrowheads="1"/>
            </p:cNvSpPr>
            <p:nvPr/>
          </p:nvSpPr>
          <p:spPr bwMode="auto">
            <a:xfrm>
              <a:off x="2275302" y="3576145"/>
              <a:ext cx="390834" cy="46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8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2" name="Line 65"/>
            <p:cNvSpPr>
              <a:spLocks noChangeShapeType="1"/>
            </p:cNvSpPr>
            <p:nvPr/>
          </p:nvSpPr>
          <p:spPr bwMode="auto">
            <a:xfrm>
              <a:off x="3511445" y="3934103"/>
              <a:ext cx="5102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3" name="Text Box 66"/>
            <p:cNvSpPr txBox="1">
              <a:spLocks noChangeArrowheads="1"/>
            </p:cNvSpPr>
            <p:nvPr/>
          </p:nvSpPr>
          <p:spPr bwMode="auto">
            <a:xfrm>
              <a:off x="3568238" y="3934103"/>
              <a:ext cx="390834" cy="46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2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4" name="Line 67"/>
            <p:cNvSpPr>
              <a:spLocks noChangeShapeType="1"/>
            </p:cNvSpPr>
            <p:nvPr/>
          </p:nvSpPr>
          <p:spPr bwMode="auto">
            <a:xfrm>
              <a:off x="1863386" y="2207225"/>
              <a:ext cx="1398748" cy="1695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5" name="Text Box 68"/>
            <p:cNvSpPr txBox="1">
              <a:spLocks noChangeArrowheads="1"/>
            </p:cNvSpPr>
            <p:nvPr/>
          </p:nvSpPr>
          <p:spPr bwMode="auto">
            <a:xfrm>
              <a:off x="2503642" y="2733184"/>
              <a:ext cx="390834" cy="46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7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6" name="Freeform 69"/>
            <p:cNvSpPr>
              <a:spLocks/>
            </p:cNvSpPr>
            <p:nvPr/>
          </p:nvSpPr>
          <p:spPr bwMode="auto">
            <a:xfrm>
              <a:off x="1843094" y="2186366"/>
              <a:ext cx="40585" cy="20860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7" name="Freeform 70"/>
            <p:cNvSpPr>
              <a:spLocks/>
            </p:cNvSpPr>
            <p:nvPr/>
          </p:nvSpPr>
          <p:spPr bwMode="auto">
            <a:xfrm>
              <a:off x="1863386" y="2220635"/>
              <a:ext cx="2362653" cy="1567451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" name="Text Box 71"/>
            <p:cNvSpPr txBox="1">
              <a:spLocks noChangeArrowheads="1"/>
            </p:cNvSpPr>
            <p:nvPr/>
          </p:nvSpPr>
          <p:spPr bwMode="auto">
            <a:xfrm>
              <a:off x="3529827" y="2171554"/>
              <a:ext cx="390834" cy="46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9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 bwMode="auto">
            <a:xfrm>
              <a:off x="1552903" y="1981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effectLst/>
                  <a:latin typeface="Arial" charset="0"/>
                </a:rPr>
                <a:t>x</a:t>
              </a: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 bwMode="auto">
            <a:xfrm>
              <a:off x="381000" y="3720662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dirty="0">
                  <a:ln>
                    <a:noFill/>
                  </a:ln>
                  <a:effectLst/>
                  <a:latin typeface="Arial" charset="0"/>
                </a:rPr>
                <a:t>u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 bwMode="auto">
            <a:xfrm>
              <a:off x="3952909" y="3720662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effectLst/>
                  <a:latin typeface="Arial" charset="0"/>
                </a:rPr>
                <a:t>z</a:t>
              </a: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 bwMode="auto">
            <a:xfrm>
              <a:off x="1568668" y="4950372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effectLst/>
                  <a:latin typeface="Arial" charset="0"/>
                </a:rPr>
                <a:t>v</a:t>
              </a:r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 bwMode="auto">
            <a:xfrm>
              <a:off x="3086428" y="3720662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effectLst/>
                  <a:latin typeface="Arial" charset="0"/>
                </a:rPr>
                <a:t>y</a:t>
              </a:r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 bwMode="auto">
            <a:xfrm>
              <a:off x="1568668" y="3720662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effectLst/>
                  <a:latin typeface="Arial" charset="0"/>
                </a:rPr>
                <a:t>w</a:t>
              </a:r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>
              <a:off x="2010102" y="3944533"/>
              <a:ext cx="10972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38" name="Line 126"/>
          <p:cNvSpPr>
            <a:spLocks noChangeShapeType="1"/>
          </p:cNvSpPr>
          <p:nvPr/>
        </p:nvSpPr>
        <p:spPr bwMode="auto">
          <a:xfrm flipV="1">
            <a:off x="3246510" y="3468939"/>
            <a:ext cx="386781" cy="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0" name="Line 128"/>
          <p:cNvSpPr>
            <a:spLocks noChangeShapeType="1"/>
          </p:cNvSpPr>
          <p:nvPr/>
        </p:nvSpPr>
        <p:spPr bwMode="auto">
          <a:xfrm>
            <a:off x="1856655" y="3640351"/>
            <a:ext cx="7620" cy="658368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2" name="Line 130"/>
          <p:cNvSpPr>
            <a:spLocks noChangeShapeType="1"/>
          </p:cNvSpPr>
          <p:nvPr/>
        </p:nvSpPr>
        <p:spPr bwMode="auto">
          <a:xfrm flipV="1">
            <a:off x="1106184" y="3474182"/>
            <a:ext cx="585216" cy="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40830" y="4958029"/>
            <a:ext cx="3121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</a:t>
            </a:r>
            <a:r>
              <a:rPr lang="en-US" sz="2000" b="0" dirty="0"/>
              <a:t> and </a:t>
            </a:r>
            <a:r>
              <a:rPr lang="en-US" sz="2000" dirty="0"/>
              <a:t>w</a:t>
            </a:r>
            <a:r>
              <a:rPr lang="en-US" sz="2000" b="0" dirty="0"/>
              <a:t> think that the path to </a:t>
            </a:r>
            <a:r>
              <a:rPr lang="en-US" sz="2000" dirty="0"/>
              <a:t>y</a:t>
            </a:r>
            <a:r>
              <a:rPr lang="en-US" sz="2000" b="0" dirty="0"/>
              <a:t> goes through </a:t>
            </a:r>
            <a:r>
              <a:rPr lang="en-US" sz="2000" dirty="0"/>
              <a:t>v</a:t>
            </a:r>
          </a:p>
        </p:txBody>
      </p:sp>
      <p:grpSp>
        <p:nvGrpSpPr>
          <p:cNvPr id="48" name="Group 47"/>
          <p:cNvGrpSpPr>
            <a:grpSpLocks noChangeAspect="1"/>
          </p:cNvGrpSpPr>
          <p:nvPr/>
        </p:nvGrpSpPr>
        <p:grpSpPr>
          <a:xfrm>
            <a:off x="5080041" y="1905000"/>
            <a:ext cx="3225759" cy="2743200"/>
            <a:chOff x="381000" y="1981200"/>
            <a:chExt cx="4032199" cy="3429000"/>
          </a:xfrm>
        </p:grpSpPr>
        <p:grpSp>
          <p:nvGrpSpPr>
            <p:cNvPr id="49" name="Group 48"/>
            <p:cNvGrpSpPr>
              <a:grpSpLocks noChangeAspect="1"/>
            </p:cNvGrpSpPr>
            <p:nvPr/>
          </p:nvGrpSpPr>
          <p:grpSpPr>
            <a:xfrm>
              <a:off x="381000" y="1981200"/>
              <a:ext cx="4032199" cy="3429000"/>
              <a:chOff x="381000" y="1981200"/>
              <a:chExt cx="4029109" cy="3426372"/>
            </a:xfrm>
          </p:grpSpPr>
          <p:sp>
            <p:nvSpPr>
              <p:cNvPr id="55" name="Text Box 11"/>
              <p:cNvSpPr txBox="1">
                <a:spLocks noChangeArrowheads="1"/>
              </p:cNvSpPr>
              <p:nvPr/>
            </p:nvSpPr>
            <p:spPr bwMode="auto">
              <a:xfrm>
                <a:off x="985990" y="3504032"/>
                <a:ext cx="390834" cy="46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ea typeface="Arial" charset="0"/>
                    <a:cs typeface="Arial" charset="0"/>
                  </a:rPr>
                  <a:t>3</a:t>
                </a: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56" name="Text Box 12"/>
              <p:cNvSpPr txBox="1">
                <a:spLocks noChangeArrowheads="1"/>
              </p:cNvSpPr>
              <p:nvPr/>
            </p:nvSpPr>
            <p:spPr bwMode="auto">
              <a:xfrm>
                <a:off x="1717977" y="2934331"/>
                <a:ext cx="390834" cy="46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ea typeface="Arial" charset="0"/>
                    <a:cs typeface="Arial" charset="0"/>
                  </a:rPr>
                  <a:t>4</a:t>
                </a: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57" name="Line 23"/>
              <p:cNvSpPr>
                <a:spLocks noChangeShapeType="1"/>
              </p:cNvSpPr>
              <p:nvPr/>
            </p:nvSpPr>
            <p:spPr bwMode="auto">
              <a:xfrm>
                <a:off x="1566243" y="2186366"/>
                <a:ext cx="0" cy="744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58" name="Line 37"/>
              <p:cNvSpPr>
                <a:spLocks noChangeShapeType="1"/>
              </p:cNvSpPr>
              <p:nvPr/>
            </p:nvSpPr>
            <p:spPr bwMode="auto">
              <a:xfrm>
                <a:off x="754534" y="3944533"/>
                <a:ext cx="9160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59" name="Line 38"/>
              <p:cNvSpPr>
                <a:spLocks noChangeShapeType="1"/>
              </p:cNvSpPr>
              <p:nvPr/>
            </p:nvSpPr>
            <p:spPr bwMode="auto">
              <a:xfrm>
                <a:off x="1772069" y="2344303"/>
                <a:ext cx="0" cy="14333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0" name="Line 39"/>
              <p:cNvSpPr>
                <a:spLocks noChangeShapeType="1"/>
              </p:cNvSpPr>
              <p:nvPr/>
            </p:nvSpPr>
            <p:spPr bwMode="auto">
              <a:xfrm flipH="1">
                <a:off x="574799" y="2253414"/>
                <a:ext cx="976950" cy="16091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1" name="Text Box 40"/>
              <p:cNvSpPr txBox="1">
                <a:spLocks noChangeArrowheads="1"/>
              </p:cNvSpPr>
              <p:nvPr/>
            </p:nvSpPr>
            <p:spPr bwMode="auto">
              <a:xfrm>
                <a:off x="764943" y="2770435"/>
                <a:ext cx="390834" cy="46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ea typeface="Arial" charset="0"/>
                    <a:cs typeface="Arial" charset="0"/>
                  </a:rPr>
                  <a:t>5</a:t>
                </a: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2" name="Line 41"/>
              <p:cNvSpPr>
                <a:spLocks noChangeShapeType="1"/>
              </p:cNvSpPr>
              <p:nvPr/>
            </p:nvSpPr>
            <p:spPr bwMode="auto">
              <a:xfrm>
                <a:off x="1782215" y="4019031"/>
                <a:ext cx="13045" cy="10578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3" name="Text Box 42"/>
              <p:cNvSpPr txBox="1">
                <a:spLocks noChangeArrowheads="1"/>
              </p:cNvSpPr>
              <p:nvPr/>
            </p:nvSpPr>
            <p:spPr bwMode="auto">
              <a:xfrm>
                <a:off x="1752764" y="4318516"/>
                <a:ext cx="390834" cy="46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ea typeface="Arial" charset="0"/>
                    <a:cs typeface="Arial" charset="0"/>
                  </a:rPr>
                  <a:t>3</a:t>
                </a: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4" name="Freeform 43"/>
              <p:cNvSpPr>
                <a:spLocks/>
              </p:cNvSpPr>
              <p:nvPr/>
            </p:nvSpPr>
            <p:spPr bwMode="auto">
              <a:xfrm>
                <a:off x="555955" y="4050321"/>
                <a:ext cx="1246553" cy="1190488"/>
              </a:xfrm>
              <a:custGeom>
                <a:avLst/>
                <a:gdLst>
                  <a:gd name="T0" fmla="*/ 0 w 857"/>
                  <a:gd name="T1" fmla="*/ 0 h 1152"/>
                  <a:gd name="T2" fmla="*/ 562 w 857"/>
                  <a:gd name="T3" fmla="*/ 1152 h 1152"/>
                  <a:gd name="T4" fmla="*/ 857 w 857"/>
                  <a:gd name="T5" fmla="*/ 772 h 1152"/>
                  <a:gd name="T6" fmla="*/ 0 60000 65536"/>
                  <a:gd name="T7" fmla="*/ 0 60000 65536"/>
                  <a:gd name="T8" fmla="*/ 0 60000 65536"/>
                  <a:gd name="T9" fmla="*/ 0 w 857"/>
                  <a:gd name="T10" fmla="*/ 0 h 1152"/>
                  <a:gd name="T11" fmla="*/ 857 w 857"/>
                  <a:gd name="T12" fmla="*/ 1152 h 1152"/>
                  <a:gd name="connsiteX0" fmla="*/ 0 w 10000"/>
                  <a:gd name="connsiteY0" fmla="*/ 0 h 6928"/>
                  <a:gd name="connsiteX1" fmla="*/ 3770 w 10000"/>
                  <a:gd name="connsiteY1" fmla="*/ 6300 h 6928"/>
                  <a:gd name="connsiteX2" fmla="*/ 10000 w 10000"/>
                  <a:gd name="connsiteY2" fmla="*/ 6701 h 6928"/>
                  <a:gd name="connsiteX0" fmla="*/ 0 w 10000"/>
                  <a:gd name="connsiteY0" fmla="*/ 0 h 9871"/>
                  <a:gd name="connsiteX1" fmla="*/ 1802 w 10000"/>
                  <a:gd name="connsiteY1" fmla="*/ 7634 h 9871"/>
                  <a:gd name="connsiteX2" fmla="*/ 10000 w 10000"/>
                  <a:gd name="connsiteY2" fmla="*/ 9672 h 9871"/>
                  <a:gd name="connsiteX0" fmla="*/ 0 w 10000"/>
                  <a:gd name="connsiteY0" fmla="*/ 0 h 10136"/>
                  <a:gd name="connsiteX1" fmla="*/ 1802 w 10000"/>
                  <a:gd name="connsiteY1" fmla="*/ 7734 h 10136"/>
                  <a:gd name="connsiteX2" fmla="*/ 10000 w 10000"/>
                  <a:gd name="connsiteY2" fmla="*/ 9798 h 10136"/>
                  <a:gd name="connsiteX0" fmla="*/ 0 w 10000"/>
                  <a:gd name="connsiteY0" fmla="*/ 0 h 10136"/>
                  <a:gd name="connsiteX1" fmla="*/ 1802 w 10000"/>
                  <a:gd name="connsiteY1" fmla="*/ 7734 h 10136"/>
                  <a:gd name="connsiteX2" fmla="*/ 10000 w 10000"/>
                  <a:gd name="connsiteY2" fmla="*/ 9798 h 10136"/>
                  <a:gd name="connsiteX0" fmla="*/ 32 w 10032"/>
                  <a:gd name="connsiteY0" fmla="*/ 0 h 10136"/>
                  <a:gd name="connsiteX1" fmla="*/ 1834 w 10032"/>
                  <a:gd name="connsiteY1" fmla="*/ 7734 h 10136"/>
                  <a:gd name="connsiteX2" fmla="*/ 10032 w 10032"/>
                  <a:gd name="connsiteY2" fmla="*/ 9798 h 10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32" h="10136">
                    <a:moveTo>
                      <a:pt x="32" y="0"/>
                    </a:moveTo>
                    <a:cubicBezTo>
                      <a:pt x="62" y="4573"/>
                      <a:pt x="-465" y="5047"/>
                      <a:pt x="1834" y="7734"/>
                    </a:cubicBezTo>
                    <a:cubicBezTo>
                      <a:pt x="4132" y="9414"/>
                      <a:pt x="9320" y="10802"/>
                      <a:pt x="10032" y="979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5" name="Text Box 44"/>
              <p:cNvSpPr txBox="1">
                <a:spLocks noChangeArrowheads="1"/>
              </p:cNvSpPr>
              <p:nvPr/>
            </p:nvSpPr>
            <p:spPr bwMode="auto">
              <a:xfrm>
                <a:off x="759145" y="4579261"/>
                <a:ext cx="390834" cy="46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ea typeface="Arial" charset="0"/>
                    <a:cs typeface="Arial" charset="0"/>
                  </a:rPr>
                  <a:t>7</a:t>
                </a: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7" name="Text Box 46"/>
              <p:cNvSpPr txBox="1">
                <a:spLocks noChangeArrowheads="1"/>
              </p:cNvSpPr>
              <p:nvPr/>
            </p:nvSpPr>
            <p:spPr bwMode="auto">
              <a:xfrm>
                <a:off x="2394159" y="4559891"/>
                <a:ext cx="390834" cy="46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ea typeface="Arial" charset="0"/>
                    <a:cs typeface="Arial" charset="0"/>
                  </a:rPr>
                  <a:t>4</a:t>
                </a: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8" name="Text Box 56"/>
              <p:cNvSpPr txBox="1">
                <a:spLocks noChangeArrowheads="1"/>
              </p:cNvSpPr>
              <p:nvPr/>
            </p:nvSpPr>
            <p:spPr bwMode="auto">
              <a:xfrm>
                <a:off x="2275302" y="3576145"/>
                <a:ext cx="390834" cy="46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ea typeface="Arial" charset="0"/>
                    <a:cs typeface="Arial" charset="0"/>
                  </a:rPr>
                  <a:t>8</a:t>
                </a: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9" name="Line 65"/>
              <p:cNvSpPr>
                <a:spLocks noChangeShapeType="1"/>
              </p:cNvSpPr>
              <p:nvPr/>
            </p:nvSpPr>
            <p:spPr bwMode="auto">
              <a:xfrm>
                <a:off x="3511445" y="3934103"/>
                <a:ext cx="5102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0" name="Text Box 66"/>
              <p:cNvSpPr txBox="1">
                <a:spLocks noChangeArrowheads="1"/>
              </p:cNvSpPr>
              <p:nvPr/>
            </p:nvSpPr>
            <p:spPr bwMode="auto">
              <a:xfrm>
                <a:off x="3568238" y="3934103"/>
                <a:ext cx="390834" cy="46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ea typeface="Arial" charset="0"/>
                    <a:cs typeface="Arial" charset="0"/>
                  </a:rPr>
                  <a:t>2</a:t>
                </a: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1" name="Line 67"/>
              <p:cNvSpPr>
                <a:spLocks noChangeShapeType="1"/>
              </p:cNvSpPr>
              <p:nvPr/>
            </p:nvSpPr>
            <p:spPr bwMode="auto">
              <a:xfrm>
                <a:off x="1863386" y="2207225"/>
                <a:ext cx="1398748" cy="1695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2" name="Text Box 68"/>
              <p:cNvSpPr txBox="1">
                <a:spLocks noChangeArrowheads="1"/>
              </p:cNvSpPr>
              <p:nvPr/>
            </p:nvSpPr>
            <p:spPr bwMode="auto">
              <a:xfrm>
                <a:off x="2503642" y="2733184"/>
                <a:ext cx="390834" cy="46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ea typeface="Arial" charset="0"/>
                    <a:cs typeface="Arial" charset="0"/>
                  </a:rPr>
                  <a:t>7</a:t>
                </a: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3" name="Freeform 69"/>
              <p:cNvSpPr>
                <a:spLocks/>
              </p:cNvSpPr>
              <p:nvPr/>
            </p:nvSpPr>
            <p:spPr bwMode="auto">
              <a:xfrm>
                <a:off x="1843094" y="2186366"/>
                <a:ext cx="40585" cy="20860"/>
              </a:xfrm>
              <a:custGeom>
                <a:avLst/>
                <a:gdLst>
                  <a:gd name="T0" fmla="*/ 0 w 28"/>
                  <a:gd name="T1" fmla="*/ 14 h 14"/>
                  <a:gd name="T2" fmla="*/ 28 w 28"/>
                  <a:gd name="T3" fmla="*/ 0 h 14"/>
                  <a:gd name="T4" fmla="*/ 0 w 28"/>
                  <a:gd name="T5" fmla="*/ 14 h 14"/>
                  <a:gd name="T6" fmla="*/ 0 60000 65536"/>
                  <a:gd name="T7" fmla="*/ 0 60000 65536"/>
                  <a:gd name="T8" fmla="*/ 0 60000 65536"/>
                  <a:gd name="T9" fmla="*/ 0 w 28"/>
                  <a:gd name="T10" fmla="*/ 0 h 14"/>
                  <a:gd name="T11" fmla="*/ 28 w 28"/>
                  <a:gd name="T12" fmla="*/ 14 h 1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" h="14">
                    <a:moveTo>
                      <a:pt x="0" y="14"/>
                    </a:moveTo>
                    <a:cubicBezTo>
                      <a:pt x="9" y="9"/>
                      <a:pt x="28" y="0"/>
                      <a:pt x="28" y="0"/>
                    </a:cubicBezTo>
                    <a:cubicBezTo>
                      <a:pt x="28" y="0"/>
                      <a:pt x="9" y="9"/>
                      <a:pt x="0" y="1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4" name="Freeform 70"/>
              <p:cNvSpPr>
                <a:spLocks/>
              </p:cNvSpPr>
              <p:nvPr/>
            </p:nvSpPr>
            <p:spPr bwMode="auto">
              <a:xfrm>
                <a:off x="1863386" y="2220635"/>
                <a:ext cx="2362653" cy="1567451"/>
              </a:xfrm>
              <a:custGeom>
                <a:avLst/>
                <a:gdLst>
                  <a:gd name="T0" fmla="*/ 0 w 1510"/>
                  <a:gd name="T1" fmla="*/ 5 h 1052"/>
                  <a:gd name="T2" fmla="*/ 1102 w 1510"/>
                  <a:gd name="T3" fmla="*/ 174 h 1052"/>
                  <a:gd name="T4" fmla="*/ 1510 w 1510"/>
                  <a:gd name="T5" fmla="*/ 1052 h 1052"/>
                  <a:gd name="T6" fmla="*/ 0 60000 65536"/>
                  <a:gd name="T7" fmla="*/ 0 60000 65536"/>
                  <a:gd name="T8" fmla="*/ 0 60000 65536"/>
                  <a:gd name="T9" fmla="*/ 0 w 1510"/>
                  <a:gd name="T10" fmla="*/ 0 h 1052"/>
                  <a:gd name="T11" fmla="*/ 1510 w 1510"/>
                  <a:gd name="T12" fmla="*/ 1052 h 10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10" h="1052">
                    <a:moveTo>
                      <a:pt x="0" y="5"/>
                    </a:moveTo>
                    <a:cubicBezTo>
                      <a:pt x="184" y="33"/>
                      <a:pt x="851" y="0"/>
                      <a:pt x="1102" y="174"/>
                    </a:cubicBezTo>
                    <a:cubicBezTo>
                      <a:pt x="1353" y="348"/>
                      <a:pt x="1425" y="869"/>
                      <a:pt x="1510" y="105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5" name="Text Box 71"/>
              <p:cNvSpPr txBox="1">
                <a:spLocks noChangeArrowheads="1"/>
              </p:cNvSpPr>
              <p:nvPr/>
            </p:nvSpPr>
            <p:spPr bwMode="auto">
              <a:xfrm>
                <a:off x="3529827" y="2171554"/>
                <a:ext cx="390834" cy="46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ea typeface="Arial" charset="0"/>
                    <a:cs typeface="Arial" charset="0"/>
                  </a:rPr>
                  <a:t>9</a:t>
                </a: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 bwMode="auto">
              <a:xfrm>
                <a:off x="1552903" y="198120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effectLst/>
                    <a:latin typeface="Arial" charset="0"/>
                  </a:rPr>
                  <a:t>x</a:t>
                </a:r>
              </a:p>
            </p:txBody>
          </p:sp>
          <p:sp>
            <p:nvSpPr>
              <p:cNvPr id="77" name="Oval 76"/>
              <p:cNvSpPr>
                <a:spLocks noChangeAspect="1"/>
              </p:cNvSpPr>
              <p:nvPr/>
            </p:nvSpPr>
            <p:spPr bwMode="auto">
              <a:xfrm>
                <a:off x="381000" y="3720662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dirty="0">
                    <a:ln>
                      <a:noFill/>
                    </a:ln>
                    <a:effectLst/>
                    <a:latin typeface="Arial" charset="0"/>
                  </a:rPr>
                  <a:t>u</a:t>
                </a:r>
              </a:p>
            </p:txBody>
          </p:sp>
          <p:sp>
            <p:nvSpPr>
              <p:cNvPr id="78" name="Oval 77"/>
              <p:cNvSpPr>
                <a:spLocks noChangeAspect="1"/>
              </p:cNvSpPr>
              <p:nvPr/>
            </p:nvSpPr>
            <p:spPr bwMode="auto">
              <a:xfrm>
                <a:off x="3952909" y="3720662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effectLst/>
                    <a:latin typeface="Arial" charset="0"/>
                  </a:rPr>
                  <a:t>z</a:t>
                </a:r>
              </a:p>
            </p:txBody>
          </p:sp>
          <p:sp>
            <p:nvSpPr>
              <p:cNvPr id="79" name="Oval 78"/>
              <p:cNvSpPr>
                <a:spLocks noChangeAspect="1"/>
              </p:cNvSpPr>
              <p:nvPr/>
            </p:nvSpPr>
            <p:spPr bwMode="auto">
              <a:xfrm>
                <a:off x="1568668" y="4950372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effectLst/>
                    <a:latin typeface="Arial" charset="0"/>
                  </a:rPr>
                  <a:t>v</a:t>
                </a:r>
              </a:p>
            </p:txBody>
          </p:sp>
          <p:sp>
            <p:nvSpPr>
              <p:cNvPr id="80" name="Oval 79"/>
              <p:cNvSpPr>
                <a:spLocks noChangeAspect="1"/>
              </p:cNvSpPr>
              <p:nvPr/>
            </p:nvSpPr>
            <p:spPr bwMode="auto">
              <a:xfrm>
                <a:off x="3086428" y="3720662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effectLst/>
                    <a:latin typeface="Arial" charset="0"/>
                  </a:rPr>
                  <a:t>y</a:t>
                </a:r>
              </a:p>
            </p:txBody>
          </p:sp>
          <p:sp>
            <p:nvSpPr>
              <p:cNvPr id="81" name="Oval 80"/>
              <p:cNvSpPr>
                <a:spLocks noChangeAspect="1"/>
              </p:cNvSpPr>
              <p:nvPr/>
            </p:nvSpPr>
            <p:spPr bwMode="auto">
              <a:xfrm>
                <a:off x="1568668" y="3720662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effectLst/>
                    <a:latin typeface="Arial" charset="0"/>
                  </a:rPr>
                  <a:t>w</a:t>
                </a:r>
              </a:p>
            </p:txBody>
          </p:sp>
          <p:sp>
            <p:nvSpPr>
              <p:cNvPr id="82" name="Line 37"/>
              <p:cNvSpPr>
                <a:spLocks noChangeShapeType="1"/>
              </p:cNvSpPr>
              <p:nvPr/>
            </p:nvSpPr>
            <p:spPr bwMode="auto">
              <a:xfrm>
                <a:off x="2010102" y="3944533"/>
                <a:ext cx="10972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50" name="Line 126"/>
            <p:cNvSpPr>
              <a:spLocks noChangeShapeType="1"/>
            </p:cNvSpPr>
            <p:nvPr/>
          </p:nvSpPr>
          <p:spPr bwMode="auto">
            <a:xfrm flipV="1">
              <a:off x="2011351" y="3944183"/>
              <a:ext cx="1098121" cy="0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52" name="Line 128"/>
            <p:cNvSpPr>
              <a:spLocks noChangeShapeType="1"/>
            </p:cNvSpPr>
            <p:nvPr/>
          </p:nvSpPr>
          <p:spPr bwMode="auto">
            <a:xfrm>
              <a:off x="1781018" y="4150389"/>
              <a:ext cx="9525" cy="822960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 type="stealth" w="lg" len="lg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83" name="Line 127"/>
          <p:cNvSpPr>
            <a:spLocks noChangeShapeType="1"/>
          </p:cNvSpPr>
          <p:nvPr/>
        </p:nvSpPr>
        <p:spPr bwMode="auto">
          <a:xfrm flipV="1">
            <a:off x="2002086" y="3553022"/>
            <a:ext cx="933319" cy="798786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080041" y="4958029"/>
            <a:ext cx="3121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v</a:t>
            </a:r>
            <a:r>
              <a:rPr lang="en-US" sz="2000" b="0"/>
              <a:t> thinks </a:t>
            </a:r>
            <a:r>
              <a:rPr lang="en-US" sz="2000" b="0" dirty="0"/>
              <a:t>that the path to </a:t>
            </a:r>
            <a:r>
              <a:rPr lang="en-US" sz="2000" dirty="0"/>
              <a:t>y</a:t>
            </a:r>
            <a:r>
              <a:rPr lang="en-US" sz="2000" b="0" dirty="0"/>
              <a:t> goes </a:t>
            </a:r>
            <a:r>
              <a:rPr lang="en-US" sz="2000" b="0"/>
              <a:t>through </a:t>
            </a:r>
            <a:r>
              <a:rPr lang="en-US" sz="2000"/>
              <a:t>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873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83" grpId="0" animBg="1"/>
      <p:bldP spid="8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during convergence period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Looping packets</a:t>
            </a:r>
          </a:p>
          <a:p>
            <a:r>
              <a:rPr lang="en-US" dirty="0">
                <a:solidFill>
                  <a:schemeClr val="accent5"/>
                </a:solidFill>
              </a:rPr>
              <a:t>Lost packets </a:t>
            </a:r>
            <a:r>
              <a:rPr lang="en-US" dirty="0"/>
              <a:t>due to black holes</a:t>
            </a:r>
          </a:p>
          <a:p>
            <a:r>
              <a:rPr lang="en-US" dirty="0">
                <a:solidFill>
                  <a:schemeClr val="accent5"/>
                </a:solidFill>
              </a:rPr>
              <a:t>Out-of-order packets</a:t>
            </a:r>
            <a:r>
              <a:rPr lang="en-US" dirty="0"/>
              <a:t> reaching the destination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1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Link-state routing</a:t>
            </a:r>
          </a:p>
        </p:txBody>
      </p:sp>
      <p:sp>
        <p:nvSpPr>
          <p:cNvPr id="1194" name="Shape 119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Scalability?</a:t>
            </a:r>
          </a:p>
          <a:p>
            <a:pPr lvl="1"/>
            <a:r>
              <a:rPr lang="en-US" dirty="0"/>
              <a:t>O(NE) messages </a:t>
            </a:r>
          </a:p>
          <a:p>
            <a:pPr lvl="1"/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 computation time </a:t>
            </a:r>
          </a:p>
          <a:p>
            <a:pPr lvl="1"/>
            <a:r>
              <a:rPr lang="en-US" dirty="0"/>
              <a:t>O(Network diameter) convergence delay</a:t>
            </a:r>
          </a:p>
          <a:p>
            <a:pPr lvl="1"/>
            <a:r>
              <a:rPr lang="en-US" dirty="0"/>
              <a:t>O(N) entries in forwarding table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03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Link-state routing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OSPF</a:t>
            </a:r>
            <a:r>
              <a:rPr lang="en-US" dirty="0"/>
              <a:t>: Open Shortest Path First</a:t>
            </a:r>
          </a:p>
          <a:p>
            <a:r>
              <a:rPr lang="en-US" dirty="0">
                <a:solidFill>
                  <a:schemeClr val="accent5"/>
                </a:solidFill>
              </a:rPr>
              <a:t>IS-IS</a:t>
            </a:r>
            <a:r>
              <a:rPr lang="en-US" dirty="0"/>
              <a:t>: Intermediate System to Intermediate System</a:t>
            </a:r>
          </a:p>
          <a:p>
            <a:pPr lvl="1"/>
            <a:r>
              <a:rPr lang="en-US" dirty="0"/>
              <a:t>Similar to OSPF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34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OSPF: </a:t>
            </a:r>
            <a:br>
              <a:rPr lang="en-US" dirty="0"/>
            </a:br>
            <a:r>
              <a:rPr lang="en-US" dirty="0"/>
              <a:t>Open Shortest-Path First</a:t>
            </a:r>
          </a:p>
        </p:txBody>
      </p:sp>
      <p:sp>
        <p:nvSpPr>
          <p:cNvPr id="1577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accent5"/>
                </a:solidFill>
              </a:rPr>
              <a:t>Open</a:t>
            </a:r>
            <a:r>
              <a:rPr lang="en-US" altLang="ja-JP" dirty="0"/>
              <a:t>: publicly available</a:t>
            </a:r>
          </a:p>
          <a:p>
            <a:r>
              <a:rPr lang="en-US" dirty="0"/>
              <a:t>Uses link-state algorithm </a:t>
            </a:r>
          </a:p>
          <a:p>
            <a:pPr lvl="1"/>
            <a:r>
              <a:rPr lang="en-US" dirty="0"/>
              <a:t>Link-state packet dissemination</a:t>
            </a:r>
          </a:p>
          <a:p>
            <a:pPr lvl="1"/>
            <a:r>
              <a:rPr lang="en-US" dirty="0"/>
              <a:t>Topology map at each node</a:t>
            </a:r>
          </a:p>
          <a:p>
            <a:pPr lvl="1"/>
            <a:r>
              <a:rPr lang="en-US" dirty="0"/>
              <a:t>Route computation using Dijkstra’</a:t>
            </a:r>
            <a:r>
              <a:rPr lang="en-US" altLang="ja-JP" dirty="0"/>
              <a:t>s algorithm</a:t>
            </a:r>
          </a:p>
          <a:p>
            <a:r>
              <a:rPr lang="en-US" dirty="0"/>
              <a:t>Router floods OSPF link-state advertisements to all other routers in entire AS</a:t>
            </a:r>
          </a:p>
          <a:p>
            <a:pPr lvl="1"/>
            <a:r>
              <a:rPr lang="en-US" dirty="0"/>
              <a:t>Carried in OSPF messages directly over IP (rather than TCP or UDP)</a:t>
            </a:r>
          </a:p>
          <a:p>
            <a:pPr lvl="2"/>
            <a:r>
              <a:rPr lang="en-US" dirty="0"/>
              <a:t>Requires reliable transmission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0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Distance-vector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Link-state routing protocol</a:t>
            </a:r>
          </a:p>
          <a:p>
            <a:pPr lvl="1"/>
            <a:r>
              <a:rPr lang="en-US" dirty="0"/>
              <a:t>Each node </a:t>
            </a:r>
            <a:r>
              <a:rPr lang="en-US" dirty="0">
                <a:solidFill>
                  <a:schemeClr val="accent5"/>
                </a:solidFill>
              </a:rPr>
              <a:t>broadcasts </a:t>
            </a:r>
            <a:r>
              <a:rPr lang="en-US" dirty="0"/>
              <a:t>its </a:t>
            </a:r>
            <a:r>
              <a:rPr lang="en-US" dirty="0">
                <a:solidFill>
                  <a:schemeClr val="accent5"/>
                </a:solidFill>
              </a:rPr>
              <a:t>local </a:t>
            </a:r>
            <a:r>
              <a:rPr lang="en-US" dirty="0"/>
              <a:t>information</a:t>
            </a:r>
          </a:p>
          <a:p>
            <a:endParaRPr lang="en-US" dirty="0"/>
          </a:p>
          <a:p>
            <a:r>
              <a:rPr lang="en-US" dirty="0"/>
              <a:t>Distance-vector routing protocol</a:t>
            </a:r>
          </a:p>
          <a:p>
            <a:pPr lvl="1"/>
            <a:r>
              <a:rPr lang="en-US" dirty="0"/>
              <a:t>The opposite (sort of)</a:t>
            </a:r>
          </a:p>
          <a:p>
            <a:pPr lvl="1"/>
            <a:r>
              <a:rPr lang="en-US" dirty="0"/>
              <a:t>Each node </a:t>
            </a:r>
            <a:r>
              <a:rPr lang="en-US" dirty="0">
                <a:solidFill>
                  <a:schemeClr val="accent5"/>
                </a:solidFill>
              </a:rPr>
              <a:t>tells its neighbors </a:t>
            </a:r>
            <a:r>
              <a:rPr lang="en-US" dirty="0"/>
              <a:t>about its </a:t>
            </a:r>
            <a:r>
              <a:rPr lang="en-US" dirty="0">
                <a:solidFill>
                  <a:schemeClr val="accent5"/>
                </a:solidFill>
              </a:rPr>
              <a:t>global </a:t>
            </a:r>
            <a:r>
              <a:rPr lang="en-US" dirty="0"/>
              <a:t>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0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</a:t>
            </a:r>
          </a:p>
          <a:p>
            <a:pPr lvl="1"/>
            <a:r>
              <a:rPr lang="en-US" dirty="0"/>
              <a:t>d</a:t>
            </a:r>
            <a:r>
              <a:rPr lang="en-US" baseline="-25000" dirty="0"/>
              <a:t>x</a:t>
            </a:r>
            <a:r>
              <a:rPr lang="en-US" dirty="0"/>
              <a:t>(y) := cost of least-cost path from x to y</a:t>
            </a:r>
          </a:p>
          <a:p>
            <a:r>
              <a:rPr lang="en-US" dirty="0"/>
              <a:t>Then</a:t>
            </a:r>
          </a:p>
          <a:p>
            <a:pPr lvl="1"/>
            <a:r>
              <a:rPr lang="hr-HR" dirty="0"/>
              <a:t>d</a:t>
            </a:r>
            <a:r>
              <a:rPr lang="hr-HR" baseline="-25000" dirty="0"/>
              <a:t>x</a:t>
            </a:r>
            <a:r>
              <a:rPr lang="hr-HR" dirty="0"/>
              <a:t>(y) = min</a:t>
            </a:r>
            <a:r>
              <a:rPr lang="hr-HR" baseline="-25000" dirty="0"/>
              <a:t>v</a:t>
            </a:r>
            <a:r>
              <a:rPr lang="hr-HR" dirty="0"/>
              <a:t> {c(x, v) + d</a:t>
            </a:r>
            <a:r>
              <a:rPr lang="hr-HR" baseline="-25000" dirty="0"/>
              <a:t>v</a:t>
            </a:r>
            <a:r>
              <a:rPr lang="hr-HR" dirty="0"/>
              <a:t>(y) }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017838" y="4364335"/>
            <a:ext cx="26148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dirty="0">
                <a:solidFill>
                  <a:schemeClr val="accent5"/>
                </a:solidFill>
                <a:ea typeface="Arial" charset="0"/>
                <a:cs typeface="Arial" charset="0"/>
              </a:rPr>
              <a:t>cost to neighbor v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116138" y="4826000"/>
            <a:ext cx="48574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i="1" dirty="0">
                <a:solidFill>
                  <a:schemeClr val="accent5"/>
                </a:solidFill>
                <a:ea typeface="Arial" charset="0"/>
                <a:cs typeface="Arial" charset="0"/>
              </a:rPr>
              <a:t>min</a:t>
            </a:r>
            <a:r>
              <a:rPr lang="en-US" b="0" dirty="0">
                <a:solidFill>
                  <a:schemeClr val="accent5"/>
                </a:solidFill>
                <a:ea typeface="Arial" charset="0"/>
                <a:cs typeface="Arial" charset="0"/>
              </a:rPr>
              <a:t> taken over all neighbors v of x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974062" y="3925307"/>
            <a:ext cx="51299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dirty="0">
                <a:solidFill>
                  <a:schemeClr val="accent5"/>
                </a:solidFill>
                <a:ea typeface="Arial" charset="0"/>
                <a:cs typeface="Arial" charset="0"/>
              </a:rPr>
              <a:t>cost from neighbor v to destination y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2568227" y="3505200"/>
            <a:ext cx="0" cy="1282700"/>
          </a:xfrm>
          <a:prstGeom prst="line">
            <a:avLst/>
          </a:prstGeom>
          <a:noFill/>
          <a:ln w="9525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3352800" y="3505200"/>
            <a:ext cx="0" cy="892175"/>
          </a:xfrm>
          <a:prstGeom prst="line">
            <a:avLst/>
          </a:prstGeom>
          <a:noFill/>
          <a:ln w="9525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4267200" y="3505200"/>
            <a:ext cx="0" cy="434975"/>
          </a:xfrm>
          <a:prstGeom prst="line">
            <a:avLst/>
          </a:prstGeom>
          <a:noFill/>
          <a:ln w="9525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6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Bellman-Ford example </a:t>
            </a:r>
          </a:p>
        </p:txBody>
      </p:sp>
      <p:sp>
        <p:nvSpPr>
          <p:cNvPr id="133126" name="Text Box 73"/>
          <p:cNvSpPr txBox="1">
            <a:spLocks noChangeArrowheads="1"/>
          </p:cNvSpPr>
          <p:nvPr/>
        </p:nvSpPr>
        <p:spPr bwMode="auto">
          <a:xfrm>
            <a:off x="3765550" y="1770063"/>
            <a:ext cx="40318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dirty="0">
                <a:solidFill>
                  <a:schemeClr val="accent5"/>
                </a:solidFill>
              </a:rPr>
              <a:t>d</a:t>
            </a:r>
            <a:r>
              <a:rPr lang="en-US" b="0" baseline="-25000" dirty="0">
                <a:solidFill>
                  <a:schemeClr val="accent5"/>
                </a:solidFill>
              </a:rPr>
              <a:t>x</a:t>
            </a:r>
            <a:r>
              <a:rPr lang="en-US" b="0" dirty="0">
                <a:solidFill>
                  <a:schemeClr val="accent5"/>
                </a:solidFill>
              </a:rPr>
              <a:t>(z) = 9, </a:t>
            </a:r>
            <a:r>
              <a:rPr lang="en-US" b="0" dirty="0" err="1">
                <a:solidFill>
                  <a:schemeClr val="accent5"/>
                </a:solidFill>
              </a:rPr>
              <a:t>d</a:t>
            </a:r>
            <a:r>
              <a:rPr lang="en-US" b="0" baseline="-25000" dirty="0" err="1">
                <a:solidFill>
                  <a:schemeClr val="accent5"/>
                </a:solidFill>
              </a:rPr>
              <a:t>w</a:t>
            </a:r>
            <a:r>
              <a:rPr lang="en-US" b="0" dirty="0">
                <a:solidFill>
                  <a:schemeClr val="accent5"/>
                </a:solidFill>
              </a:rPr>
              <a:t>(z) = 9, d</a:t>
            </a:r>
            <a:r>
              <a:rPr lang="en-US" b="0" baseline="-25000" dirty="0">
                <a:solidFill>
                  <a:schemeClr val="accent5"/>
                </a:solidFill>
              </a:rPr>
              <a:t>v</a:t>
            </a:r>
            <a:r>
              <a:rPr lang="en-US" b="0" dirty="0">
                <a:solidFill>
                  <a:schemeClr val="accent5"/>
                </a:solidFill>
              </a:rPr>
              <a:t>(z) = 6</a:t>
            </a:r>
          </a:p>
        </p:txBody>
      </p:sp>
      <p:sp>
        <p:nvSpPr>
          <p:cNvPr id="133127" name="Text Box 74"/>
          <p:cNvSpPr txBox="1">
            <a:spLocks noChangeArrowheads="1"/>
          </p:cNvSpPr>
          <p:nvPr/>
        </p:nvSpPr>
        <p:spPr bwMode="auto">
          <a:xfrm>
            <a:off x="4275138" y="2928938"/>
            <a:ext cx="328519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1379538" indent="-1379538"/>
            <a:r>
              <a:rPr lang="en-US" sz="2000" b="0" dirty="0"/>
              <a:t>d</a:t>
            </a:r>
            <a:r>
              <a:rPr lang="en-US" sz="2000" b="0" baseline="-25000" dirty="0"/>
              <a:t>u</a:t>
            </a:r>
            <a:r>
              <a:rPr lang="en-US" sz="2000" b="0" dirty="0"/>
              <a:t>(z) = min {c(</a:t>
            </a:r>
            <a:r>
              <a:rPr lang="en-US" sz="2000" b="0" dirty="0" err="1"/>
              <a:t>u,x</a:t>
            </a:r>
            <a:r>
              <a:rPr lang="en-US" sz="2000" b="0" dirty="0"/>
              <a:t>) + d</a:t>
            </a:r>
            <a:r>
              <a:rPr lang="en-US" sz="2000" b="0" baseline="-25000" dirty="0"/>
              <a:t>x</a:t>
            </a:r>
            <a:r>
              <a:rPr lang="en-US" sz="2000" b="0" dirty="0"/>
              <a:t>(z),</a:t>
            </a:r>
          </a:p>
          <a:p>
            <a:pPr marL="1435100" indent="-55563"/>
            <a:r>
              <a:rPr lang="en-US" sz="2000" b="0" dirty="0"/>
              <a:t>c(</a:t>
            </a:r>
            <a:r>
              <a:rPr lang="en-US" sz="2000" b="0" dirty="0" err="1"/>
              <a:t>u,w</a:t>
            </a:r>
            <a:r>
              <a:rPr lang="en-US" sz="2000" b="0" dirty="0"/>
              <a:t>) + </a:t>
            </a:r>
            <a:r>
              <a:rPr lang="en-US" sz="2000" b="0" dirty="0" err="1"/>
              <a:t>d</a:t>
            </a:r>
            <a:r>
              <a:rPr lang="en-US" sz="2000" b="0" baseline="-25000" dirty="0" err="1"/>
              <a:t>w</a:t>
            </a:r>
            <a:r>
              <a:rPr lang="en-US" sz="2000" b="0" dirty="0"/>
              <a:t>(z),</a:t>
            </a:r>
          </a:p>
          <a:p>
            <a:pPr indent="1379538"/>
            <a:r>
              <a:rPr lang="en-US" sz="2000" b="0" dirty="0"/>
              <a:t>c(</a:t>
            </a:r>
            <a:r>
              <a:rPr lang="en-US" sz="2000" b="0" dirty="0" err="1"/>
              <a:t>u,v</a:t>
            </a:r>
            <a:r>
              <a:rPr lang="en-US" sz="2000" b="0" dirty="0"/>
              <a:t>) + d</a:t>
            </a:r>
            <a:r>
              <a:rPr lang="en-US" sz="2000" b="0" baseline="-25000" dirty="0"/>
              <a:t>v</a:t>
            </a:r>
            <a:r>
              <a:rPr lang="en-US" sz="2000" b="0" dirty="0"/>
              <a:t>(z) }</a:t>
            </a:r>
          </a:p>
          <a:p>
            <a:r>
              <a:rPr lang="en-US" sz="2000" b="0" dirty="0"/>
              <a:t>         = min {5 + 9,</a:t>
            </a:r>
          </a:p>
          <a:p>
            <a:r>
              <a:rPr lang="en-US" sz="2000" b="0" dirty="0"/>
              <a:t>                    </a:t>
            </a:r>
            <a:r>
              <a:rPr lang="en-US" sz="2000" b="0" dirty="0">
                <a:solidFill>
                  <a:schemeClr val="accent5"/>
                </a:solidFill>
              </a:rPr>
              <a:t>3 + 9,</a:t>
            </a:r>
          </a:p>
          <a:p>
            <a:r>
              <a:rPr lang="en-US" sz="2000" b="0" dirty="0"/>
              <a:t>                    7 + 6}  = </a:t>
            </a:r>
            <a:r>
              <a:rPr lang="en-US" sz="2000" b="0" dirty="0">
                <a:solidFill>
                  <a:schemeClr val="accent5"/>
                </a:solidFill>
              </a:rPr>
              <a:t>12</a:t>
            </a:r>
          </a:p>
        </p:txBody>
      </p:sp>
      <p:sp>
        <p:nvSpPr>
          <p:cNvPr id="133128" name="Text Box 75"/>
          <p:cNvSpPr txBox="1">
            <a:spLocks noChangeArrowheads="1"/>
          </p:cNvSpPr>
          <p:nvPr/>
        </p:nvSpPr>
        <p:spPr bwMode="auto">
          <a:xfrm>
            <a:off x="596643" y="5061409"/>
            <a:ext cx="7785357" cy="72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b="0" dirty="0">
                <a:solidFill>
                  <a:schemeClr val="accent5"/>
                </a:solidFill>
                <a:ea typeface="Arial" charset="0"/>
                <a:cs typeface="Arial" charset="0"/>
              </a:rPr>
              <a:t>Neighbor achieving the minimum (w) is next hop in shortest path, used in forwarding table</a:t>
            </a:r>
          </a:p>
        </p:txBody>
      </p:sp>
      <p:sp>
        <p:nvSpPr>
          <p:cNvPr id="133129" name="Text Box 76"/>
          <p:cNvSpPr txBox="1">
            <a:spLocks noChangeArrowheads="1"/>
          </p:cNvSpPr>
          <p:nvPr/>
        </p:nvSpPr>
        <p:spPr bwMode="auto">
          <a:xfrm>
            <a:off x="3765550" y="2466975"/>
            <a:ext cx="2725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/>
              <a:t>B-F equation says:</a:t>
            </a:r>
          </a:p>
        </p:txBody>
      </p:sp>
      <p:grpSp>
        <p:nvGrpSpPr>
          <p:cNvPr id="83" name="Group 82"/>
          <p:cNvGrpSpPr>
            <a:grpSpLocks noChangeAspect="1"/>
          </p:cNvGrpSpPr>
          <p:nvPr/>
        </p:nvGrpSpPr>
        <p:grpSpPr>
          <a:xfrm>
            <a:off x="736641" y="1905000"/>
            <a:ext cx="3225759" cy="2743200"/>
            <a:chOff x="381000" y="1981200"/>
            <a:chExt cx="4029109" cy="3426372"/>
          </a:xfrm>
        </p:grpSpPr>
        <p:sp>
          <p:nvSpPr>
            <p:cNvPr id="84" name="Text Box 11"/>
            <p:cNvSpPr txBox="1">
              <a:spLocks noChangeArrowheads="1"/>
            </p:cNvSpPr>
            <p:nvPr/>
          </p:nvSpPr>
          <p:spPr bwMode="auto">
            <a:xfrm>
              <a:off x="985990" y="3504032"/>
              <a:ext cx="390834" cy="46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3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5" name="Text Box 12"/>
            <p:cNvSpPr txBox="1">
              <a:spLocks noChangeArrowheads="1"/>
            </p:cNvSpPr>
            <p:nvPr/>
          </p:nvSpPr>
          <p:spPr bwMode="auto">
            <a:xfrm>
              <a:off x="1717977" y="2934331"/>
              <a:ext cx="390834" cy="46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4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6" name="Line 23"/>
            <p:cNvSpPr>
              <a:spLocks noChangeShapeType="1"/>
            </p:cNvSpPr>
            <p:nvPr/>
          </p:nvSpPr>
          <p:spPr bwMode="auto">
            <a:xfrm>
              <a:off x="1566243" y="2186366"/>
              <a:ext cx="0" cy="74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7" name="Line 37"/>
            <p:cNvSpPr>
              <a:spLocks noChangeShapeType="1"/>
            </p:cNvSpPr>
            <p:nvPr/>
          </p:nvSpPr>
          <p:spPr bwMode="auto">
            <a:xfrm>
              <a:off x="754534" y="3944533"/>
              <a:ext cx="9160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8" name="Line 38"/>
            <p:cNvSpPr>
              <a:spLocks noChangeShapeType="1"/>
            </p:cNvSpPr>
            <p:nvPr/>
          </p:nvSpPr>
          <p:spPr bwMode="auto">
            <a:xfrm>
              <a:off x="1772069" y="2344303"/>
              <a:ext cx="0" cy="1433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9" name="Line 39"/>
            <p:cNvSpPr>
              <a:spLocks noChangeShapeType="1"/>
            </p:cNvSpPr>
            <p:nvPr/>
          </p:nvSpPr>
          <p:spPr bwMode="auto">
            <a:xfrm flipH="1">
              <a:off x="574799" y="2253414"/>
              <a:ext cx="976950" cy="1609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0" name="Text Box 40"/>
            <p:cNvSpPr txBox="1">
              <a:spLocks noChangeArrowheads="1"/>
            </p:cNvSpPr>
            <p:nvPr/>
          </p:nvSpPr>
          <p:spPr bwMode="auto">
            <a:xfrm>
              <a:off x="764943" y="2770435"/>
              <a:ext cx="390834" cy="46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5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1" name="Line 41"/>
            <p:cNvSpPr>
              <a:spLocks noChangeShapeType="1"/>
            </p:cNvSpPr>
            <p:nvPr/>
          </p:nvSpPr>
          <p:spPr bwMode="auto">
            <a:xfrm>
              <a:off x="1782215" y="4019031"/>
              <a:ext cx="13045" cy="1057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2" name="Text Box 42"/>
            <p:cNvSpPr txBox="1">
              <a:spLocks noChangeArrowheads="1"/>
            </p:cNvSpPr>
            <p:nvPr/>
          </p:nvSpPr>
          <p:spPr bwMode="auto">
            <a:xfrm>
              <a:off x="1752764" y="4318516"/>
              <a:ext cx="390834" cy="46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3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3" name="Freeform 43"/>
            <p:cNvSpPr>
              <a:spLocks/>
            </p:cNvSpPr>
            <p:nvPr/>
          </p:nvSpPr>
          <p:spPr bwMode="auto">
            <a:xfrm>
              <a:off x="555955" y="4050321"/>
              <a:ext cx="1246553" cy="1190488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  <a:gd name="connsiteX0" fmla="*/ 0 w 10000"/>
                <a:gd name="connsiteY0" fmla="*/ 0 h 6928"/>
                <a:gd name="connsiteX1" fmla="*/ 3770 w 10000"/>
                <a:gd name="connsiteY1" fmla="*/ 6300 h 6928"/>
                <a:gd name="connsiteX2" fmla="*/ 10000 w 10000"/>
                <a:gd name="connsiteY2" fmla="*/ 6701 h 6928"/>
                <a:gd name="connsiteX0" fmla="*/ 0 w 10000"/>
                <a:gd name="connsiteY0" fmla="*/ 0 h 9871"/>
                <a:gd name="connsiteX1" fmla="*/ 1802 w 10000"/>
                <a:gd name="connsiteY1" fmla="*/ 7634 h 9871"/>
                <a:gd name="connsiteX2" fmla="*/ 10000 w 10000"/>
                <a:gd name="connsiteY2" fmla="*/ 9672 h 9871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32 w 10032"/>
                <a:gd name="connsiteY0" fmla="*/ 0 h 10136"/>
                <a:gd name="connsiteX1" fmla="*/ 1834 w 10032"/>
                <a:gd name="connsiteY1" fmla="*/ 7734 h 10136"/>
                <a:gd name="connsiteX2" fmla="*/ 10032 w 10032"/>
                <a:gd name="connsiteY2" fmla="*/ 9798 h 1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2" h="10136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4" name="Text Box 44"/>
            <p:cNvSpPr txBox="1">
              <a:spLocks noChangeArrowheads="1"/>
            </p:cNvSpPr>
            <p:nvPr/>
          </p:nvSpPr>
          <p:spPr bwMode="auto">
            <a:xfrm>
              <a:off x="759145" y="4579261"/>
              <a:ext cx="390834" cy="46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7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5" name="Text Box 46"/>
            <p:cNvSpPr txBox="1">
              <a:spLocks noChangeArrowheads="1"/>
            </p:cNvSpPr>
            <p:nvPr/>
          </p:nvSpPr>
          <p:spPr bwMode="auto">
            <a:xfrm>
              <a:off x="2394159" y="4559891"/>
              <a:ext cx="390834" cy="46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4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6" name="Text Box 56"/>
            <p:cNvSpPr txBox="1">
              <a:spLocks noChangeArrowheads="1"/>
            </p:cNvSpPr>
            <p:nvPr/>
          </p:nvSpPr>
          <p:spPr bwMode="auto">
            <a:xfrm>
              <a:off x="2275302" y="3576145"/>
              <a:ext cx="390834" cy="46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8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7" name="Line 65"/>
            <p:cNvSpPr>
              <a:spLocks noChangeShapeType="1"/>
            </p:cNvSpPr>
            <p:nvPr/>
          </p:nvSpPr>
          <p:spPr bwMode="auto">
            <a:xfrm>
              <a:off x="3511445" y="3934103"/>
              <a:ext cx="5102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8" name="Text Box 66"/>
            <p:cNvSpPr txBox="1">
              <a:spLocks noChangeArrowheads="1"/>
            </p:cNvSpPr>
            <p:nvPr/>
          </p:nvSpPr>
          <p:spPr bwMode="auto">
            <a:xfrm>
              <a:off x="3568238" y="3934103"/>
              <a:ext cx="390834" cy="46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2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9" name="Line 67"/>
            <p:cNvSpPr>
              <a:spLocks noChangeShapeType="1"/>
            </p:cNvSpPr>
            <p:nvPr/>
          </p:nvSpPr>
          <p:spPr bwMode="auto">
            <a:xfrm>
              <a:off x="1863386" y="2207225"/>
              <a:ext cx="1398748" cy="1695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0" name="Text Box 68"/>
            <p:cNvSpPr txBox="1">
              <a:spLocks noChangeArrowheads="1"/>
            </p:cNvSpPr>
            <p:nvPr/>
          </p:nvSpPr>
          <p:spPr bwMode="auto">
            <a:xfrm>
              <a:off x="2503642" y="2733184"/>
              <a:ext cx="390834" cy="46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7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1" name="Freeform 69"/>
            <p:cNvSpPr>
              <a:spLocks/>
            </p:cNvSpPr>
            <p:nvPr/>
          </p:nvSpPr>
          <p:spPr bwMode="auto">
            <a:xfrm>
              <a:off x="1843094" y="2186366"/>
              <a:ext cx="40585" cy="20860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2" name="Freeform 70"/>
            <p:cNvSpPr>
              <a:spLocks/>
            </p:cNvSpPr>
            <p:nvPr/>
          </p:nvSpPr>
          <p:spPr bwMode="auto">
            <a:xfrm>
              <a:off x="1863386" y="2220635"/>
              <a:ext cx="2362653" cy="1567451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3" name="Text Box 71"/>
            <p:cNvSpPr txBox="1">
              <a:spLocks noChangeArrowheads="1"/>
            </p:cNvSpPr>
            <p:nvPr/>
          </p:nvSpPr>
          <p:spPr bwMode="auto">
            <a:xfrm>
              <a:off x="3529827" y="2171554"/>
              <a:ext cx="390834" cy="46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9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4" name="Oval 103"/>
            <p:cNvSpPr>
              <a:spLocks noChangeAspect="1"/>
            </p:cNvSpPr>
            <p:nvPr/>
          </p:nvSpPr>
          <p:spPr bwMode="auto">
            <a:xfrm>
              <a:off x="1552903" y="1981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effectLst/>
                  <a:latin typeface="Arial" charset="0"/>
                </a:rPr>
                <a:t>x</a:t>
              </a:r>
            </a:p>
          </p:txBody>
        </p:sp>
        <p:sp>
          <p:nvSpPr>
            <p:cNvPr id="105" name="Oval 104"/>
            <p:cNvSpPr>
              <a:spLocks noChangeAspect="1"/>
            </p:cNvSpPr>
            <p:nvPr/>
          </p:nvSpPr>
          <p:spPr bwMode="auto">
            <a:xfrm>
              <a:off x="381000" y="3720662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dirty="0">
                  <a:ln>
                    <a:noFill/>
                  </a:ln>
                  <a:effectLst/>
                  <a:latin typeface="Arial" charset="0"/>
                </a:rPr>
                <a:t>u</a:t>
              </a:r>
            </a:p>
          </p:txBody>
        </p:sp>
        <p:sp>
          <p:nvSpPr>
            <p:cNvPr id="106" name="Oval 105"/>
            <p:cNvSpPr>
              <a:spLocks noChangeAspect="1"/>
            </p:cNvSpPr>
            <p:nvPr/>
          </p:nvSpPr>
          <p:spPr bwMode="auto">
            <a:xfrm>
              <a:off x="3952909" y="3720662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effectLst/>
                  <a:latin typeface="Arial" charset="0"/>
                </a:rPr>
                <a:t>z</a:t>
              </a:r>
            </a:p>
          </p:txBody>
        </p:sp>
        <p:sp>
          <p:nvSpPr>
            <p:cNvPr id="107" name="Oval 106"/>
            <p:cNvSpPr>
              <a:spLocks noChangeAspect="1"/>
            </p:cNvSpPr>
            <p:nvPr/>
          </p:nvSpPr>
          <p:spPr bwMode="auto">
            <a:xfrm>
              <a:off x="1568668" y="4950372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effectLst/>
                  <a:latin typeface="Arial" charset="0"/>
                </a:rPr>
                <a:t>v</a:t>
              </a:r>
            </a:p>
          </p:txBody>
        </p:sp>
        <p:sp>
          <p:nvSpPr>
            <p:cNvPr id="108" name="Oval 107"/>
            <p:cNvSpPr>
              <a:spLocks noChangeAspect="1"/>
            </p:cNvSpPr>
            <p:nvPr/>
          </p:nvSpPr>
          <p:spPr bwMode="auto">
            <a:xfrm>
              <a:off x="3086428" y="3720662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effectLst/>
                  <a:latin typeface="Arial" charset="0"/>
                </a:rPr>
                <a:t>y</a:t>
              </a:r>
            </a:p>
          </p:txBody>
        </p:sp>
        <p:sp>
          <p:nvSpPr>
            <p:cNvPr id="109" name="Oval 108"/>
            <p:cNvSpPr>
              <a:spLocks noChangeAspect="1"/>
            </p:cNvSpPr>
            <p:nvPr/>
          </p:nvSpPr>
          <p:spPr bwMode="auto">
            <a:xfrm>
              <a:off x="1568668" y="3720662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effectLst/>
                  <a:latin typeface="Arial" charset="0"/>
                </a:rPr>
                <a:t>w</a:t>
              </a:r>
            </a:p>
          </p:txBody>
        </p:sp>
        <p:sp>
          <p:nvSpPr>
            <p:cNvPr id="110" name="Line 37"/>
            <p:cNvSpPr>
              <a:spLocks noChangeShapeType="1"/>
            </p:cNvSpPr>
            <p:nvPr/>
          </p:nvSpPr>
          <p:spPr bwMode="auto">
            <a:xfrm>
              <a:off x="2010102" y="3944533"/>
              <a:ext cx="10972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15" name="Line 127"/>
          <p:cNvSpPr>
            <a:spLocks noChangeShapeType="1"/>
          </p:cNvSpPr>
          <p:nvPr/>
        </p:nvSpPr>
        <p:spPr bwMode="auto">
          <a:xfrm flipV="1">
            <a:off x="2002086" y="3553022"/>
            <a:ext cx="933319" cy="79878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2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6" grpId="0"/>
      <p:bldP spid="133127" grpId="0"/>
      <p:bldP spid="133128" grpId="0"/>
      <p:bldP spid="1331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algorithm </a:t>
            </a:r>
          </a:p>
        </p:txBody>
      </p:sp>
      <p:sp>
        <p:nvSpPr>
          <p:cNvPr id="13414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001000" cy="4419600"/>
          </a:xfrm>
        </p:spPr>
        <p:txBody>
          <a:bodyPr/>
          <a:lstStyle/>
          <a:p>
            <a:r>
              <a:rPr lang="en-US" dirty="0" err="1">
                <a:solidFill>
                  <a:schemeClr val="accent5"/>
                </a:solidFill>
              </a:rPr>
              <a:t>D</a:t>
            </a:r>
            <a:r>
              <a:rPr lang="en-US" baseline="-25000" dirty="0" err="1">
                <a:solidFill>
                  <a:schemeClr val="accent5"/>
                </a:solidFill>
              </a:rPr>
              <a:t>x</a:t>
            </a:r>
            <a:r>
              <a:rPr lang="en-US" dirty="0">
                <a:solidFill>
                  <a:schemeClr val="accent5"/>
                </a:solidFill>
              </a:rPr>
              <a:t>(y) </a:t>
            </a:r>
            <a:r>
              <a:rPr lang="en-US" dirty="0"/>
              <a:t>is the estimate of least cost from x to y</a:t>
            </a:r>
          </a:p>
          <a:p>
            <a:pPr lvl="1"/>
            <a:r>
              <a:rPr lang="en-US" dirty="0"/>
              <a:t>x maintains its own distance vector </a:t>
            </a:r>
            <a:r>
              <a:rPr lang="en-US" b="1" dirty="0" err="1">
                <a:solidFill>
                  <a:schemeClr val="accent5"/>
                </a:solidFill>
              </a:rPr>
              <a:t>D</a:t>
            </a:r>
            <a:r>
              <a:rPr lang="en-US" b="1" baseline="-25000" dirty="0" err="1">
                <a:solidFill>
                  <a:schemeClr val="accent5"/>
                </a:solidFill>
              </a:rPr>
              <a:t>x</a:t>
            </a:r>
            <a:r>
              <a:rPr lang="en-US" dirty="0">
                <a:solidFill>
                  <a:schemeClr val="accent5"/>
                </a:solidFill>
              </a:rPr>
              <a:t> = [</a:t>
            </a:r>
            <a:r>
              <a:rPr lang="en-US" dirty="0" err="1">
                <a:solidFill>
                  <a:schemeClr val="accent5"/>
                </a:solidFill>
              </a:rPr>
              <a:t>D</a:t>
            </a:r>
            <a:r>
              <a:rPr lang="en-US" baseline="-25000" dirty="0" err="1">
                <a:solidFill>
                  <a:schemeClr val="accent5"/>
                </a:solidFill>
              </a:rPr>
              <a:t>x</a:t>
            </a:r>
            <a:r>
              <a:rPr lang="en-US" dirty="0">
                <a:solidFill>
                  <a:schemeClr val="accent5"/>
                </a:solidFill>
              </a:rPr>
              <a:t>(y): y </a:t>
            </a:r>
            <a:r>
              <a:rPr lang="en-US" dirty="0">
                <a:solidFill>
                  <a:schemeClr val="accent5"/>
                </a:solidFill>
                <a:ea typeface="MS Mincho" charset="0"/>
                <a:cs typeface="MS Mincho" charset="0"/>
              </a:rPr>
              <a:t>∊</a:t>
            </a:r>
            <a:r>
              <a:rPr lang="en-US" dirty="0">
                <a:solidFill>
                  <a:schemeClr val="accent5"/>
                </a:solidFill>
              </a:rPr>
              <a:t> N]</a:t>
            </a:r>
          </a:p>
          <a:p>
            <a:r>
              <a:rPr lang="en-US" dirty="0"/>
              <a:t>Node x:</a:t>
            </a:r>
          </a:p>
          <a:p>
            <a:pPr lvl="1"/>
            <a:r>
              <a:rPr lang="en-US" dirty="0"/>
              <a:t>Knows cost to each neighbor v: </a:t>
            </a:r>
            <a:r>
              <a:rPr lang="en-US" dirty="0">
                <a:solidFill>
                  <a:schemeClr val="accent5"/>
                </a:solidFill>
              </a:rPr>
              <a:t>c(</a:t>
            </a:r>
            <a:r>
              <a:rPr lang="en-US" dirty="0" err="1">
                <a:solidFill>
                  <a:schemeClr val="accent5"/>
                </a:solidFill>
              </a:rPr>
              <a:t>x,v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  <a:p>
            <a:pPr lvl="1"/>
            <a:r>
              <a:rPr lang="en-US" dirty="0"/>
              <a:t>Maintains its neighbors’</a:t>
            </a:r>
            <a:r>
              <a:rPr lang="en-US" altLang="ja-JP" dirty="0"/>
              <a:t> distance vectors</a:t>
            </a:r>
          </a:p>
          <a:p>
            <a:pPr lvl="2"/>
            <a:r>
              <a:rPr lang="en-US" altLang="ja-JP" dirty="0"/>
              <a:t>For each neighbor v, x has </a:t>
            </a:r>
            <a:r>
              <a:rPr lang="en-US" altLang="ja-JP" b="1" dirty="0" err="1">
                <a:solidFill>
                  <a:schemeClr val="accent5"/>
                </a:solidFill>
              </a:rPr>
              <a:t>D</a:t>
            </a:r>
            <a:r>
              <a:rPr lang="en-US" altLang="ja-JP" b="1" baseline="-25000" dirty="0" err="1">
                <a:solidFill>
                  <a:schemeClr val="accent5"/>
                </a:solidFill>
              </a:rPr>
              <a:t>v</a:t>
            </a:r>
            <a:r>
              <a:rPr lang="en-US" altLang="ja-JP" dirty="0">
                <a:solidFill>
                  <a:schemeClr val="accent5"/>
                </a:solidFill>
              </a:rPr>
              <a:t> = [</a:t>
            </a:r>
            <a:r>
              <a:rPr lang="en-US" altLang="ja-JP" dirty="0" err="1">
                <a:solidFill>
                  <a:schemeClr val="accent5"/>
                </a:solidFill>
              </a:rPr>
              <a:t>D</a:t>
            </a:r>
            <a:r>
              <a:rPr lang="en-US" altLang="ja-JP" baseline="-25000" dirty="0" err="1">
                <a:solidFill>
                  <a:schemeClr val="accent5"/>
                </a:solidFill>
              </a:rPr>
              <a:t>v</a:t>
            </a:r>
            <a:r>
              <a:rPr lang="en-US" altLang="ja-JP" dirty="0">
                <a:solidFill>
                  <a:schemeClr val="accent5"/>
                </a:solidFill>
              </a:rPr>
              <a:t>(y): y </a:t>
            </a:r>
            <a:r>
              <a:rPr lang="en-US" dirty="0">
                <a:solidFill>
                  <a:schemeClr val="accent5"/>
                </a:solidFill>
                <a:ea typeface="MS Mincho" charset="0"/>
                <a:cs typeface="MS Mincho" charset="0"/>
              </a:rPr>
              <a:t>∊</a:t>
            </a:r>
            <a:r>
              <a:rPr lang="en-US" altLang="ja-JP" dirty="0">
                <a:solidFill>
                  <a:schemeClr val="accent5"/>
                </a:solidFill>
              </a:rPr>
              <a:t> N]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3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Recap: least-cost path routing</a:t>
            </a:r>
          </a:p>
          <a:p>
            <a:r>
              <a:rPr lang="en-US" dirty="0"/>
              <a:t>Link-state routing</a:t>
            </a:r>
          </a:p>
          <a:p>
            <a:r>
              <a:rPr lang="en-US" dirty="0"/>
              <a:t>Distance-vector routing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56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2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 vector algorithm </a:t>
            </a:r>
          </a:p>
        </p:txBody>
      </p:sp>
      <p:sp>
        <p:nvSpPr>
          <p:cNvPr id="901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time-to-time, each node sends its own distance vector estimate to neighbors</a:t>
            </a:r>
          </a:p>
          <a:p>
            <a:r>
              <a:rPr lang="en-US" dirty="0"/>
              <a:t>When x receives new DV estimate from neighbor, it updates its own DV using B-F equation</a:t>
            </a:r>
          </a:p>
          <a:p>
            <a:pPr lvl="1"/>
            <a:r>
              <a:rPr lang="en-US" dirty="0" err="1">
                <a:solidFill>
                  <a:schemeClr val="accent5"/>
                </a:solidFill>
                <a:cs typeface="Times New Roman" charset="0"/>
              </a:rPr>
              <a:t>D</a:t>
            </a:r>
            <a:r>
              <a:rPr lang="en-US" baseline="-30000" dirty="0" err="1">
                <a:solidFill>
                  <a:schemeClr val="accent5"/>
                </a:solidFill>
                <a:cs typeface="Times New Roman" charset="0"/>
              </a:rPr>
              <a:t>x</a:t>
            </a:r>
            <a:r>
              <a:rPr lang="en-US" dirty="0">
                <a:solidFill>
                  <a:schemeClr val="accent5"/>
                </a:solidFill>
                <a:cs typeface="Times New Roman" charset="0"/>
              </a:rPr>
              <a:t>(y) ← </a:t>
            </a:r>
            <a:r>
              <a:rPr lang="en-US" dirty="0" err="1">
                <a:solidFill>
                  <a:schemeClr val="accent5"/>
                </a:solidFill>
                <a:cs typeface="Times New Roman" charset="0"/>
              </a:rPr>
              <a:t>min</a:t>
            </a:r>
            <a:r>
              <a:rPr lang="en-US" baseline="-30000" dirty="0" err="1">
                <a:solidFill>
                  <a:schemeClr val="accent5"/>
                </a:solidFill>
                <a:cs typeface="Times New Roman" charset="0"/>
              </a:rPr>
              <a:t>v</a:t>
            </a:r>
            <a:r>
              <a:rPr lang="en-US" dirty="0">
                <a:solidFill>
                  <a:schemeClr val="accent5"/>
                </a:solidFill>
                <a:cs typeface="Times New Roman" charset="0"/>
              </a:rPr>
              <a:t>{c(</a:t>
            </a:r>
            <a:r>
              <a:rPr lang="en-US" dirty="0" err="1">
                <a:solidFill>
                  <a:schemeClr val="accent5"/>
                </a:solidFill>
                <a:cs typeface="Times New Roman" charset="0"/>
              </a:rPr>
              <a:t>x,v</a:t>
            </a:r>
            <a:r>
              <a:rPr lang="en-US" dirty="0">
                <a:solidFill>
                  <a:schemeClr val="accent5"/>
                </a:solidFill>
                <a:cs typeface="Times New Roman" charset="0"/>
              </a:rPr>
              <a:t>) + </a:t>
            </a:r>
            <a:r>
              <a:rPr lang="en-US" dirty="0" err="1">
                <a:solidFill>
                  <a:schemeClr val="accent5"/>
                </a:solidFill>
                <a:cs typeface="Times New Roman" charset="0"/>
              </a:rPr>
              <a:t>D</a:t>
            </a:r>
            <a:r>
              <a:rPr lang="en-US" baseline="-30000" dirty="0" err="1">
                <a:solidFill>
                  <a:schemeClr val="accent5"/>
                </a:solidFill>
                <a:cs typeface="Times New Roman" charset="0"/>
              </a:rPr>
              <a:t>v</a:t>
            </a:r>
            <a:r>
              <a:rPr lang="en-US" dirty="0">
                <a:solidFill>
                  <a:schemeClr val="accent5"/>
                </a:solidFill>
                <a:cs typeface="Times New Roman" charset="0"/>
              </a:rPr>
              <a:t>(y)}  for each node y </a:t>
            </a:r>
            <a:r>
              <a:rPr lang="en-US" dirty="0">
                <a:solidFill>
                  <a:schemeClr val="accent5"/>
                </a:solidFill>
                <a:ea typeface="MS Mincho" charset="0"/>
                <a:cs typeface="MS Mincho" charset="0"/>
              </a:rPr>
              <a:t>∊</a:t>
            </a:r>
            <a:r>
              <a:rPr lang="en-US" dirty="0">
                <a:solidFill>
                  <a:schemeClr val="accent5"/>
                </a:solidFill>
                <a:cs typeface="Times New Roman" charset="0"/>
              </a:rPr>
              <a:t> N</a:t>
            </a:r>
          </a:p>
          <a:p>
            <a:r>
              <a:rPr lang="en-US" dirty="0">
                <a:cs typeface="Times New Roman" charset="0"/>
              </a:rPr>
              <a:t>Eventually, the estimate </a:t>
            </a:r>
            <a:r>
              <a:rPr lang="en-US" dirty="0" err="1">
                <a:cs typeface="Times New Roman" charset="0"/>
              </a:rPr>
              <a:t>D</a:t>
            </a:r>
            <a:r>
              <a:rPr lang="en-US" baseline="-25000" dirty="0" err="1">
                <a:cs typeface="Times New Roman" charset="0"/>
              </a:rPr>
              <a:t>x</a:t>
            </a:r>
            <a:r>
              <a:rPr lang="en-US" dirty="0">
                <a:cs typeface="Times New Roman" charset="0"/>
              </a:rPr>
              <a:t>(y) may converge to the actual least cost d</a:t>
            </a:r>
            <a:r>
              <a:rPr lang="en-US" baseline="-25000" dirty="0">
                <a:cs typeface="Times New Roman" charset="0"/>
              </a:rPr>
              <a:t>x</a:t>
            </a:r>
            <a:r>
              <a:rPr lang="en-US" dirty="0">
                <a:cs typeface="Times New Roman" charset="0"/>
              </a:rPr>
              <a:t>(y)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7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7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 vector algorithm 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5"/>
                </a:solidFill>
              </a:rPr>
              <a:t>Iterative, asynchronous</a:t>
            </a:r>
          </a:p>
          <a:p>
            <a:pPr lvl="1"/>
            <a:r>
              <a:rPr lang="en-US" sz="2000" dirty="0"/>
              <a:t>Local iterations caused by</a:t>
            </a:r>
          </a:p>
          <a:p>
            <a:pPr lvl="2"/>
            <a:r>
              <a:rPr lang="en-US" sz="1600" dirty="0"/>
              <a:t>Local link cost change</a:t>
            </a:r>
          </a:p>
          <a:p>
            <a:pPr lvl="2"/>
            <a:r>
              <a:rPr lang="en-US" sz="1600" dirty="0"/>
              <a:t>DV update message from neighbor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Distributed</a:t>
            </a:r>
          </a:p>
          <a:p>
            <a:pPr lvl="1"/>
            <a:r>
              <a:rPr lang="en-US" sz="2000" dirty="0"/>
              <a:t>Each node notifies neighbors only when its DV changes</a:t>
            </a:r>
          </a:p>
          <a:p>
            <a:pPr lvl="2"/>
            <a:r>
              <a:rPr lang="en-US" sz="1600" dirty="0"/>
              <a:t>Neighbors then notify their neighbors if necessary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37791" y="1600200"/>
            <a:ext cx="4080268" cy="4141788"/>
            <a:chOff x="4737791" y="1600200"/>
            <a:chExt cx="4080268" cy="4141788"/>
          </a:xfrm>
        </p:grpSpPr>
        <p:sp>
          <p:nvSpPr>
            <p:cNvPr id="136196" name="Text Box 4"/>
            <p:cNvSpPr txBox="1">
              <a:spLocks noChangeArrowheads="1"/>
            </p:cNvSpPr>
            <p:nvPr/>
          </p:nvSpPr>
          <p:spPr bwMode="auto">
            <a:xfrm>
              <a:off x="5293809" y="1956336"/>
              <a:ext cx="3524250" cy="3323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2000" b="0" dirty="0">
                <a:solidFill>
                  <a:schemeClr val="accent2"/>
                </a:solidFill>
                <a:ea typeface="Arial" charset="0"/>
                <a:cs typeface="Arial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 b="0" i="1" dirty="0">
                  <a:solidFill>
                    <a:schemeClr val="accent5"/>
                  </a:solidFill>
                  <a:ea typeface="Arial" charset="0"/>
                  <a:cs typeface="Arial" charset="0"/>
                </a:rPr>
                <a:t>Wait</a:t>
              </a:r>
              <a:r>
                <a:rPr lang="en-US" sz="2000" b="0" dirty="0">
                  <a:solidFill>
                    <a:schemeClr val="accent5"/>
                  </a:solidFill>
                  <a:ea typeface="Arial" charset="0"/>
                  <a:cs typeface="Arial" charset="0"/>
                </a:rPr>
                <a:t> </a:t>
              </a:r>
              <a:r>
                <a:rPr lang="en-US" sz="2000" b="0" dirty="0">
                  <a:ea typeface="Arial" charset="0"/>
                  <a:cs typeface="Arial" charset="0"/>
                </a:rPr>
                <a:t>for (change in local link cost OR </a:t>
              </a:r>
              <a:r>
                <a:rPr lang="en-US" sz="2000" b="0" dirty="0" err="1">
                  <a:ea typeface="Arial" charset="0"/>
                  <a:cs typeface="Arial" charset="0"/>
                </a:rPr>
                <a:t>msg</a:t>
              </a:r>
              <a:r>
                <a:rPr lang="en-US" sz="2000" b="0" dirty="0">
                  <a:ea typeface="Arial" charset="0"/>
                  <a:cs typeface="Arial" charset="0"/>
                </a:rPr>
                <a:t> from neighbor)</a:t>
              </a:r>
            </a:p>
            <a:p>
              <a:pPr>
                <a:spcBef>
                  <a:spcPct val="50000"/>
                </a:spcBef>
              </a:pPr>
              <a:endParaRPr lang="en-US" sz="2000" b="0" dirty="0">
                <a:solidFill>
                  <a:schemeClr val="accent2"/>
                </a:solidFill>
                <a:ea typeface="Arial" charset="0"/>
                <a:cs typeface="Arial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 b="0" i="1" dirty="0">
                  <a:solidFill>
                    <a:schemeClr val="accent5"/>
                  </a:solidFill>
                  <a:ea typeface="Arial" charset="0"/>
                  <a:cs typeface="Arial" charset="0"/>
                </a:rPr>
                <a:t>Recompute</a:t>
              </a:r>
              <a:r>
                <a:rPr lang="en-US" sz="2000" b="0" dirty="0">
                  <a:solidFill>
                    <a:schemeClr val="accent5"/>
                  </a:solidFill>
                  <a:ea typeface="Arial" charset="0"/>
                  <a:cs typeface="Arial" charset="0"/>
                </a:rPr>
                <a:t> </a:t>
              </a:r>
              <a:r>
                <a:rPr lang="en-US" sz="2000" b="0" dirty="0">
                  <a:ea typeface="Arial" charset="0"/>
                  <a:cs typeface="Arial" charset="0"/>
                </a:rPr>
                <a:t>estimates</a:t>
              </a:r>
            </a:p>
            <a:p>
              <a:pPr>
                <a:spcBef>
                  <a:spcPct val="50000"/>
                </a:spcBef>
              </a:pPr>
              <a:endParaRPr lang="en-US" sz="2000" b="0" dirty="0">
                <a:solidFill>
                  <a:schemeClr val="accent2"/>
                </a:solidFill>
                <a:ea typeface="Arial" charset="0"/>
                <a:cs typeface="Arial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 b="0" i="1" dirty="0">
                  <a:solidFill>
                    <a:schemeClr val="accent5"/>
                  </a:solidFill>
                  <a:ea typeface="Arial" charset="0"/>
                  <a:cs typeface="Arial" charset="0"/>
                </a:rPr>
                <a:t>Notify</a:t>
              </a:r>
              <a:r>
                <a:rPr lang="en-US" sz="2000" b="0" dirty="0">
                  <a:solidFill>
                    <a:schemeClr val="accent5"/>
                  </a:solidFill>
                  <a:ea typeface="Arial" charset="0"/>
                  <a:cs typeface="Arial" charset="0"/>
                </a:rPr>
                <a:t> </a:t>
              </a:r>
              <a:r>
                <a:rPr lang="en-US" sz="2000" b="0" dirty="0">
                  <a:ea typeface="Arial" charset="0"/>
                  <a:cs typeface="Arial" charset="0"/>
                </a:rPr>
                <a:t>neighbors if DV to any </a:t>
              </a:r>
              <a:r>
                <a:rPr lang="en-US" sz="2000" b="0" dirty="0" err="1">
                  <a:ea typeface="Arial" charset="0"/>
                  <a:cs typeface="Arial" charset="0"/>
                </a:rPr>
                <a:t>dest</a:t>
              </a:r>
              <a:r>
                <a:rPr lang="en-US" sz="2000" b="0" dirty="0">
                  <a:ea typeface="Arial" charset="0"/>
                  <a:cs typeface="Arial" charset="0"/>
                </a:rPr>
                <a:t> has changed</a:t>
              </a:r>
            </a:p>
          </p:txBody>
        </p:sp>
        <p:sp>
          <p:nvSpPr>
            <p:cNvPr id="136197" name="Line 5"/>
            <p:cNvSpPr>
              <a:spLocks noChangeShapeType="1"/>
            </p:cNvSpPr>
            <p:nvPr/>
          </p:nvSpPr>
          <p:spPr bwMode="auto">
            <a:xfrm>
              <a:off x="6781800" y="3143250"/>
              <a:ext cx="0" cy="5905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36198" name="Line 6"/>
            <p:cNvSpPr>
              <a:spLocks noChangeShapeType="1"/>
            </p:cNvSpPr>
            <p:nvPr/>
          </p:nvSpPr>
          <p:spPr bwMode="auto">
            <a:xfrm>
              <a:off x="6791325" y="4038600"/>
              <a:ext cx="0" cy="5905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36199" name="Freeform 7"/>
            <p:cNvSpPr>
              <a:spLocks/>
            </p:cNvSpPr>
            <p:nvPr/>
          </p:nvSpPr>
          <p:spPr bwMode="auto">
            <a:xfrm>
              <a:off x="5229225" y="2160588"/>
              <a:ext cx="1562100" cy="3581400"/>
            </a:xfrm>
            <a:custGeom>
              <a:avLst/>
              <a:gdLst>
                <a:gd name="T0" fmla="*/ 2147483647 w 978"/>
                <a:gd name="T1" fmla="*/ 2147483647 h 2256"/>
                <a:gd name="T2" fmla="*/ 2147483647 w 978"/>
                <a:gd name="T3" fmla="*/ 2147483647 h 2256"/>
                <a:gd name="T4" fmla="*/ 0 w 978"/>
                <a:gd name="T5" fmla="*/ 2147483647 h 2256"/>
                <a:gd name="T6" fmla="*/ 0 w 978"/>
                <a:gd name="T7" fmla="*/ 0 h 2256"/>
                <a:gd name="T8" fmla="*/ 2147483647 w 978"/>
                <a:gd name="T9" fmla="*/ 0 h 2256"/>
                <a:gd name="T10" fmla="*/ 2147483647 w 978"/>
                <a:gd name="T11" fmla="*/ 2147483647 h 2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78"/>
                <a:gd name="T19" fmla="*/ 0 h 2256"/>
                <a:gd name="T20" fmla="*/ 978 w 978"/>
                <a:gd name="T21" fmla="*/ 2256 h 2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78" h="2256">
                  <a:moveTo>
                    <a:pt x="960" y="2010"/>
                  </a:moveTo>
                  <a:lnTo>
                    <a:pt x="961" y="2256"/>
                  </a:lnTo>
                  <a:lnTo>
                    <a:pt x="0" y="2256"/>
                  </a:lnTo>
                  <a:lnTo>
                    <a:pt x="0" y="0"/>
                  </a:lnTo>
                  <a:lnTo>
                    <a:pt x="978" y="0"/>
                  </a:lnTo>
                  <a:lnTo>
                    <a:pt x="978" y="155"/>
                  </a:lnTo>
                </a:path>
              </a:pathLst>
            </a:custGeom>
            <a:noFill/>
            <a:ln w="19050" cap="flat" cmpd="sng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36200" name="Text Box 8"/>
            <p:cNvSpPr txBox="1">
              <a:spLocks noChangeArrowheads="1"/>
            </p:cNvSpPr>
            <p:nvPr/>
          </p:nvSpPr>
          <p:spPr bwMode="auto">
            <a:xfrm>
              <a:off x="4737791" y="1600200"/>
              <a:ext cx="202170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solidFill>
                    <a:schemeClr val="accent5"/>
                  </a:solidFill>
                  <a:ea typeface="Arial" charset="0"/>
                  <a:cs typeface="Arial" charset="0"/>
                </a:rPr>
                <a:t>@each node:</a:t>
              </a: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54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Shape 2453"/>
          <p:cNvSpPr/>
          <p:nvPr/>
        </p:nvSpPr>
        <p:spPr>
          <a:xfrm flipH="1">
            <a:off x="2040086" y="2812097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54" name="Shape 2454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55" name="Shape 2455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57" name="Shape 2457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458" name="Shape 2458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459" name="Shape 2459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460" name="Shape 2460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7</a:t>
            </a:r>
          </a:p>
        </p:txBody>
      </p:sp>
      <p:sp>
        <p:nvSpPr>
          <p:cNvPr id="2461" name="Shape 2461"/>
          <p:cNvSpPr/>
          <p:nvPr/>
        </p:nvSpPr>
        <p:spPr>
          <a:xfrm>
            <a:off x="2911078" y="258975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2</a:t>
            </a:r>
          </a:p>
        </p:txBody>
      </p:sp>
      <p:sp>
        <p:nvSpPr>
          <p:cNvPr id="2462" name="Shape 2462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grpSp>
        <p:nvGrpSpPr>
          <p:cNvPr id="2478" name="Group 2478"/>
          <p:cNvGrpSpPr/>
          <p:nvPr/>
        </p:nvGrpSpPr>
        <p:grpSpPr>
          <a:xfrm>
            <a:off x="3455789" y="535781"/>
            <a:ext cx="2107406" cy="1634133"/>
            <a:chOff x="0" y="0"/>
            <a:chExt cx="2997200" cy="2324100"/>
          </a:xfrm>
        </p:grpSpPr>
        <p:sp>
          <p:nvSpPr>
            <p:cNvPr id="2467" name="Shape 2467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solidFill>
              <a:schemeClr val="bg1"/>
            </a:solidFill>
            <a:ln w="635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93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FF9900"/>
                </a:solidFill>
              </a:endParaRPr>
            </a:p>
          </p:txBody>
        </p:sp>
        <p:grpSp>
          <p:nvGrpSpPr>
            <p:cNvPr id="2466" name="Group 2466"/>
            <p:cNvGrpSpPr/>
            <p:nvPr/>
          </p:nvGrpSpPr>
          <p:grpSpPr>
            <a:xfrm>
              <a:off x="1231900" y="1181100"/>
              <a:ext cx="1295400" cy="660400"/>
              <a:chOff x="0" y="0"/>
              <a:chExt cx="1295400" cy="660400"/>
            </a:xfrm>
          </p:grpSpPr>
          <p:sp>
            <p:nvSpPr>
              <p:cNvPr id="2463" name="Shape 2463"/>
              <p:cNvSpPr/>
              <p:nvPr/>
            </p:nvSpPr>
            <p:spPr>
              <a:xfrm>
                <a:off x="0" y="0"/>
                <a:ext cx="241300" cy="6604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 algn="l">
                  <a:defRPr sz="3600">
                    <a:solidFill>
                      <a:srgbClr val="FF9300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531">
                    <a:solidFill>
                      <a:srgbClr val="FF9900"/>
                    </a:solidFill>
                  </a:rPr>
                  <a:t>2</a:t>
                </a:r>
              </a:p>
            </p:txBody>
          </p:sp>
          <p:sp>
            <p:nvSpPr>
              <p:cNvPr id="2464" name="Shape 2464"/>
              <p:cNvSpPr/>
              <p:nvPr/>
            </p:nvSpPr>
            <p:spPr>
              <a:xfrm>
                <a:off x="546100" y="0"/>
                <a:ext cx="241300" cy="6604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 algn="l">
                  <a:defRPr sz="3600">
                    <a:solidFill>
                      <a:srgbClr val="FF9300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531">
                    <a:solidFill>
                      <a:srgbClr val="FF9900"/>
                    </a:solidFill>
                  </a:rPr>
                  <a:t>0</a:t>
                </a:r>
              </a:p>
            </p:txBody>
          </p:sp>
          <p:sp>
            <p:nvSpPr>
              <p:cNvPr id="2465" name="Shape 2465"/>
              <p:cNvSpPr/>
              <p:nvPr/>
            </p:nvSpPr>
            <p:spPr>
              <a:xfrm>
                <a:off x="1104900" y="0"/>
                <a:ext cx="190500" cy="6604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 algn="l">
                  <a:defRPr sz="3600">
                    <a:solidFill>
                      <a:srgbClr val="FF9300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531">
                    <a:solidFill>
                      <a:srgbClr val="FF9900"/>
                    </a:solidFill>
                  </a:rPr>
                  <a:t>1</a:t>
                </a:r>
              </a:p>
            </p:txBody>
          </p:sp>
        </p:grpSp>
        <p:sp>
          <p:nvSpPr>
            <p:cNvPr id="2468" name="Shape 2468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x</a:t>
              </a:r>
            </a:p>
          </p:txBody>
        </p:sp>
        <p:sp>
          <p:nvSpPr>
            <p:cNvPr id="2469" name="Shape 2469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FF9900"/>
                </a:solidFill>
              </a:endParaRPr>
            </a:p>
          </p:txBody>
        </p:sp>
        <p:sp>
          <p:nvSpPr>
            <p:cNvPr id="2470" name="Shape 2470"/>
            <p:cNvSpPr/>
            <p:nvPr/>
          </p:nvSpPr>
          <p:spPr>
            <a:xfrm flipV="1">
              <a:off x="904605" y="139584"/>
              <a:ext cx="983" cy="2046721"/>
            </a:xfrm>
            <a:prstGeom prst="line">
              <a:avLst/>
            </a:prstGeom>
            <a:noFill/>
            <a:ln w="381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FF9900"/>
                </a:solidFill>
              </a:endParaRPr>
            </a:p>
          </p:txBody>
        </p:sp>
        <p:sp>
          <p:nvSpPr>
            <p:cNvPr id="2471" name="Shape 2471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y</a:t>
              </a:r>
            </a:p>
          </p:txBody>
        </p:sp>
        <p:sp>
          <p:nvSpPr>
            <p:cNvPr id="2472" name="Shape 2472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y</a:t>
              </a:r>
            </a:p>
          </p:txBody>
        </p:sp>
        <p:sp>
          <p:nvSpPr>
            <p:cNvPr id="2473" name="Shape 2473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z</a:t>
              </a:r>
            </a:p>
          </p:txBody>
        </p:sp>
        <p:sp>
          <p:nvSpPr>
            <p:cNvPr id="2474" name="Shape 2474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z</a:t>
              </a:r>
            </a:p>
          </p:txBody>
        </p:sp>
        <p:sp>
          <p:nvSpPr>
            <p:cNvPr id="2475" name="Shape 2475"/>
            <p:cNvSpPr/>
            <p:nvPr/>
          </p:nvSpPr>
          <p:spPr>
            <a:xfrm>
              <a:off x="1206500" y="1663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2476" name="Shape 2476"/>
            <p:cNvSpPr/>
            <p:nvPr/>
          </p:nvSpPr>
          <p:spPr>
            <a:xfrm>
              <a:off x="1765300" y="1663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2477" name="Shape 2477"/>
            <p:cNvSpPr/>
            <p:nvPr/>
          </p:nvSpPr>
          <p:spPr>
            <a:xfrm>
              <a:off x="2298700" y="1663700"/>
              <a:ext cx="3048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00B050"/>
                  </a:solidFill>
                </a:rPr>
                <a:t>0</a:t>
              </a:r>
            </a:p>
          </p:txBody>
        </p:sp>
      </p:grpSp>
      <p:grpSp>
        <p:nvGrpSpPr>
          <p:cNvPr id="2493" name="Group 2493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2479" name="Shape 2479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B050"/>
                </a:solidFill>
              </a:endParaRPr>
            </a:p>
          </p:txBody>
        </p:sp>
        <p:sp>
          <p:nvSpPr>
            <p:cNvPr id="2480" name="Shape 2480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2481" name="Shape 2481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2482" name="Shape 2482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2483" name="Shape 2483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2484" name="Shape 2484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2485" name="Shape 2485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2486" name="Shape 2486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2487" name="Shape 2487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2488" name="Shape 2488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2489" name="Shape 2489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2490" name="Shape 2490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2491" name="Shape 2491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492" name="Shape 2492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494" name="Shape 2494"/>
          <p:cNvSpPr/>
          <p:nvPr/>
        </p:nvSpPr>
        <p:spPr>
          <a:xfrm flipV="1">
            <a:off x="2195539" y="2708237"/>
            <a:ext cx="1992807" cy="673431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95" name="Shape 2495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63910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2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4" dur="1000" fill="hold"/>
                                        <p:tgtEl>
                                          <p:spTgt spid="2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3" grpId="0" animBg="1" advAuto="0"/>
      <p:bldP spid="2461" grpId="0" animBg="1" advAuto="0"/>
      <p:bldP spid="2478" grpId="0" advAuto="0"/>
      <p:bldP spid="2493" grpId="0" advAuto="0"/>
      <p:bldP spid="2494" grpId="0" animBg="1" advAuto="0"/>
      <p:bldP spid="2495" grpId="0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" name="Shape 250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499" name="Shape 249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500" name="Shape 250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501" name="Shape 250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02" name="Shape 250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504" name="Shape 250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505" name="Shape 250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506" name="Shape 250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507" name="Shape 250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508" name="Shape 250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510" name="Shape 251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511" name="Shape 251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512" name="Shape 251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513" name="Shape 251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514" name="Shape 251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515" name="Shape 251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516" name="Shape 251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517" name="Shape 251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2518" name="Shape 251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519" name="Shape 251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536" name="Shape 2536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537" name="Shape 2537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2538" name="Shape 2538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539" name="Shape 253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540" name="Shape 254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grpSp>
        <p:nvGrpSpPr>
          <p:cNvPr id="45" name="Group 2493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46" name="Shape 2479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B050"/>
                </a:solidFill>
              </a:endParaRPr>
            </a:p>
          </p:txBody>
        </p:sp>
        <p:sp>
          <p:nvSpPr>
            <p:cNvPr id="47" name="Shape 2480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48" name="Shape 2481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49" name="Shape 2482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50" name="Shape 2483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51" name="Shape 2484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52" name="Shape 2485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53" name="Shape 2486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54" name="Shape 2487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55" name="Shape 2488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56" name="Shape 2489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57" name="Shape 2490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58" name="Shape 2491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59" name="Shape 2492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9513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6" grpId="0" animBg="1" advAuto="0"/>
      <p:bldP spid="2536" grpId="1" animBg="1" advAuto="0"/>
      <p:bldP spid="2537" grpId="0" animBg="1" advAuto="0"/>
      <p:bldP spid="2538" grpId="0" animBg="1" advAuto="0"/>
      <p:bldP spid="2540" grpId="0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2493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46" name="Shape 2479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B050"/>
                </a:solidFill>
              </a:endParaRPr>
            </a:p>
          </p:txBody>
        </p:sp>
        <p:sp>
          <p:nvSpPr>
            <p:cNvPr id="47" name="Shape 2480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48" name="Shape 2481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49" name="Shape 2482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50" name="Shape 2483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51" name="Shape 2484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52" name="Shape 2485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53" name="Shape 2486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54" name="Shape 2487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55" name="Shape 2488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56" name="Shape 2489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57" name="Shape 2490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531" dirty="0">
                  <a:solidFill>
                    <a:srgbClr val="00B050"/>
                  </a:solidFill>
                </a:rPr>
                <a:t>4</a:t>
              </a:r>
              <a:endParaRPr sz="2531" dirty="0">
                <a:solidFill>
                  <a:srgbClr val="00B050"/>
                </a:solidFill>
              </a:endParaRPr>
            </a:p>
          </p:txBody>
        </p:sp>
        <p:sp>
          <p:nvSpPr>
            <p:cNvPr id="58" name="Shape 2491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59" name="Shape 2492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546" name="Shape 254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47" name="Shape 254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549" name="Shape 254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550" name="Shape 255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551" name="Shape 255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552" name="Shape 255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553" name="Shape 255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582" name="Shape 258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583" name="Shape 2583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84" name="Shape 258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585" name="Shape 258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60" name="Shape 250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61" name="Shape 249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62" name="Shape 250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63" name="Shape 251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64" name="Shape 251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65" name="Shape 251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66" name="Shape 251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67" name="Shape 251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68" name="Shape 251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69" name="Shape 251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70" name="Shape 251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71" name="Shape 251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2" name="Shape 251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74" name="Shape 2537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14040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1000"/>
                                        <p:tgtEl>
                                          <p:spTgt spid="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3" grpId="0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2493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60" name="Shape 2479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B050"/>
                </a:solidFill>
              </a:endParaRPr>
            </a:p>
          </p:txBody>
        </p:sp>
        <p:sp>
          <p:nvSpPr>
            <p:cNvPr id="61" name="Shape 2480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62" name="Shape 2481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63" name="Shape 2482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64" name="Shape 2483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65" name="Shape 2484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66" name="Shape 2485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67" name="Shape 2486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68" name="Shape 2487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531" dirty="0">
                  <a:solidFill>
                    <a:srgbClr val="FF9900"/>
                  </a:solidFill>
                </a:rPr>
                <a:t>5</a:t>
              </a:r>
              <a:endParaRPr sz="2531" dirty="0">
                <a:solidFill>
                  <a:srgbClr val="FF9900"/>
                </a:solidFill>
              </a:endParaRPr>
            </a:p>
          </p:txBody>
        </p:sp>
        <p:sp>
          <p:nvSpPr>
            <p:cNvPr id="69" name="Shape 2488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70" name="Shape 2489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71" name="Shape 2490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531" dirty="0">
                  <a:solidFill>
                    <a:srgbClr val="00B050"/>
                  </a:solidFill>
                </a:rPr>
                <a:t>4</a:t>
              </a:r>
              <a:endParaRPr sz="2531" dirty="0">
                <a:solidFill>
                  <a:srgbClr val="00B050"/>
                </a:solidFill>
              </a:endParaRPr>
            </a:p>
          </p:txBody>
        </p:sp>
        <p:sp>
          <p:nvSpPr>
            <p:cNvPr id="72" name="Shape 2491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73" name="Shape 2492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591" name="Shape 259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92" name="Shape 259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594" name="Shape 259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595" name="Shape 259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596" name="Shape 259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597" name="Shape 259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598" name="Shape 259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627" name="Shape 262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628" name="Shape 2628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629" name="Shape 262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630" name="Shape 263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45" name="Shape 250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46" name="Shape 249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47" name="Shape 250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48" name="Shape 251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49" name="Shape 251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50" name="Shape 251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51" name="Shape 251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52" name="Shape 251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53" name="Shape 251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54" name="Shape 251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55" name="Shape 251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56" name="Shape 251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57" name="Shape 251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58" name="Shape 2537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8415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8" grpId="0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4" name="Shape 2644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634" name="Shape 2634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635" name="Shape 2635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636" name="Shape 263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637" name="Shape 263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639" name="Shape 263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640" name="Shape 264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641" name="Shape 264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642" name="Shape 264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643" name="Shape 264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645" name="Shape 2645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646" name="Shape 2646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47" name="Shape 2647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48" name="Shape 2648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649" name="Shape 2649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650" name="Shape 2650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651" name="Shape 2651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652" name="Shape 2652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5</a:t>
            </a:r>
          </a:p>
        </p:txBody>
      </p:sp>
      <p:sp>
        <p:nvSpPr>
          <p:cNvPr id="2653" name="Shape 2653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654" name="Shape 2654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655" name="Shape 2655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B050"/>
              </a:solidFill>
            </a:endParaRPr>
          </a:p>
        </p:txBody>
      </p:sp>
      <p:sp>
        <p:nvSpPr>
          <p:cNvPr id="2656" name="Shape 2656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2657" name="Shape 2657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B050"/>
              </a:solidFill>
            </a:endParaRPr>
          </a:p>
        </p:txBody>
      </p:sp>
      <p:sp>
        <p:nvSpPr>
          <p:cNvPr id="2658" name="Shape 2658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B050"/>
              </a:solidFill>
            </a:endParaRPr>
          </a:p>
        </p:txBody>
      </p:sp>
      <p:sp>
        <p:nvSpPr>
          <p:cNvPr id="2659" name="Shape 2659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2660" name="Shape 2660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2661" name="Shape 2661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z</a:t>
            </a:r>
          </a:p>
        </p:txBody>
      </p:sp>
      <p:sp>
        <p:nvSpPr>
          <p:cNvPr id="2662" name="Shape 2662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z</a:t>
            </a:r>
          </a:p>
        </p:txBody>
      </p:sp>
      <p:grpSp>
        <p:nvGrpSpPr>
          <p:cNvPr id="2666" name="Group 2666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663" name="Shape 266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5</a:t>
              </a:r>
            </a:p>
          </p:txBody>
        </p:sp>
        <p:sp>
          <p:nvSpPr>
            <p:cNvPr id="2664" name="Shape 266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2665" name="Shape 266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</p:grpSp>
      <p:grpSp>
        <p:nvGrpSpPr>
          <p:cNvPr id="2670" name="Group 2670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667" name="Shape 266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4</a:t>
              </a:r>
            </a:p>
          </p:txBody>
        </p:sp>
        <p:sp>
          <p:nvSpPr>
            <p:cNvPr id="2668" name="Shape 266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669" name="Shape 266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671" name="Shape 2671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2672" name="Shape 267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673" name="Shape 2673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74" name="Shape 267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675" name="Shape 267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0175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3" grpId="0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Shape 268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679" name="Shape 267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680" name="Shape 268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681" name="Shape 268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682" name="Shape 268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684" name="Shape 268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685" name="Shape 268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686" name="Shape 268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687" name="Shape 268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688" name="Shape 268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690" name="Shape 269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691" name="Shape 269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92" name="Shape 269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93" name="Shape 269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694" name="Shape 269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695" name="Shape 269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696" name="Shape 269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697" name="Shape 269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5</a:t>
            </a:r>
          </a:p>
        </p:txBody>
      </p:sp>
      <p:sp>
        <p:nvSpPr>
          <p:cNvPr id="2698" name="Shape 269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699" name="Shape 269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700" name="Shape 270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701" name="Shape 270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702" name="Shape 270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03" name="Shape 270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04" name="Shape 270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05" name="Shape 270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06" name="Shape 270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707" name="Shape 270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711" name="Group 2711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708" name="Shape 270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5</a:t>
              </a:r>
            </a:p>
          </p:txBody>
        </p:sp>
        <p:sp>
          <p:nvSpPr>
            <p:cNvPr id="2709" name="Shape 270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710" name="Shape 271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715" name="Group 2715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712" name="Shape 271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4</a:t>
              </a:r>
            </a:p>
          </p:txBody>
        </p:sp>
        <p:sp>
          <p:nvSpPr>
            <p:cNvPr id="2713" name="Shape 271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714" name="Shape 271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716" name="Shape 2716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6</a:t>
            </a:r>
          </a:p>
        </p:txBody>
      </p:sp>
      <p:sp>
        <p:nvSpPr>
          <p:cNvPr id="2717" name="Shape 271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718" name="Shape 2718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19" name="Shape 271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720" name="Shape 272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02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7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8" grpId="0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Shape 2734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724" name="Shape 2724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725" name="Shape 2725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726" name="Shape 272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727" name="Shape 272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729" name="Shape 272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730" name="Shape 273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731" name="Shape 273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732" name="Shape 273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7</a:t>
            </a:r>
          </a:p>
        </p:txBody>
      </p:sp>
      <p:sp>
        <p:nvSpPr>
          <p:cNvPr id="2733" name="Shape 273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735" name="Shape 2735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736" name="Shape 2736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37" name="Shape 2737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38" name="Shape 2738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739" name="Shape 2739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740" name="Shape 2740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741" name="Shape 2741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742" name="Shape 2742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5</a:t>
            </a:r>
          </a:p>
        </p:txBody>
      </p:sp>
      <p:sp>
        <p:nvSpPr>
          <p:cNvPr id="2743" name="Shape 2743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744" name="Shape 2744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745" name="Shape 2745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746" name="Shape 2746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747" name="Shape 2747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48" name="Shape 2748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49" name="Shape 2749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50" name="Shape 2750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51" name="Shape 2751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752" name="Shape 2752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756" name="Group 2756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753" name="Shape 275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5</a:t>
              </a:r>
            </a:p>
          </p:txBody>
        </p:sp>
        <p:sp>
          <p:nvSpPr>
            <p:cNvPr id="2754" name="Shape 275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755" name="Shape 275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760" name="Group 2760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757" name="Shape 275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6</a:t>
              </a:r>
            </a:p>
          </p:txBody>
        </p:sp>
        <p:sp>
          <p:nvSpPr>
            <p:cNvPr id="2758" name="Shape 275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759" name="Shape 275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761" name="Shape 2761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6</a:t>
            </a:r>
          </a:p>
        </p:txBody>
      </p:sp>
      <p:sp>
        <p:nvSpPr>
          <p:cNvPr id="2762" name="Shape 276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764" name="Shape 276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765" name="Shape 276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51" name="Shape 2808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15705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9" name="Shape 277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769" name="Shape 276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770" name="Shape 277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771" name="Shape 277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772" name="Shape 277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774" name="Shape 277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775" name="Shape 277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776" name="Shape 277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777" name="Shape 277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778" name="Shape 277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780" name="Shape 278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781" name="Shape 278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82" name="Shape 278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83" name="Shape 278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784" name="Shape 278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785" name="Shape 278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786" name="Shape 278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787" name="Shape 278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5</a:t>
            </a:r>
          </a:p>
        </p:txBody>
      </p:sp>
      <p:sp>
        <p:nvSpPr>
          <p:cNvPr id="2788" name="Shape 278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789" name="Shape 278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790" name="Shape 279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791" name="Shape 279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792" name="Shape 279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93" name="Shape 279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94" name="Shape 279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95" name="Shape 279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96" name="Shape 279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797" name="Shape 279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801" name="Group 2801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798" name="Shape 279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7</a:t>
              </a:r>
            </a:p>
          </p:txBody>
        </p:sp>
        <p:sp>
          <p:nvSpPr>
            <p:cNvPr id="2799" name="Shape 279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800" name="Shape 280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805" name="Group 2805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802" name="Shape 280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6</a:t>
              </a:r>
            </a:p>
          </p:txBody>
        </p:sp>
        <p:sp>
          <p:nvSpPr>
            <p:cNvPr id="2803" name="Shape 280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804" name="Shape 280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806" name="Shape 2806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6</a:t>
            </a:r>
          </a:p>
        </p:txBody>
      </p:sp>
      <p:sp>
        <p:nvSpPr>
          <p:cNvPr id="2807" name="Shape 280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808" name="Shape 2808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09" name="Shape 280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810" name="Shape 281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52591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8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8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Recap: Least-cost path routing</a:t>
            </a:r>
          </a:p>
        </p:txBody>
      </p:sp>
      <p:sp>
        <p:nvSpPr>
          <p:cNvPr id="403" name="Shape 40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Given:</a:t>
            </a:r>
            <a:r>
              <a:rPr lang="en-US" dirty="0"/>
              <a:t> router graph &amp; link costs</a:t>
            </a:r>
          </a:p>
          <a:p>
            <a:r>
              <a:rPr lang="en-US" dirty="0">
                <a:solidFill>
                  <a:schemeClr val="accent5"/>
                </a:solidFill>
              </a:rPr>
              <a:t>Goal:</a:t>
            </a:r>
            <a:r>
              <a:rPr lang="en-US" dirty="0"/>
              <a:t> find least-cost path                                            </a:t>
            </a:r>
          </a:p>
          <a:p>
            <a:pPr lvl="1"/>
            <a:r>
              <a:rPr lang="en-US" dirty="0"/>
              <a:t>From each source router to each destination router</a:t>
            </a:r>
          </a:p>
          <a:p>
            <a:endParaRPr lang="en-US" dirty="0"/>
          </a:p>
          <a:p>
            <a:r>
              <a:rPr lang="en-US" dirty="0"/>
              <a:t>Easy way to avoid loops</a:t>
            </a:r>
          </a:p>
          <a:p>
            <a:pPr lvl="1"/>
            <a:r>
              <a:rPr lang="en-US" dirty="0"/>
              <a:t>No reasonable cost metric is minimized by traversing a loop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3231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4" name="Shape 2824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814" name="Shape 2814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815" name="Shape 2815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816" name="Shape 281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817" name="Shape 281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819" name="Shape 281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820" name="Shape 282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821" name="Shape 282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822" name="Shape 282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823" name="Shape 282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825" name="Shape 2825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826" name="Shape 2826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27" name="Shape 2827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28" name="Shape 2828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829" name="Shape 2829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830" name="Shape 2830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831" name="Shape 2831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832" name="Shape 2832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7</a:t>
            </a:r>
          </a:p>
        </p:txBody>
      </p:sp>
      <p:sp>
        <p:nvSpPr>
          <p:cNvPr id="2833" name="Shape 2833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834" name="Shape 2834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835" name="Shape 2835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836" name="Shape 2836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837" name="Shape 2837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38" name="Shape 2838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39" name="Shape 2839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840" name="Shape 2840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841" name="Shape 2841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842" name="Shape 2842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846" name="Group 2846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843" name="Shape 284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7</a:t>
              </a:r>
            </a:p>
          </p:txBody>
        </p:sp>
        <p:sp>
          <p:nvSpPr>
            <p:cNvPr id="2844" name="Shape 284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845" name="Shape 284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850" name="Group 2850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847" name="Shape 284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6</a:t>
              </a:r>
            </a:p>
          </p:txBody>
        </p:sp>
        <p:sp>
          <p:nvSpPr>
            <p:cNvPr id="2848" name="Shape 284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849" name="Shape 284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851" name="Shape 2851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6</a:t>
            </a:r>
          </a:p>
        </p:txBody>
      </p:sp>
      <p:sp>
        <p:nvSpPr>
          <p:cNvPr id="2852" name="Shape 285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853" name="Shape 2853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54" name="Shape 285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855" name="Shape 285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07914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3" grpId="0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" name="Shape 286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859" name="Shape 285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860" name="Shape 286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861" name="Shape 286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862" name="Shape 286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864" name="Shape 286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865" name="Shape 286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866" name="Shape 286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867" name="Shape 286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868" name="Shape 286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870" name="Shape 287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871" name="Shape 287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72" name="Shape 287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73" name="Shape 287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874" name="Shape 287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875" name="Shape 287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876" name="Shape 287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877" name="Shape 287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7</a:t>
            </a:r>
          </a:p>
        </p:txBody>
      </p:sp>
      <p:sp>
        <p:nvSpPr>
          <p:cNvPr id="2878" name="Shape 287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879" name="Shape 287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880" name="Shape 288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881" name="Shape 288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882" name="Shape 288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83" name="Shape 288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84" name="Shape 288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885" name="Shape 288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886" name="Shape 288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887" name="Shape 288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891" name="Group 2891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888" name="Shape 288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7</a:t>
              </a:r>
            </a:p>
          </p:txBody>
        </p:sp>
        <p:sp>
          <p:nvSpPr>
            <p:cNvPr id="2889" name="Shape 288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890" name="Shape 289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895" name="Group 2895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892" name="Shape 289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6</a:t>
              </a:r>
            </a:p>
          </p:txBody>
        </p:sp>
        <p:sp>
          <p:nvSpPr>
            <p:cNvPr id="2893" name="Shape 289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894" name="Shape 289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896" name="Shape 2896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8</a:t>
            </a:r>
          </a:p>
        </p:txBody>
      </p:sp>
      <p:sp>
        <p:nvSpPr>
          <p:cNvPr id="2897" name="Shape 289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898" name="Shape 2898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99" name="Shape 289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900" name="Shape 290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02534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8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" grpId="0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4" name="Shape 2914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904" name="Shape 2904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905" name="Shape 2905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906" name="Shape 290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907" name="Shape 290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909" name="Shape 290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910" name="Shape 291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911" name="Shape 291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912" name="Shape 291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913" name="Shape 291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915" name="Shape 2915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916" name="Shape 2916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917" name="Shape 2917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918" name="Shape 2918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919" name="Shape 2919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920" name="Shape 2920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921" name="Shape 2921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922" name="Shape 2922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7</a:t>
            </a:r>
          </a:p>
        </p:txBody>
      </p:sp>
      <p:sp>
        <p:nvSpPr>
          <p:cNvPr id="2923" name="Shape 2923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924" name="Shape 2924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925" name="Shape 2925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926" name="Shape 2926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927" name="Shape 2927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28" name="Shape 2928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29" name="Shape 2929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930" name="Shape 2930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931" name="Shape 2931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932" name="Shape 2932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936" name="Group 2936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933" name="Shape 293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7</a:t>
              </a:r>
            </a:p>
          </p:txBody>
        </p:sp>
        <p:sp>
          <p:nvSpPr>
            <p:cNvPr id="2934" name="Shape 293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935" name="Shape 293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940" name="Group 2940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937" name="Shape 293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8</a:t>
              </a:r>
            </a:p>
          </p:txBody>
        </p:sp>
        <p:sp>
          <p:nvSpPr>
            <p:cNvPr id="2938" name="Shape 293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939" name="Shape 293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941" name="Shape 2941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8</a:t>
            </a:r>
          </a:p>
        </p:txBody>
      </p:sp>
      <p:sp>
        <p:nvSpPr>
          <p:cNvPr id="2942" name="Shape 294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943" name="Shape 2943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44" name="Shape 294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945" name="Shape 294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68407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1000"/>
                                        <p:tgtEl>
                                          <p:spTgt spid="2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3" grpId="0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" name="Shape 295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949" name="Shape 294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950" name="Shape 295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951" name="Shape 295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952" name="Shape 295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954" name="Shape 295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955" name="Shape 295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956" name="Shape 295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957" name="Shape 295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958" name="Shape 295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960" name="Shape 296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961" name="Shape 296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962" name="Shape 296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963" name="Shape 296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964" name="Shape 296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965" name="Shape 296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966" name="Shape 296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967" name="Shape 296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7</a:t>
            </a:r>
          </a:p>
        </p:txBody>
      </p:sp>
      <p:sp>
        <p:nvSpPr>
          <p:cNvPr id="2968" name="Shape 296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969" name="Shape 296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970" name="Shape 297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971" name="Shape 297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972" name="Shape 297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73" name="Shape 297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74" name="Shape 297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975" name="Shape 297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976" name="Shape 297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977" name="Shape 297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981" name="Group 2981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978" name="Shape 297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7</a:t>
              </a:r>
            </a:p>
          </p:txBody>
        </p:sp>
        <p:sp>
          <p:nvSpPr>
            <p:cNvPr id="2979" name="Shape 297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980" name="Shape 298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985" name="Group 2985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982" name="Shape 298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8</a:t>
              </a:r>
            </a:p>
          </p:txBody>
        </p:sp>
        <p:sp>
          <p:nvSpPr>
            <p:cNvPr id="2983" name="Shape 298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984" name="Shape 298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986" name="Shape 2986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8</a:t>
            </a:r>
          </a:p>
        </p:txBody>
      </p:sp>
      <p:sp>
        <p:nvSpPr>
          <p:cNvPr id="2987" name="Shape 298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988" name="Shape 2988"/>
          <p:cNvSpPr/>
          <p:nvPr/>
        </p:nvSpPr>
        <p:spPr>
          <a:xfrm flipH="1" flipV="1">
            <a:off x="2259208" y="3711014"/>
            <a:ext cx="4470989" cy="2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989" name="Shape 298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990" name="Shape 299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991" name="Shape 2991"/>
          <p:cNvSpPr/>
          <p:nvPr/>
        </p:nvSpPr>
        <p:spPr>
          <a:xfrm>
            <a:off x="839391" y="4814473"/>
            <a:ext cx="347364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531" dirty="0">
                <a:solidFill>
                  <a:schemeClr val="accent5"/>
                </a:solidFill>
              </a:rPr>
              <a:t>C</a:t>
            </a:r>
            <a:r>
              <a:rPr sz="2531" dirty="0">
                <a:solidFill>
                  <a:schemeClr val="accent5"/>
                </a:solidFill>
              </a:rPr>
              <a:t>ount-to-infinity scenario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30635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9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2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7" grpId="0" animBg="1" advAuto="0"/>
      <p:bldP spid="2988" grpId="0" animBg="1" advAuto="0"/>
      <p:bldP spid="2989" grpId="0" animBg="1" advAuto="0"/>
      <p:bldP spid="2991" grpId="0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Bellman-Ford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 loops</a:t>
            </a:r>
          </a:p>
          <a:p>
            <a:pPr lvl="1"/>
            <a:r>
              <a:rPr lang="en-US" dirty="0"/>
              <a:t>z routes through y, y routes through x</a:t>
            </a:r>
          </a:p>
          <a:p>
            <a:pPr lvl="1"/>
            <a:r>
              <a:rPr lang="en-US" dirty="0"/>
              <a:t>y loses connectivity to x</a:t>
            </a:r>
          </a:p>
          <a:p>
            <a:pPr lvl="1"/>
            <a:r>
              <a:rPr lang="en-US" dirty="0"/>
              <a:t>y decides to route through z</a:t>
            </a:r>
          </a:p>
          <a:p>
            <a:r>
              <a:rPr lang="en-US" dirty="0"/>
              <a:t>Can take a very long time to resolve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Count-to-infinity scenario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064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Poisoned reverse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</a:t>
            </a:r>
            <a:r>
              <a:rPr lang="en-US" dirty="0">
                <a:solidFill>
                  <a:schemeClr val="accent5"/>
                </a:solidFill>
              </a:rPr>
              <a:t>heuristic </a:t>
            </a:r>
            <a:r>
              <a:rPr lang="en-US" dirty="0"/>
              <a:t>to avoid count-to-infinity</a:t>
            </a:r>
          </a:p>
          <a:p>
            <a:pPr lvl="1"/>
            <a:r>
              <a:rPr lang="en-US" dirty="0"/>
              <a:t>If z routes to x through y, </a:t>
            </a:r>
          </a:p>
          <a:p>
            <a:pPr lvl="2"/>
            <a:r>
              <a:rPr lang="en-US" dirty="0"/>
              <a:t>z advertises to y that its cost to x is infinite</a:t>
            </a:r>
          </a:p>
          <a:p>
            <a:pPr lvl="1"/>
            <a:r>
              <a:rPr lang="en-US" dirty="0"/>
              <a:t>y never decides to route to x through z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110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5" name="Shape 3015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001" name="Shape 3001"/>
          <p:cNvSpPr/>
          <p:nvPr/>
        </p:nvSpPr>
        <p:spPr>
          <a:xfrm flipH="1">
            <a:off x="2040086" y="2812097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02" name="Shape 3002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03" name="Shape 3003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05" name="Shape 3005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006" name="Shape 3006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007" name="Shape 3007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008" name="Shape 3008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009" name="Shape 3009"/>
          <p:cNvSpPr/>
          <p:nvPr/>
        </p:nvSpPr>
        <p:spPr>
          <a:xfrm>
            <a:off x="2911078" y="258975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2</a:t>
            </a:r>
          </a:p>
        </p:txBody>
      </p:sp>
      <p:sp>
        <p:nvSpPr>
          <p:cNvPr id="3010" name="Shape 3010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grpSp>
        <p:nvGrpSpPr>
          <p:cNvPr id="3014" name="Group 3014"/>
          <p:cNvGrpSpPr/>
          <p:nvPr/>
        </p:nvGrpSpPr>
        <p:grpSpPr>
          <a:xfrm>
            <a:off x="4321969" y="1366242"/>
            <a:ext cx="910828" cy="464344"/>
            <a:chOff x="0" y="0"/>
            <a:chExt cx="1295400" cy="660400"/>
          </a:xfrm>
        </p:grpSpPr>
        <p:sp>
          <p:nvSpPr>
            <p:cNvPr id="3011" name="Shape 3011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3012" name="Shape 3012"/>
            <p:cNvSpPr/>
            <p:nvPr/>
          </p:nvSpPr>
          <p:spPr>
            <a:xfrm>
              <a:off x="5461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3013" name="Shape 3013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3016" name="Shape 3016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017" name="Shape 3017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018" name="Shape 3018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019" name="Shape 3019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020" name="Shape 3020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021" name="Shape 3021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022" name="Shape 3022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023" name="Shape 3023"/>
          <p:cNvSpPr/>
          <p:nvPr/>
        </p:nvSpPr>
        <p:spPr>
          <a:xfrm>
            <a:off x="4179094" y="1634133"/>
            <a:ext cx="437555" cy="535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8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375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024" name="Shape 3024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025" name="Shape 3025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grpSp>
        <p:nvGrpSpPr>
          <p:cNvPr id="3040" name="Group 3040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3026" name="Shape 3026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9900"/>
                </a:solidFill>
              </a:endParaRPr>
            </a:p>
          </p:txBody>
        </p:sp>
        <p:sp>
          <p:nvSpPr>
            <p:cNvPr id="3027" name="Shape 3027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x</a:t>
              </a:r>
            </a:p>
          </p:txBody>
        </p:sp>
        <p:sp>
          <p:nvSpPr>
            <p:cNvPr id="3028" name="Shape 3028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9900"/>
                </a:solidFill>
              </a:endParaRPr>
            </a:p>
          </p:txBody>
        </p:sp>
        <p:sp>
          <p:nvSpPr>
            <p:cNvPr id="3029" name="Shape 3029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9900"/>
                </a:solidFill>
              </a:endParaRPr>
            </a:p>
          </p:txBody>
        </p:sp>
        <p:sp>
          <p:nvSpPr>
            <p:cNvPr id="3030" name="Shape 3030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y</a:t>
              </a:r>
            </a:p>
          </p:txBody>
        </p:sp>
        <p:sp>
          <p:nvSpPr>
            <p:cNvPr id="3031" name="Shape 3031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y</a:t>
              </a:r>
            </a:p>
          </p:txBody>
        </p:sp>
        <p:sp>
          <p:nvSpPr>
            <p:cNvPr id="3032" name="Shape 3032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z</a:t>
              </a:r>
            </a:p>
          </p:txBody>
        </p:sp>
        <p:sp>
          <p:nvSpPr>
            <p:cNvPr id="3033" name="Shape 3033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z</a:t>
              </a:r>
            </a:p>
          </p:txBody>
        </p:sp>
        <p:sp>
          <p:nvSpPr>
            <p:cNvPr id="3034" name="Shape 3034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3035" name="Shape 3035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3036" name="Shape 3036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  <p:sp>
          <p:nvSpPr>
            <p:cNvPr id="3037" name="Shape 3037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3038" name="Shape 3038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3039" name="Shape 3039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3041" name="Shape 3041"/>
          <p:cNvSpPr/>
          <p:nvPr/>
        </p:nvSpPr>
        <p:spPr>
          <a:xfrm flipV="1">
            <a:off x="2195539" y="2708237"/>
            <a:ext cx="1992807" cy="673431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42" name="Shape 3042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36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2742587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" dur="1000" fill="hold"/>
                                        <p:tgtEl>
                                          <p:spTgt spid="30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1" grpId="0" animBg="1" advAuto="0"/>
      <p:bldP spid="3009" grpId="0" animBg="1" advAuto="0"/>
      <p:bldP spid="3023" grpId="0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7" name="Shape 3057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047" name="Shape 3047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48" name="Shape 3048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50" name="Shape 3050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051" name="Shape 3051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052" name="Shape 3052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053" name="Shape 3053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054" name="Shape 3054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055" name="Shape 3055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056" name="Shape 3056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058" name="Shape 3058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059" name="Shape 3059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060" name="Shape 3060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061" name="Shape 3061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062" name="Shape 3062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063" name="Shape 3063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064" name="Shape 3064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065" name="Shape 3065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066" name="Shape 3066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grpSp>
        <p:nvGrpSpPr>
          <p:cNvPr id="3081" name="Group 3081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3067" name="Shape 3067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9900"/>
                </a:solidFill>
              </a:endParaRPr>
            </a:p>
          </p:txBody>
        </p:sp>
        <p:sp>
          <p:nvSpPr>
            <p:cNvPr id="3068" name="Shape 3068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x</a:t>
              </a:r>
            </a:p>
          </p:txBody>
        </p:sp>
        <p:sp>
          <p:nvSpPr>
            <p:cNvPr id="3069" name="Shape 3069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9900"/>
                </a:solidFill>
              </a:endParaRPr>
            </a:p>
          </p:txBody>
        </p:sp>
        <p:sp>
          <p:nvSpPr>
            <p:cNvPr id="3070" name="Shape 3070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9900"/>
                </a:solidFill>
              </a:endParaRPr>
            </a:p>
          </p:txBody>
        </p:sp>
        <p:sp>
          <p:nvSpPr>
            <p:cNvPr id="3071" name="Shape 3071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y</a:t>
              </a:r>
            </a:p>
          </p:txBody>
        </p:sp>
        <p:sp>
          <p:nvSpPr>
            <p:cNvPr id="3072" name="Shape 3072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y</a:t>
              </a:r>
            </a:p>
          </p:txBody>
        </p:sp>
        <p:sp>
          <p:nvSpPr>
            <p:cNvPr id="3073" name="Shape 3073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z</a:t>
              </a:r>
            </a:p>
          </p:txBody>
        </p:sp>
        <p:sp>
          <p:nvSpPr>
            <p:cNvPr id="3074" name="Shape 3074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z</a:t>
              </a:r>
            </a:p>
          </p:txBody>
        </p:sp>
        <p:sp>
          <p:nvSpPr>
            <p:cNvPr id="3075" name="Shape 3075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3076" name="Shape 3076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3077" name="Shape 3077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  <p:sp>
          <p:nvSpPr>
            <p:cNvPr id="3078" name="Shape 3078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3079" name="Shape 3079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3080" name="Shape 3080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3082" name="Shape 3082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083" name="Shape 3083"/>
          <p:cNvSpPr/>
          <p:nvPr/>
        </p:nvSpPr>
        <p:spPr>
          <a:xfrm>
            <a:off x="4179094" y="165199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085" name="Shape 3085"/>
          <p:cNvSpPr/>
          <p:nvPr/>
        </p:nvSpPr>
        <p:spPr>
          <a:xfrm>
            <a:off x="4170164" y="1357313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37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9735331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5" grpId="0" animBg="1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9" name="Shape 309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089" name="Shape 3089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90" name="Shape 3090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92" name="Shape 3092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093" name="Shape 3093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094" name="Shape 3094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095" name="Shape 3095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096" name="Shape 3096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097" name="Shape 3097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098" name="Shape 3098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00" name="Shape 310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101" name="Shape 310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02" name="Shape 310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03" name="Shape 310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04" name="Shape 310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05" name="Shape 310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06" name="Shape 310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07" name="Shape 3107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08" name="Shape 3108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09" name="Shape 3109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3110" name="Shape 3110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3111" name="Shape 3111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12" name="Shape 3112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13" name="Shape 3113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14" name="Shape 3114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15" name="Shape 3115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16" name="Shape 3116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17" name="Shape 3117"/>
          <p:cNvSpPr/>
          <p:nvPr/>
        </p:nvSpPr>
        <p:spPr>
          <a:xfrm>
            <a:off x="6893719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3118" name="Shape 3118"/>
          <p:cNvSpPr/>
          <p:nvPr/>
        </p:nvSpPr>
        <p:spPr>
          <a:xfrm>
            <a:off x="7286625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19" name="Shape 3119"/>
          <p:cNvSpPr/>
          <p:nvPr/>
        </p:nvSpPr>
        <p:spPr>
          <a:xfrm>
            <a:off x="7661672" y="5750719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20" name="Shape 3120"/>
          <p:cNvSpPr/>
          <p:nvPr/>
        </p:nvSpPr>
        <p:spPr>
          <a:xfrm>
            <a:off x="7259836" y="540246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121" name="Shape 3121"/>
          <p:cNvSpPr/>
          <p:nvPr/>
        </p:nvSpPr>
        <p:spPr>
          <a:xfrm>
            <a:off x="7652742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22" name="Shape 3122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123" name="Shape 3123"/>
          <p:cNvSpPr/>
          <p:nvPr/>
        </p:nvSpPr>
        <p:spPr>
          <a:xfrm>
            <a:off x="4179094" y="165199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25" name="Shape 3125"/>
          <p:cNvSpPr/>
          <p:nvPr/>
        </p:nvSpPr>
        <p:spPr>
          <a:xfrm>
            <a:off x="4170164" y="1357313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26" name="Shape 3126"/>
          <p:cNvSpPr/>
          <p:nvPr/>
        </p:nvSpPr>
        <p:spPr>
          <a:xfrm>
            <a:off x="6768703" y="537567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38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16133735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0" name="Shape 3140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130" name="Shape 3130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31" name="Shape 3131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33" name="Shape 3133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134" name="Shape 3134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135" name="Shape 3135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136" name="Shape 3136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137" name="Shape 3137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138" name="Shape 3138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139" name="Shape 3139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41" name="Shape 3141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142" name="Shape 3142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43" name="Shape 3143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44" name="Shape 3144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45" name="Shape 3145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46" name="Shape 3146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47" name="Shape 3147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48" name="Shape 314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49" name="Shape 314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50" name="Shape 315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3151" name="Shape 315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3152" name="Shape 315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53" name="Shape 315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54" name="Shape 315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55" name="Shape 315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56" name="Shape 315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57" name="Shape 315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58" name="Shape 3158"/>
          <p:cNvSpPr/>
          <p:nvPr/>
        </p:nvSpPr>
        <p:spPr>
          <a:xfrm>
            <a:off x="6893719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3159" name="Shape 3159"/>
          <p:cNvSpPr/>
          <p:nvPr/>
        </p:nvSpPr>
        <p:spPr>
          <a:xfrm>
            <a:off x="7286625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60" name="Shape 3160"/>
          <p:cNvSpPr/>
          <p:nvPr/>
        </p:nvSpPr>
        <p:spPr>
          <a:xfrm>
            <a:off x="7661672" y="5750719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61" name="Shape 3161"/>
          <p:cNvSpPr/>
          <p:nvPr/>
        </p:nvSpPr>
        <p:spPr>
          <a:xfrm>
            <a:off x="7259836" y="540246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162" name="Shape 3162"/>
          <p:cNvSpPr/>
          <p:nvPr/>
        </p:nvSpPr>
        <p:spPr>
          <a:xfrm>
            <a:off x="7652742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63" name="Shape 3163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164" name="Shape 3164"/>
          <p:cNvSpPr/>
          <p:nvPr/>
        </p:nvSpPr>
        <p:spPr>
          <a:xfrm>
            <a:off x="4179094" y="165199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66" name="Shape 3166"/>
          <p:cNvSpPr/>
          <p:nvPr/>
        </p:nvSpPr>
        <p:spPr>
          <a:xfrm>
            <a:off x="4170164" y="1357313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67" name="Shape 3167"/>
          <p:cNvSpPr/>
          <p:nvPr/>
        </p:nvSpPr>
        <p:spPr>
          <a:xfrm>
            <a:off x="6768703" y="537567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68" name="Shape 3168"/>
          <p:cNvSpPr/>
          <p:nvPr/>
        </p:nvSpPr>
        <p:spPr>
          <a:xfrm flipH="1" flipV="1">
            <a:off x="2259208" y="3711014"/>
            <a:ext cx="4470989" cy="2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39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1559858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0" dur="1000" fill="hold"/>
                                        <p:tgtEl>
                                          <p:spTgt spid="3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3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8" grpId="0" animBg="1" advAuto="0"/>
      <p:bldP spid="3163" grpId="0" animBg="1" advAuto="0"/>
      <p:bldP spid="3168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Recap: </a:t>
            </a:r>
            <a:br>
              <a:rPr lang="en-US"/>
            </a:br>
            <a:r>
              <a:rPr lang="en-US"/>
              <a:t>Dijkstra’s algorithm</a:t>
            </a:r>
            <a:endParaRPr lang="en-US" dirty="0"/>
          </a:p>
        </p:txBody>
      </p:sp>
      <p:sp>
        <p:nvSpPr>
          <p:cNvPr id="1249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topology, link costs known to all nodes</a:t>
            </a:r>
          </a:p>
          <a:p>
            <a:pPr lvl="1"/>
            <a:r>
              <a:rPr lang="en-US" dirty="0"/>
              <a:t>All nodes have same info</a:t>
            </a:r>
          </a:p>
          <a:p>
            <a:r>
              <a:rPr lang="en-US" dirty="0"/>
              <a:t>Each node (“</a:t>
            </a:r>
            <a:r>
              <a:rPr lang="en-US" altLang="ja-JP" dirty="0"/>
              <a:t>src”) </a:t>
            </a:r>
            <a:r>
              <a:rPr lang="en-US" dirty="0"/>
              <a:t>computes least-cost paths </a:t>
            </a:r>
            <a:r>
              <a:rPr lang="en-US" altLang="ja-JP" dirty="0"/>
              <a:t>to all other nodes</a:t>
            </a:r>
          </a:p>
          <a:p>
            <a:pPr lvl="1"/>
            <a:r>
              <a:rPr lang="en-US" dirty="0"/>
              <a:t>After k iterations, know least-cost path to k destination</a:t>
            </a:r>
            <a:r>
              <a:rPr lang="en-US" altLang="ja-JP" dirty="0"/>
              <a:t>s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043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2" name="Shape 3182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172" name="Shape 3172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73" name="Shape 3173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75" name="Shape 3175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176" name="Shape 3176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177" name="Shape 3177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178" name="Shape 3178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179" name="Shape 3179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180" name="Shape 3180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181" name="Shape 3181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83" name="Shape 3183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184" name="Shape 3184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85" name="Shape 3185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86" name="Shape 3186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87" name="Shape 3187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88" name="Shape 3188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89" name="Shape 3189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90" name="Shape 3190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91" name="Shape 3191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92" name="Shape 3192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3193" name="Shape 3193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3194" name="Shape 3194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95" name="Shape 3195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96" name="Shape 3196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97" name="Shape 3197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98" name="Shape 3198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99" name="Shape 3199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200" name="Shape 3200"/>
          <p:cNvSpPr/>
          <p:nvPr/>
        </p:nvSpPr>
        <p:spPr>
          <a:xfrm>
            <a:off x="6893719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3201" name="Shape 3201"/>
          <p:cNvSpPr/>
          <p:nvPr/>
        </p:nvSpPr>
        <p:spPr>
          <a:xfrm>
            <a:off x="7286625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202" name="Shape 3202"/>
          <p:cNvSpPr/>
          <p:nvPr/>
        </p:nvSpPr>
        <p:spPr>
          <a:xfrm>
            <a:off x="7661672" y="5750719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203" name="Shape 3203"/>
          <p:cNvSpPr/>
          <p:nvPr/>
        </p:nvSpPr>
        <p:spPr>
          <a:xfrm>
            <a:off x="7259836" y="540246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204" name="Shape 3204"/>
          <p:cNvSpPr/>
          <p:nvPr/>
        </p:nvSpPr>
        <p:spPr>
          <a:xfrm>
            <a:off x="7652742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206" name="Shape 3206"/>
          <p:cNvSpPr/>
          <p:nvPr/>
        </p:nvSpPr>
        <p:spPr>
          <a:xfrm>
            <a:off x="4170164" y="1357313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207" name="Shape 3207"/>
          <p:cNvSpPr/>
          <p:nvPr/>
        </p:nvSpPr>
        <p:spPr>
          <a:xfrm>
            <a:off x="6768703" y="537567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208" name="Shape 3208"/>
          <p:cNvSpPr/>
          <p:nvPr/>
        </p:nvSpPr>
        <p:spPr>
          <a:xfrm flipH="1" flipV="1">
            <a:off x="2259208" y="3711014"/>
            <a:ext cx="4470989" cy="2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09" name="Shape 3209"/>
          <p:cNvSpPr/>
          <p:nvPr/>
        </p:nvSpPr>
        <p:spPr>
          <a:xfrm>
            <a:off x="4286250" y="169664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40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0004980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3" name="Shape 3223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213" name="Shape 3213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14" name="Shape 3214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16" name="Shape 3216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217" name="Shape 3217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218" name="Shape 3218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219" name="Shape 3219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220" name="Shape 3220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221" name="Shape 3221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222" name="Shape 3222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224" name="Shape 3224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225" name="Shape 3225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226" name="Shape 3226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227" name="Shape 3227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228" name="Shape 3228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229" name="Shape 3229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230" name="Shape 3230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231" name="Shape 3231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232" name="Shape 3232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233" name="Shape 3233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3234" name="Shape 3234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3235" name="Shape 3235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236" name="Shape 3236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237" name="Shape 3237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238" name="Shape 3238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239" name="Shape 3239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240" name="Shape 3240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241" name="Shape 3241"/>
          <p:cNvSpPr/>
          <p:nvPr/>
        </p:nvSpPr>
        <p:spPr>
          <a:xfrm>
            <a:off x="6893719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3242" name="Shape 3242"/>
          <p:cNvSpPr/>
          <p:nvPr/>
        </p:nvSpPr>
        <p:spPr>
          <a:xfrm>
            <a:off x="7286625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243" name="Shape 3243"/>
          <p:cNvSpPr/>
          <p:nvPr/>
        </p:nvSpPr>
        <p:spPr>
          <a:xfrm>
            <a:off x="7661672" y="5750719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244" name="Shape 3244"/>
          <p:cNvSpPr/>
          <p:nvPr/>
        </p:nvSpPr>
        <p:spPr>
          <a:xfrm>
            <a:off x="7259836" y="540246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245" name="Shape 3245"/>
          <p:cNvSpPr/>
          <p:nvPr/>
        </p:nvSpPr>
        <p:spPr>
          <a:xfrm>
            <a:off x="7652742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247" name="Shape 3247"/>
          <p:cNvSpPr/>
          <p:nvPr/>
        </p:nvSpPr>
        <p:spPr>
          <a:xfrm>
            <a:off x="6768703" y="537567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248" name="Shape 3248"/>
          <p:cNvSpPr/>
          <p:nvPr/>
        </p:nvSpPr>
        <p:spPr>
          <a:xfrm flipH="1" flipV="1">
            <a:off x="2259208" y="3711014"/>
            <a:ext cx="4470989" cy="2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49" name="Shape 3249"/>
          <p:cNvSpPr/>
          <p:nvPr/>
        </p:nvSpPr>
        <p:spPr>
          <a:xfrm>
            <a:off x="4286250" y="169664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3250" name="Shape 3250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251" name="Shape 3251"/>
          <p:cNvSpPr/>
          <p:nvPr/>
        </p:nvSpPr>
        <p:spPr>
          <a:xfrm>
            <a:off x="4295180" y="138410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8</a:t>
            </a:r>
          </a:p>
        </p:txBody>
      </p:sp>
      <p:sp>
        <p:nvSpPr>
          <p:cNvPr id="3252" name="Shape 3252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41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1635935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5" dur="1000" fill="hold"/>
                                        <p:tgtEl>
                                          <p:spTgt spid="3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0" grpId="0" animBg="1" advAuto="0"/>
      <p:bldP spid="3250" grpId="1" animBg="1" advAuto="0"/>
      <p:bldP spid="3251" grpId="0" animBg="1" advAuto="0"/>
      <p:bldP spid="3252" grpId="0" animBg="1" advAuto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Poisoned reverse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</a:t>
            </a:r>
            <a:r>
              <a:rPr lang="en-US" dirty="0">
                <a:solidFill>
                  <a:schemeClr val="accent5"/>
                </a:solidFill>
              </a:rPr>
              <a:t>heuristic </a:t>
            </a:r>
            <a:r>
              <a:rPr lang="en-US" dirty="0"/>
              <a:t>to avoid count-to-infinity</a:t>
            </a:r>
          </a:p>
          <a:p>
            <a:pPr lvl="1"/>
            <a:r>
              <a:rPr lang="en-US" dirty="0"/>
              <a:t>If z routes to x through y, </a:t>
            </a:r>
          </a:p>
          <a:p>
            <a:pPr lvl="2"/>
            <a:r>
              <a:rPr lang="en-US" dirty="0"/>
              <a:t>z advertises to y that its cost to x is infinite</a:t>
            </a:r>
          </a:p>
          <a:p>
            <a:pPr lvl="1"/>
            <a:r>
              <a:rPr lang="en-US" dirty="0"/>
              <a:t>y never decides to route to x through z</a:t>
            </a:r>
          </a:p>
          <a:p>
            <a:r>
              <a:rPr lang="en-US" dirty="0">
                <a:solidFill>
                  <a:schemeClr val="accent5"/>
                </a:solidFill>
              </a:rPr>
              <a:t>Not guaranteed (why?)</a:t>
            </a:r>
          </a:p>
          <a:p>
            <a:r>
              <a:rPr lang="en-US" dirty="0">
                <a:solidFill>
                  <a:schemeClr val="accent5"/>
                </a:solidFill>
              </a:rPr>
              <a:t>Loop-free routing </a:t>
            </a:r>
            <a:r>
              <a:rPr lang="en-US" dirty="0"/>
              <a:t>examples include</a:t>
            </a:r>
          </a:p>
          <a:p>
            <a:pPr lvl="1"/>
            <a:r>
              <a:rPr lang="en-US" dirty="0"/>
              <a:t>Path vector</a:t>
            </a:r>
          </a:p>
          <a:p>
            <a:pPr lvl="1"/>
            <a:r>
              <a:rPr lang="en-US" dirty="0"/>
              <a:t>Source tracing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5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Distance-vector routing</a:t>
            </a:r>
          </a:p>
        </p:txBody>
      </p:sp>
      <p:sp>
        <p:nvSpPr>
          <p:cNvPr id="1194" name="Shape 119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Scalability?</a:t>
            </a:r>
          </a:p>
          <a:p>
            <a:pPr lvl="1"/>
            <a:r>
              <a:rPr lang="en-US" dirty="0"/>
              <a:t>Requires fewer messages than Link-State</a:t>
            </a:r>
          </a:p>
          <a:p>
            <a:pPr lvl="1"/>
            <a:r>
              <a:rPr lang="en-US" dirty="0"/>
              <a:t>O(N) update time on arrival of a new DV from neighbor</a:t>
            </a:r>
          </a:p>
          <a:p>
            <a:pPr lvl="1"/>
            <a:r>
              <a:rPr lang="en-US" dirty="0"/>
              <a:t>O(network diameter) convergence time </a:t>
            </a:r>
          </a:p>
          <a:p>
            <a:pPr lvl="1"/>
            <a:r>
              <a:rPr lang="en-US" dirty="0"/>
              <a:t>O(N) entries in forwarding table</a:t>
            </a:r>
          </a:p>
          <a:p>
            <a:endParaRPr lang="en-US" dirty="0"/>
          </a:p>
          <a:p>
            <a:r>
              <a:rPr lang="en-US" dirty="0"/>
              <a:t>RIP is a protocol that implements DV (IETF RFC 2080)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688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of LS and DV routing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Messaging complexity</a:t>
            </a:r>
          </a:p>
          <a:p>
            <a:r>
              <a:rPr lang="en-US" sz="2400" dirty="0"/>
              <a:t>LS: with N nodes, E links,         O(NE) messages sent  </a:t>
            </a:r>
          </a:p>
          <a:p>
            <a:r>
              <a:rPr lang="en-US" sz="2400" dirty="0"/>
              <a:t>DV: exchange between neighbors only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Speed of convergence</a:t>
            </a:r>
          </a:p>
          <a:p>
            <a:r>
              <a:rPr lang="en-US" sz="2400" dirty="0"/>
              <a:t>LS: relatively fast</a:t>
            </a:r>
          </a:p>
          <a:p>
            <a:r>
              <a:rPr lang="en-US" sz="2400" dirty="0"/>
              <a:t>DV: convergence time varies</a:t>
            </a:r>
          </a:p>
          <a:p>
            <a:pPr lvl="1"/>
            <a:r>
              <a:rPr lang="en-US" sz="2000" dirty="0"/>
              <a:t>Count-to-infinity problem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Robustness: what happens if router malfunctions?</a:t>
            </a:r>
          </a:p>
          <a:p>
            <a:r>
              <a:rPr lang="en-US" sz="2400" dirty="0"/>
              <a:t>LS: </a:t>
            </a:r>
          </a:p>
          <a:p>
            <a:pPr lvl="1"/>
            <a:r>
              <a:rPr lang="en-US" sz="2000" dirty="0"/>
              <a:t>Node can advertise incorrect </a:t>
            </a:r>
            <a:r>
              <a:rPr lang="en-US" sz="2000" dirty="0">
                <a:solidFill>
                  <a:schemeClr val="accent5"/>
                </a:solidFill>
              </a:rPr>
              <a:t>link </a:t>
            </a:r>
            <a:r>
              <a:rPr lang="en-US" sz="2000" dirty="0"/>
              <a:t>cost</a:t>
            </a:r>
          </a:p>
          <a:p>
            <a:pPr lvl="1"/>
            <a:r>
              <a:rPr lang="en-US" sz="2000" dirty="0"/>
              <a:t>Each node computes its </a:t>
            </a:r>
            <a:r>
              <a:rPr lang="en-US" sz="2000" i="1" dirty="0"/>
              <a:t>own</a:t>
            </a:r>
            <a:r>
              <a:rPr lang="en-US" sz="2000" dirty="0"/>
              <a:t> table</a:t>
            </a:r>
          </a:p>
          <a:p>
            <a:r>
              <a:rPr lang="en-US" sz="2400" dirty="0"/>
              <a:t>DV:</a:t>
            </a:r>
          </a:p>
          <a:p>
            <a:pPr lvl="1"/>
            <a:r>
              <a:rPr lang="en-US" sz="2000" dirty="0"/>
              <a:t>Node can advertise incorrect </a:t>
            </a:r>
            <a:r>
              <a:rPr lang="en-US" sz="2000" dirty="0">
                <a:solidFill>
                  <a:schemeClr val="accent5"/>
                </a:solidFill>
              </a:rPr>
              <a:t>path </a:t>
            </a:r>
            <a:r>
              <a:rPr lang="en-US" sz="2000" dirty="0"/>
              <a:t>cost</a:t>
            </a:r>
          </a:p>
          <a:p>
            <a:pPr lvl="1"/>
            <a:r>
              <a:rPr lang="en-US" sz="2000" dirty="0"/>
              <a:t>Each node’s table used by others (error propagates)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8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Similarities between LS and DV routing</a:t>
            </a: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are shortest-path based routing</a:t>
            </a:r>
          </a:p>
          <a:p>
            <a:pPr lvl="1"/>
            <a:r>
              <a:rPr lang="en-US" dirty="0"/>
              <a:t>Minimizing cost metric (link weights) a common optimization goal</a:t>
            </a:r>
          </a:p>
          <a:p>
            <a:pPr lvl="2"/>
            <a:r>
              <a:rPr lang="en-US" dirty="0"/>
              <a:t>Routers share a common view as to what makes a path “good” and how to measure the “goodness” of a path</a:t>
            </a:r>
          </a:p>
          <a:p>
            <a:r>
              <a:rPr lang="en-US" dirty="0"/>
              <a:t>Due to shared goal, commonly used inside an organization</a:t>
            </a:r>
          </a:p>
          <a:p>
            <a:pPr lvl="1"/>
            <a:r>
              <a:rPr lang="en-US" dirty="0"/>
              <a:t>RIP and OSPF are mostly used for </a:t>
            </a:r>
            <a:r>
              <a:rPr lang="en-US" dirty="0">
                <a:solidFill>
                  <a:schemeClr val="accent5"/>
                </a:solidFill>
              </a:rPr>
              <a:t>intra</a:t>
            </a:r>
            <a:r>
              <a:rPr lang="en-US" dirty="0"/>
              <a:t>-domain routing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3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DF9CF-A5B6-D949-8A11-32073B6F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BF912-8CBA-794C-B435-EC8716EF1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US" dirty="0"/>
              <a:t>Topic: poisoned reverse</a:t>
            </a:r>
          </a:p>
          <a:p>
            <a:pPr lvl="1"/>
            <a:r>
              <a:rPr lang="en-US" altLang="zh-CN" dirty="0"/>
              <a:t>Poisoned reverse is a heuristic to avoid count-to-infinity. How does it work? However, poisoned reverse cannot guarantee to avoid count-to-infinity. Can you give an example?</a:t>
            </a:r>
            <a:endParaRPr lang="en-US" dirty="0"/>
          </a:p>
          <a:p>
            <a:endParaRPr lang="en-US" dirty="0"/>
          </a:p>
          <a:p>
            <a:r>
              <a:rPr lang="en-US" dirty="0"/>
              <a:t>Discuss in groups, and each group chooses a leader to summarize the discussion</a:t>
            </a:r>
          </a:p>
          <a:p>
            <a:pPr lvl="1"/>
            <a:r>
              <a:rPr lang="en-US" b="1" dirty="0">
                <a:solidFill>
                  <a:schemeClr val="accent5"/>
                </a:solidFill>
              </a:rPr>
              <a:t>Everyone should speak.</a:t>
            </a:r>
          </a:p>
          <a:p>
            <a:pPr lvl="1"/>
            <a:r>
              <a:rPr lang="en-US" b="1" dirty="0">
                <a:solidFill>
                  <a:schemeClr val="accent5"/>
                </a:solidFill>
              </a:rPr>
              <a:t>Turn on your audio and video. Do not mute.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59D9B-0B3C-C844-9E4B-D8E267CCA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773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Intra-domain routing algorithms</a:t>
            </a:r>
          </a:p>
          <a:p>
            <a:pPr lvl="1"/>
            <a:r>
              <a:rPr lang="en-US" dirty="0"/>
              <a:t>Design and implement simple versions of link state and distance vector protocols by yourself</a:t>
            </a:r>
          </a:p>
          <a:p>
            <a:pPr lvl="1"/>
            <a:r>
              <a:rPr lang="en-US" dirty="0"/>
              <a:t>Hands-on experiences on routing protocols: real-world protocols in Cisco routers are just more complicated than the ones you designed and implemented!</a:t>
            </a:r>
          </a:p>
          <a:p>
            <a:pPr lvl="1"/>
            <a:r>
              <a:rPr lang="en-US" b="0" dirty="0"/>
              <a:t>Use </a:t>
            </a:r>
            <a:r>
              <a:rPr lang="en-US" b="0" dirty="0" err="1"/>
              <a:t>NetworkX</a:t>
            </a:r>
            <a:r>
              <a:rPr lang="en-US" b="0" dirty="0"/>
              <a:t> to compute shortest path if you do not want to implement it yourself</a:t>
            </a:r>
          </a:p>
          <a:p>
            <a:r>
              <a:rPr lang="en-US" dirty="0"/>
              <a:t>Implement either link-state or distance-vector</a:t>
            </a:r>
          </a:p>
          <a:p>
            <a:pPr lvl="1"/>
            <a:r>
              <a:rPr lang="en-US" dirty="0"/>
              <a:t>Implementing both gives you a bonus of 2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838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Intra-AS routing</a:t>
            </a:r>
          </a:p>
          <a:p>
            <a:pPr lvl="1"/>
            <a:r>
              <a:rPr lang="en-US" dirty="0"/>
              <a:t>Link-state routing </a:t>
            </a:r>
          </a:p>
          <a:p>
            <a:pPr lvl="1"/>
            <a:r>
              <a:rPr lang="en-US" dirty="0"/>
              <a:t>Distance-vector routing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chemeClr val="accent5"/>
                </a:solidFill>
              </a:rPr>
              <a:t>Next </a:t>
            </a:r>
            <a:r>
              <a:rPr lang="en-US" altLang="zh-CN" dirty="0">
                <a:solidFill>
                  <a:schemeClr val="accent5"/>
                </a:solidFill>
              </a:rPr>
              <a:t>class</a:t>
            </a:r>
            <a:r>
              <a:rPr lang="en-US" dirty="0">
                <a:solidFill>
                  <a:schemeClr val="accent5"/>
                </a:solidFill>
              </a:rPr>
              <a:t>: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Midterm re-cap</a:t>
            </a:r>
          </a:p>
          <a:p>
            <a:r>
              <a:rPr lang="en-US" dirty="0">
                <a:solidFill>
                  <a:schemeClr val="accent5"/>
                </a:solidFill>
              </a:rPr>
              <a:t>Next Tuesday: </a:t>
            </a:r>
            <a:r>
              <a:rPr lang="en-US" dirty="0"/>
              <a:t>Inter-AS routing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637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/>
              <a:t>Thanks!</a:t>
            </a:r>
            <a:br>
              <a:rPr lang="en-US"/>
            </a:br>
            <a:r>
              <a:rPr lang="en-US" dirty="0"/>
              <a:t>Q&amp;A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8"/>
          <p:cNvGrpSpPr/>
          <p:nvPr/>
        </p:nvGrpSpPr>
        <p:grpSpPr>
          <a:xfrm>
            <a:off x="4734911" y="3205655"/>
            <a:ext cx="4029109" cy="3426372"/>
            <a:chOff x="4734911" y="3205655"/>
            <a:chExt cx="4029109" cy="3426372"/>
          </a:xfrm>
        </p:grpSpPr>
        <p:sp>
          <p:nvSpPr>
            <p:cNvPr id="140" name="Text Box 11"/>
            <p:cNvSpPr txBox="1">
              <a:spLocks noChangeArrowheads="1"/>
            </p:cNvSpPr>
            <p:nvPr/>
          </p:nvSpPr>
          <p:spPr bwMode="auto">
            <a:xfrm>
              <a:off x="5379498" y="4875463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3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1" name="Text Box 12"/>
            <p:cNvSpPr txBox="1">
              <a:spLocks noChangeArrowheads="1"/>
            </p:cNvSpPr>
            <p:nvPr/>
          </p:nvSpPr>
          <p:spPr bwMode="auto">
            <a:xfrm>
              <a:off x="6111485" y="4158787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4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2" name="Line 23"/>
            <p:cNvSpPr>
              <a:spLocks noChangeShapeType="1"/>
            </p:cNvSpPr>
            <p:nvPr/>
          </p:nvSpPr>
          <p:spPr bwMode="auto">
            <a:xfrm>
              <a:off x="5920154" y="3410821"/>
              <a:ext cx="0" cy="74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3" name="Line 37"/>
            <p:cNvSpPr>
              <a:spLocks noChangeShapeType="1"/>
            </p:cNvSpPr>
            <p:nvPr/>
          </p:nvSpPr>
          <p:spPr bwMode="auto">
            <a:xfrm>
              <a:off x="5108445" y="5168988"/>
              <a:ext cx="9160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4" name="Line 38"/>
            <p:cNvSpPr>
              <a:spLocks noChangeShapeType="1"/>
            </p:cNvSpPr>
            <p:nvPr/>
          </p:nvSpPr>
          <p:spPr bwMode="auto">
            <a:xfrm>
              <a:off x="6125980" y="3568758"/>
              <a:ext cx="0" cy="1433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5" name="Line 39"/>
            <p:cNvSpPr>
              <a:spLocks noChangeShapeType="1"/>
            </p:cNvSpPr>
            <p:nvPr/>
          </p:nvSpPr>
          <p:spPr bwMode="auto">
            <a:xfrm flipH="1">
              <a:off x="4928710" y="3477869"/>
              <a:ext cx="976950" cy="1609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6" name="Text Box 40"/>
            <p:cNvSpPr txBox="1">
              <a:spLocks noChangeArrowheads="1"/>
            </p:cNvSpPr>
            <p:nvPr/>
          </p:nvSpPr>
          <p:spPr bwMode="auto">
            <a:xfrm>
              <a:off x="5157727" y="3994890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5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7" name="Line 41"/>
            <p:cNvSpPr>
              <a:spLocks noChangeShapeType="1"/>
            </p:cNvSpPr>
            <p:nvPr/>
          </p:nvSpPr>
          <p:spPr bwMode="auto">
            <a:xfrm>
              <a:off x="6136126" y="5243486"/>
              <a:ext cx="13045" cy="1057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8" name="Text Box 42"/>
            <p:cNvSpPr txBox="1">
              <a:spLocks noChangeArrowheads="1"/>
            </p:cNvSpPr>
            <p:nvPr/>
          </p:nvSpPr>
          <p:spPr bwMode="auto">
            <a:xfrm>
              <a:off x="6146273" y="5542971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3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9" name="Freeform 43"/>
            <p:cNvSpPr>
              <a:spLocks/>
            </p:cNvSpPr>
            <p:nvPr/>
          </p:nvSpPr>
          <p:spPr bwMode="auto">
            <a:xfrm>
              <a:off x="4909866" y="5274776"/>
              <a:ext cx="1246553" cy="1190488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  <a:gd name="connsiteX0" fmla="*/ 0 w 10000"/>
                <a:gd name="connsiteY0" fmla="*/ 0 h 6928"/>
                <a:gd name="connsiteX1" fmla="*/ 3770 w 10000"/>
                <a:gd name="connsiteY1" fmla="*/ 6300 h 6928"/>
                <a:gd name="connsiteX2" fmla="*/ 10000 w 10000"/>
                <a:gd name="connsiteY2" fmla="*/ 6701 h 6928"/>
                <a:gd name="connsiteX0" fmla="*/ 0 w 10000"/>
                <a:gd name="connsiteY0" fmla="*/ 0 h 9871"/>
                <a:gd name="connsiteX1" fmla="*/ 1802 w 10000"/>
                <a:gd name="connsiteY1" fmla="*/ 7634 h 9871"/>
                <a:gd name="connsiteX2" fmla="*/ 10000 w 10000"/>
                <a:gd name="connsiteY2" fmla="*/ 9672 h 9871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32 w 10032"/>
                <a:gd name="connsiteY0" fmla="*/ 0 h 10136"/>
                <a:gd name="connsiteX1" fmla="*/ 1834 w 10032"/>
                <a:gd name="connsiteY1" fmla="*/ 7734 h 10136"/>
                <a:gd name="connsiteX2" fmla="*/ 10032 w 10032"/>
                <a:gd name="connsiteY2" fmla="*/ 9798 h 1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2" h="10136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0" name="Text Box 44"/>
            <p:cNvSpPr txBox="1">
              <a:spLocks noChangeArrowheads="1"/>
            </p:cNvSpPr>
            <p:nvPr/>
          </p:nvSpPr>
          <p:spPr bwMode="auto">
            <a:xfrm>
              <a:off x="5151929" y="5803716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7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1" name="Line 45"/>
            <p:cNvSpPr>
              <a:spLocks noChangeShapeType="1"/>
            </p:cNvSpPr>
            <p:nvPr/>
          </p:nvSpPr>
          <p:spPr bwMode="auto">
            <a:xfrm flipH="1">
              <a:off x="6140475" y="5171968"/>
              <a:ext cx="1446581" cy="1226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2" name="Text Box 46"/>
            <p:cNvSpPr txBox="1">
              <a:spLocks noChangeArrowheads="1"/>
            </p:cNvSpPr>
            <p:nvPr/>
          </p:nvSpPr>
          <p:spPr bwMode="auto">
            <a:xfrm>
              <a:off x="6786943" y="5784346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4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3" name="Text Box 56"/>
            <p:cNvSpPr txBox="1">
              <a:spLocks noChangeArrowheads="1"/>
            </p:cNvSpPr>
            <p:nvPr/>
          </p:nvSpPr>
          <p:spPr bwMode="auto">
            <a:xfrm>
              <a:off x="6668086" y="4800600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8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4" name="Line 65"/>
            <p:cNvSpPr>
              <a:spLocks noChangeShapeType="1"/>
            </p:cNvSpPr>
            <p:nvPr/>
          </p:nvSpPr>
          <p:spPr bwMode="auto">
            <a:xfrm>
              <a:off x="7865356" y="5158558"/>
              <a:ext cx="5102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5" name="Text Box 66"/>
            <p:cNvSpPr txBox="1">
              <a:spLocks noChangeArrowheads="1"/>
            </p:cNvSpPr>
            <p:nvPr/>
          </p:nvSpPr>
          <p:spPr bwMode="auto">
            <a:xfrm>
              <a:off x="7961022" y="5158558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2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6" name="Line 67"/>
            <p:cNvSpPr>
              <a:spLocks noChangeShapeType="1"/>
            </p:cNvSpPr>
            <p:nvPr/>
          </p:nvSpPr>
          <p:spPr bwMode="auto">
            <a:xfrm>
              <a:off x="6217297" y="3431680"/>
              <a:ext cx="1398748" cy="1695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7" name="Text Box 68"/>
            <p:cNvSpPr txBox="1">
              <a:spLocks noChangeArrowheads="1"/>
            </p:cNvSpPr>
            <p:nvPr/>
          </p:nvSpPr>
          <p:spPr bwMode="auto">
            <a:xfrm>
              <a:off x="6820281" y="3957640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7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8" name="Freeform 69"/>
            <p:cNvSpPr>
              <a:spLocks/>
            </p:cNvSpPr>
            <p:nvPr/>
          </p:nvSpPr>
          <p:spPr bwMode="auto">
            <a:xfrm>
              <a:off x="6197005" y="3410821"/>
              <a:ext cx="40585" cy="20860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9" name="Freeform 70"/>
            <p:cNvSpPr>
              <a:spLocks/>
            </p:cNvSpPr>
            <p:nvPr/>
          </p:nvSpPr>
          <p:spPr bwMode="auto">
            <a:xfrm>
              <a:off x="6217297" y="3445090"/>
              <a:ext cx="2362653" cy="1567451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60" name="Text Box 71"/>
            <p:cNvSpPr txBox="1">
              <a:spLocks noChangeArrowheads="1"/>
            </p:cNvSpPr>
            <p:nvPr/>
          </p:nvSpPr>
          <p:spPr bwMode="auto">
            <a:xfrm>
              <a:off x="7923335" y="3458500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9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61" name="Oval 160"/>
            <p:cNvSpPr>
              <a:spLocks noChangeAspect="1"/>
            </p:cNvSpPr>
            <p:nvPr/>
          </p:nvSpPr>
          <p:spPr bwMode="auto">
            <a:xfrm>
              <a:off x="5906814" y="3205655"/>
              <a:ext cx="457200" cy="45720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effectLst/>
                  <a:latin typeface="Arial" charset="0"/>
                </a:rPr>
                <a:t>x</a:t>
              </a:r>
            </a:p>
          </p:txBody>
        </p:sp>
        <p:sp>
          <p:nvSpPr>
            <p:cNvPr id="162" name="Oval 161"/>
            <p:cNvSpPr>
              <a:spLocks noChangeAspect="1"/>
            </p:cNvSpPr>
            <p:nvPr/>
          </p:nvSpPr>
          <p:spPr bwMode="auto">
            <a:xfrm>
              <a:off x="4734911" y="4945117"/>
              <a:ext cx="457200" cy="45720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dirty="0">
                  <a:ln>
                    <a:noFill/>
                  </a:ln>
                  <a:effectLst/>
                  <a:latin typeface="Arial" charset="0"/>
                </a:rPr>
                <a:t>u</a:t>
              </a:r>
            </a:p>
          </p:txBody>
        </p:sp>
        <p:sp>
          <p:nvSpPr>
            <p:cNvPr id="163" name="Oval 162"/>
            <p:cNvSpPr>
              <a:spLocks noChangeAspect="1"/>
            </p:cNvSpPr>
            <p:nvPr/>
          </p:nvSpPr>
          <p:spPr bwMode="auto">
            <a:xfrm>
              <a:off x="8306820" y="4945117"/>
              <a:ext cx="457200" cy="45720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effectLst/>
                  <a:latin typeface="Arial" charset="0"/>
                </a:rPr>
                <a:t>z</a:t>
              </a:r>
            </a:p>
          </p:txBody>
        </p:sp>
        <p:sp>
          <p:nvSpPr>
            <p:cNvPr id="164" name="Oval 163"/>
            <p:cNvSpPr>
              <a:spLocks noChangeAspect="1"/>
            </p:cNvSpPr>
            <p:nvPr/>
          </p:nvSpPr>
          <p:spPr bwMode="auto">
            <a:xfrm>
              <a:off x="5922579" y="6174827"/>
              <a:ext cx="457200" cy="45720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effectLst/>
                  <a:latin typeface="Arial" charset="0"/>
                </a:rPr>
                <a:t>v</a:t>
              </a:r>
            </a:p>
          </p:txBody>
        </p:sp>
        <p:sp>
          <p:nvSpPr>
            <p:cNvPr id="165" name="Oval 164"/>
            <p:cNvSpPr>
              <a:spLocks noChangeAspect="1"/>
            </p:cNvSpPr>
            <p:nvPr/>
          </p:nvSpPr>
          <p:spPr bwMode="auto">
            <a:xfrm>
              <a:off x="7440339" y="4945117"/>
              <a:ext cx="457200" cy="45720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effectLst/>
                  <a:latin typeface="Arial" charset="0"/>
                </a:rPr>
                <a:t>y</a:t>
              </a:r>
            </a:p>
          </p:txBody>
        </p:sp>
        <p:sp>
          <p:nvSpPr>
            <p:cNvPr id="166" name="Oval 165"/>
            <p:cNvSpPr>
              <a:spLocks noChangeAspect="1"/>
            </p:cNvSpPr>
            <p:nvPr/>
          </p:nvSpPr>
          <p:spPr bwMode="auto">
            <a:xfrm>
              <a:off x="5922579" y="4945117"/>
              <a:ext cx="457200" cy="45720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effectLst/>
                  <a:latin typeface="Arial" charset="0"/>
                </a:rPr>
                <a:t>w</a:t>
              </a:r>
            </a:p>
          </p:txBody>
        </p:sp>
        <p:sp>
          <p:nvSpPr>
            <p:cNvPr id="167" name="Line 37"/>
            <p:cNvSpPr>
              <a:spLocks noChangeShapeType="1"/>
            </p:cNvSpPr>
            <p:nvPr/>
          </p:nvSpPr>
          <p:spPr bwMode="auto">
            <a:xfrm>
              <a:off x="6364013" y="5168988"/>
              <a:ext cx="10972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26982" name="Text Box 73"/>
          <p:cNvSpPr txBox="1">
            <a:spLocks noChangeArrowheads="1"/>
          </p:cNvSpPr>
          <p:nvPr/>
        </p:nvSpPr>
        <p:spPr bwMode="auto">
          <a:xfrm>
            <a:off x="374392" y="1750888"/>
            <a:ext cx="71211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>
                <a:ea typeface="Arial" charset="0"/>
                <a:cs typeface="Arial" charset="0"/>
              </a:rPr>
              <a:t>Step</a:t>
            </a:r>
          </a:p>
          <a:p>
            <a:pPr algn="r"/>
            <a:endParaRPr lang="en-US" sz="2000" b="0">
              <a:ea typeface="Arial" charset="0"/>
              <a:cs typeface="Arial" charset="0"/>
            </a:endParaRPr>
          </a:p>
        </p:txBody>
      </p:sp>
      <p:sp>
        <p:nvSpPr>
          <p:cNvPr id="126983" name="Text Box 74"/>
          <p:cNvSpPr txBox="1">
            <a:spLocks noChangeArrowheads="1"/>
          </p:cNvSpPr>
          <p:nvPr/>
        </p:nvSpPr>
        <p:spPr bwMode="auto">
          <a:xfrm>
            <a:off x="1350306" y="1757238"/>
            <a:ext cx="4315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>
                <a:ea typeface="Arial" charset="0"/>
                <a:cs typeface="Arial" charset="0"/>
              </a:rPr>
              <a:t>N'</a:t>
            </a:r>
          </a:p>
        </p:txBody>
      </p:sp>
      <p:sp>
        <p:nvSpPr>
          <p:cNvPr id="126984" name="Text Box 75"/>
          <p:cNvSpPr txBox="1">
            <a:spLocks noChangeArrowheads="1"/>
          </p:cNvSpPr>
          <p:nvPr/>
        </p:nvSpPr>
        <p:spPr bwMode="auto">
          <a:xfrm>
            <a:off x="1948523" y="1482600"/>
            <a:ext cx="677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ea typeface="Arial" charset="0"/>
                <a:cs typeface="Arial" charset="0"/>
              </a:rPr>
              <a:t>D(v)</a:t>
            </a:r>
          </a:p>
          <a:p>
            <a:pPr algn="r"/>
            <a:r>
              <a:rPr lang="en-US" sz="1600" b="0" dirty="0">
                <a:ea typeface="Arial" charset="0"/>
                <a:cs typeface="Arial" charset="0"/>
              </a:rPr>
              <a:t>p(v)</a:t>
            </a:r>
          </a:p>
        </p:txBody>
      </p:sp>
      <p:sp>
        <p:nvSpPr>
          <p:cNvPr id="126985" name="Text Box 76"/>
          <p:cNvSpPr txBox="1">
            <a:spLocks noChangeArrowheads="1"/>
          </p:cNvSpPr>
          <p:nvPr/>
        </p:nvSpPr>
        <p:spPr bwMode="auto">
          <a:xfrm>
            <a:off x="416585" y="20906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126986" name="Text Box 77"/>
          <p:cNvSpPr txBox="1">
            <a:spLocks noChangeArrowheads="1"/>
          </p:cNvSpPr>
          <p:nvPr/>
        </p:nvSpPr>
        <p:spPr bwMode="auto">
          <a:xfrm>
            <a:off x="421348" y="23874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126987" name="Text Box 78"/>
          <p:cNvSpPr txBox="1">
            <a:spLocks noChangeArrowheads="1"/>
          </p:cNvSpPr>
          <p:nvPr/>
        </p:nvSpPr>
        <p:spPr bwMode="auto">
          <a:xfrm>
            <a:off x="422935" y="26954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126988" name="Text Box 79"/>
          <p:cNvSpPr txBox="1">
            <a:spLocks noChangeArrowheads="1"/>
          </p:cNvSpPr>
          <p:nvPr/>
        </p:nvSpPr>
        <p:spPr bwMode="auto">
          <a:xfrm>
            <a:off x="416585" y="29970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126989" name="Text Box 80"/>
          <p:cNvSpPr txBox="1">
            <a:spLocks noChangeArrowheads="1"/>
          </p:cNvSpPr>
          <p:nvPr/>
        </p:nvSpPr>
        <p:spPr bwMode="auto">
          <a:xfrm>
            <a:off x="414998" y="3300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126990" name="Text Box 81"/>
          <p:cNvSpPr txBox="1">
            <a:spLocks noChangeArrowheads="1"/>
          </p:cNvSpPr>
          <p:nvPr/>
        </p:nvSpPr>
        <p:spPr bwMode="auto">
          <a:xfrm>
            <a:off x="419760" y="36050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126991" name="Text Box 82"/>
          <p:cNvSpPr txBox="1">
            <a:spLocks noChangeArrowheads="1"/>
          </p:cNvSpPr>
          <p:nvPr/>
        </p:nvSpPr>
        <p:spPr bwMode="auto">
          <a:xfrm>
            <a:off x="2535898" y="1490538"/>
            <a:ext cx="733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ea typeface="Arial" charset="0"/>
                <a:cs typeface="Arial" charset="0"/>
              </a:rPr>
              <a:t>D(w)</a:t>
            </a:r>
          </a:p>
          <a:p>
            <a:pPr algn="r"/>
            <a:r>
              <a:rPr lang="en-US" sz="1600" b="0" dirty="0">
                <a:ea typeface="Arial" charset="0"/>
                <a:cs typeface="Arial" charset="0"/>
              </a:rPr>
              <a:t>p(w)</a:t>
            </a:r>
          </a:p>
        </p:txBody>
      </p:sp>
      <p:sp>
        <p:nvSpPr>
          <p:cNvPr id="126992" name="Text Box 83"/>
          <p:cNvSpPr txBox="1">
            <a:spLocks noChangeArrowheads="1"/>
          </p:cNvSpPr>
          <p:nvPr/>
        </p:nvSpPr>
        <p:spPr bwMode="auto">
          <a:xfrm>
            <a:off x="3212173" y="1490538"/>
            <a:ext cx="677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ea typeface="Arial" charset="0"/>
                <a:cs typeface="Arial" charset="0"/>
              </a:rPr>
              <a:t>D(x)</a:t>
            </a:r>
          </a:p>
          <a:p>
            <a:pPr algn="r"/>
            <a:r>
              <a:rPr lang="en-US" sz="1600" b="0" dirty="0">
                <a:ea typeface="Arial" charset="0"/>
                <a:cs typeface="Arial" charset="0"/>
              </a:rPr>
              <a:t>p(x)</a:t>
            </a:r>
          </a:p>
        </p:txBody>
      </p:sp>
      <p:sp>
        <p:nvSpPr>
          <p:cNvPr id="126993" name="Text Box 84"/>
          <p:cNvSpPr txBox="1">
            <a:spLocks noChangeArrowheads="1"/>
          </p:cNvSpPr>
          <p:nvPr/>
        </p:nvSpPr>
        <p:spPr bwMode="auto">
          <a:xfrm>
            <a:off x="3851935" y="1490538"/>
            <a:ext cx="6778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ea typeface="Arial" charset="0"/>
                <a:cs typeface="Arial" charset="0"/>
              </a:rPr>
              <a:t>D(y)</a:t>
            </a:r>
          </a:p>
          <a:p>
            <a:pPr algn="r"/>
            <a:r>
              <a:rPr lang="en-US" sz="1600" b="0" dirty="0">
                <a:ea typeface="Arial" charset="0"/>
                <a:cs typeface="Arial" charset="0"/>
              </a:rPr>
              <a:t>p(y)</a:t>
            </a:r>
          </a:p>
        </p:txBody>
      </p:sp>
      <p:sp>
        <p:nvSpPr>
          <p:cNvPr id="126994" name="Text Box 85"/>
          <p:cNvSpPr txBox="1">
            <a:spLocks noChangeArrowheads="1"/>
          </p:cNvSpPr>
          <p:nvPr/>
        </p:nvSpPr>
        <p:spPr bwMode="auto">
          <a:xfrm>
            <a:off x="4483760" y="1495300"/>
            <a:ext cx="6635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ea typeface="Arial" charset="0"/>
                <a:cs typeface="Arial" charset="0"/>
              </a:rPr>
              <a:t>D(z)</a:t>
            </a:r>
          </a:p>
          <a:p>
            <a:pPr algn="r"/>
            <a:r>
              <a:rPr lang="en-US" sz="1600" b="0" dirty="0">
                <a:ea typeface="Arial" charset="0"/>
                <a:cs typeface="Arial" charset="0"/>
              </a:rPr>
              <a:t>p(z)</a:t>
            </a:r>
          </a:p>
        </p:txBody>
      </p:sp>
      <p:sp>
        <p:nvSpPr>
          <p:cNvPr id="126995" name="Line 86"/>
          <p:cNvSpPr>
            <a:spLocks noChangeShapeType="1"/>
          </p:cNvSpPr>
          <p:nvPr/>
        </p:nvSpPr>
        <p:spPr bwMode="auto">
          <a:xfrm>
            <a:off x="505485" y="2111250"/>
            <a:ext cx="46291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126996" name="Line 87"/>
          <p:cNvSpPr>
            <a:spLocks noChangeShapeType="1"/>
          </p:cNvSpPr>
          <p:nvPr/>
        </p:nvSpPr>
        <p:spPr bwMode="auto">
          <a:xfrm>
            <a:off x="486435" y="2425575"/>
            <a:ext cx="4629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126997" name="Text Box 88"/>
          <p:cNvSpPr txBox="1">
            <a:spLocks noChangeArrowheads="1"/>
          </p:cNvSpPr>
          <p:nvPr/>
        </p:nvSpPr>
        <p:spPr bwMode="auto">
          <a:xfrm>
            <a:off x="1395904" y="2081088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u</a:t>
            </a:r>
          </a:p>
        </p:txBody>
      </p:sp>
      <p:sp>
        <p:nvSpPr>
          <p:cNvPr id="126998" name="Line 89"/>
          <p:cNvSpPr>
            <a:spLocks noChangeShapeType="1"/>
          </p:cNvSpPr>
          <p:nvPr/>
        </p:nvSpPr>
        <p:spPr bwMode="auto">
          <a:xfrm>
            <a:off x="486435" y="2720850"/>
            <a:ext cx="4629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126999" name="Line 90"/>
          <p:cNvSpPr>
            <a:spLocks noChangeShapeType="1"/>
          </p:cNvSpPr>
          <p:nvPr/>
        </p:nvSpPr>
        <p:spPr bwMode="auto">
          <a:xfrm>
            <a:off x="486435" y="3035175"/>
            <a:ext cx="4629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127000" name="Line 91"/>
          <p:cNvSpPr>
            <a:spLocks noChangeShapeType="1"/>
          </p:cNvSpPr>
          <p:nvPr/>
        </p:nvSpPr>
        <p:spPr bwMode="auto">
          <a:xfrm>
            <a:off x="470560" y="3338388"/>
            <a:ext cx="4629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127001" name="Line 92"/>
          <p:cNvSpPr>
            <a:spLocks noChangeShapeType="1"/>
          </p:cNvSpPr>
          <p:nvPr/>
        </p:nvSpPr>
        <p:spPr bwMode="auto">
          <a:xfrm>
            <a:off x="481673" y="3644775"/>
            <a:ext cx="4629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127002" name="Line 93"/>
          <p:cNvSpPr>
            <a:spLocks noChangeShapeType="1"/>
          </p:cNvSpPr>
          <p:nvPr/>
        </p:nvSpPr>
        <p:spPr bwMode="auto">
          <a:xfrm>
            <a:off x="486435" y="3940050"/>
            <a:ext cx="4629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grpSp>
        <p:nvGrpSpPr>
          <p:cNvPr id="9" name="Group 94"/>
          <p:cNvGrpSpPr>
            <a:grpSpLocks/>
          </p:cNvGrpSpPr>
          <p:nvPr/>
        </p:nvGrpSpPr>
        <p:grpSpPr bwMode="auto">
          <a:xfrm>
            <a:off x="2080285" y="2082675"/>
            <a:ext cx="3100388" cy="374650"/>
            <a:chOff x="1370" y="1014"/>
            <a:chExt cx="1953" cy="236"/>
          </a:xfrm>
        </p:grpSpPr>
        <p:sp>
          <p:nvSpPr>
            <p:cNvPr id="127036" name="Text Box 95"/>
            <p:cNvSpPr txBox="1">
              <a:spLocks noChangeArrowheads="1"/>
            </p:cNvSpPr>
            <p:nvPr/>
          </p:nvSpPr>
          <p:spPr bwMode="auto">
            <a:xfrm>
              <a:off x="3062" y="1014"/>
              <a:ext cx="26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ea typeface="Arial" charset="0"/>
                  <a:cs typeface="Arial" charset="0"/>
                </a:rPr>
                <a:t>∞ </a:t>
              </a:r>
              <a:endParaRPr lang="en-US" sz="2000" b="0">
                <a:ea typeface="Arial" charset="0"/>
                <a:cs typeface="Arial" charset="0"/>
              </a:endParaRPr>
            </a:p>
          </p:txBody>
        </p:sp>
        <p:sp>
          <p:nvSpPr>
            <p:cNvPr id="127037" name="Text Box 96"/>
            <p:cNvSpPr txBox="1">
              <a:spLocks noChangeArrowheads="1"/>
            </p:cNvSpPr>
            <p:nvPr/>
          </p:nvSpPr>
          <p:spPr bwMode="auto">
            <a:xfrm>
              <a:off x="2666" y="1014"/>
              <a:ext cx="26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ea typeface="Arial" charset="0"/>
                  <a:cs typeface="Arial" charset="0"/>
                </a:rPr>
                <a:t>∞ </a:t>
              </a:r>
              <a:endParaRPr lang="en-US" sz="2000" b="0">
                <a:ea typeface="Arial" charset="0"/>
                <a:cs typeface="Arial" charset="0"/>
              </a:endParaRPr>
            </a:p>
          </p:txBody>
        </p:sp>
        <p:sp>
          <p:nvSpPr>
            <p:cNvPr id="127038" name="Text Box 97"/>
            <p:cNvSpPr txBox="1">
              <a:spLocks noChangeArrowheads="1"/>
            </p:cNvSpPr>
            <p:nvPr/>
          </p:nvSpPr>
          <p:spPr bwMode="auto">
            <a:xfrm>
              <a:off x="1370" y="1017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ea typeface="Arial" charset="0"/>
                  <a:cs typeface="Arial" charset="0"/>
                </a:rPr>
                <a:t>7,u</a:t>
              </a:r>
            </a:p>
          </p:txBody>
        </p:sp>
        <p:sp>
          <p:nvSpPr>
            <p:cNvPr id="127039" name="Text Box 98"/>
            <p:cNvSpPr txBox="1">
              <a:spLocks noChangeArrowheads="1"/>
            </p:cNvSpPr>
            <p:nvPr/>
          </p:nvSpPr>
          <p:spPr bwMode="auto">
            <a:xfrm>
              <a:off x="1777" y="1015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ea typeface="Arial" charset="0"/>
                  <a:cs typeface="Arial" charset="0"/>
                </a:rPr>
                <a:t>3,u</a:t>
              </a:r>
            </a:p>
          </p:txBody>
        </p:sp>
        <p:sp>
          <p:nvSpPr>
            <p:cNvPr id="127040" name="Text Box 99"/>
            <p:cNvSpPr txBox="1">
              <a:spLocks noChangeArrowheads="1"/>
            </p:cNvSpPr>
            <p:nvPr/>
          </p:nvSpPr>
          <p:spPr bwMode="auto">
            <a:xfrm>
              <a:off x="2180" y="1016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ea typeface="Arial" charset="0"/>
                  <a:cs typeface="Arial" charset="0"/>
                </a:rPr>
                <a:t>5,u</a:t>
              </a:r>
            </a:p>
          </p:txBody>
        </p:sp>
      </p:grpSp>
      <p:sp>
        <p:nvSpPr>
          <p:cNvPr id="717924" name="Text Box 100"/>
          <p:cNvSpPr txBox="1">
            <a:spLocks noChangeArrowheads="1"/>
          </p:cNvSpPr>
          <p:nvPr/>
        </p:nvSpPr>
        <p:spPr bwMode="auto">
          <a:xfrm>
            <a:off x="1248242" y="2377950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uw</a:t>
            </a:r>
          </a:p>
        </p:txBody>
      </p:sp>
      <p:grpSp>
        <p:nvGrpSpPr>
          <p:cNvPr id="10" name="Group 101"/>
          <p:cNvGrpSpPr>
            <a:grpSpLocks/>
          </p:cNvGrpSpPr>
          <p:nvPr/>
        </p:nvGrpSpPr>
        <p:grpSpPr bwMode="auto">
          <a:xfrm>
            <a:off x="2051710" y="2389063"/>
            <a:ext cx="3140074" cy="374650"/>
            <a:chOff x="1345" y="1014"/>
            <a:chExt cx="1978" cy="236"/>
          </a:xfrm>
        </p:grpSpPr>
        <p:sp>
          <p:nvSpPr>
            <p:cNvPr id="127031" name="Text Box 102"/>
            <p:cNvSpPr txBox="1">
              <a:spLocks noChangeArrowheads="1"/>
            </p:cNvSpPr>
            <p:nvPr/>
          </p:nvSpPr>
          <p:spPr bwMode="auto">
            <a:xfrm>
              <a:off x="3062" y="1014"/>
              <a:ext cx="26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ea typeface="Arial" charset="0"/>
                  <a:cs typeface="Arial" charset="0"/>
                </a:rPr>
                <a:t>∞ </a:t>
              </a:r>
              <a:endParaRPr lang="en-US" sz="2000" b="0">
                <a:ea typeface="Arial" charset="0"/>
                <a:cs typeface="Arial" charset="0"/>
              </a:endParaRPr>
            </a:p>
          </p:txBody>
        </p:sp>
        <p:sp>
          <p:nvSpPr>
            <p:cNvPr id="127032" name="Text Box 103"/>
            <p:cNvSpPr txBox="1">
              <a:spLocks noChangeArrowheads="1"/>
            </p:cNvSpPr>
            <p:nvPr/>
          </p:nvSpPr>
          <p:spPr bwMode="auto">
            <a:xfrm>
              <a:off x="2482" y="1014"/>
              <a:ext cx="44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ea typeface="Arial" charset="0"/>
                  <a:cs typeface="Arial" charset="0"/>
                </a:rPr>
                <a:t>11</a:t>
              </a:r>
              <a:r>
                <a:rPr lang="en-US" sz="1800" b="0">
                  <a:ea typeface="Arial" charset="0"/>
                  <a:cs typeface="Arial" charset="0"/>
                </a:rPr>
                <a:t>,w </a:t>
              </a:r>
              <a:endParaRPr lang="en-US" sz="2000" b="0">
                <a:ea typeface="Arial" charset="0"/>
                <a:cs typeface="Arial" charset="0"/>
              </a:endParaRPr>
            </a:p>
          </p:txBody>
        </p:sp>
        <p:sp>
          <p:nvSpPr>
            <p:cNvPr id="127033" name="Text Box 104"/>
            <p:cNvSpPr txBox="1">
              <a:spLocks noChangeArrowheads="1"/>
            </p:cNvSpPr>
            <p:nvPr/>
          </p:nvSpPr>
          <p:spPr bwMode="auto">
            <a:xfrm>
              <a:off x="1345" y="1017"/>
              <a:ext cx="35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ea typeface="Arial" charset="0"/>
                  <a:cs typeface="Arial" charset="0"/>
                </a:rPr>
                <a:t>6,w</a:t>
              </a:r>
            </a:p>
          </p:txBody>
        </p:sp>
        <p:sp>
          <p:nvSpPr>
            <p:cNvPr id="127034" name="Text Box 105"/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 b="0">
                <a:ea typeface="Arial" charset="0"/>
                <a:cs typeface="Arial" charset="0"/>
              </a:endParaRPr>
            </a:p>
          </p:txBody>
        </p:sp>
        <p:sp>
          <p:nvSpPr>
            <p:cNvPr id="127035" name="Text Box 106"/>
            <p:cNvSpPr txBox="1">
              <a:spLocks noChangeArrowheads="1"/>
            </p:cNvSpPr>
            <p:nvPr/>
          </p:nvSpPr>
          <p:spPr bwMode="auto">
            <a:xfrm>
              <a:off x="2180" y="1016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ea typeface="Arial" charset="0"/>
                  <a:cs typeface="Arial" charset="0"/>
                </a:rPr>
                <a:t>5,u</a:t>
              </a:r>
            </a:p>
          </p:txBody>
        </p:sp>
      </p:grpSp>
      <p:grpSp>
        <p:nvGrpSpPr>
          <p:cNvPr id="11" name="Group 107"/>
          <p:cNvGrpSpPr>
            <a:grpSpLocks/>
          </p:cNvGrpSpPr>
          <p:nvPr/>
        </p:nvGrpSpPr>
        <p:grpSpPr bwMode="auto">
          <a:xfrm>
            <a:off x="2050123" y="2687513"/>
            <a:ext cx="3140076" cy="379412"/>
            <a:chOff x="1345" y="1011"/>
            <a:chExt cx="1978" cy="239"/>
          </a:xfrm>
        </p:grpSpPr>
        <p:sp>
          <p:nvSpPr>
            <p:cNvPr id="127026" name="Text Box 108"/>
            <p:cNvSpPr txBox="1">
              <a:spLocks noChangeArrowheads="1"/>
            </p:cNvSpPr>
            <p:nvPr/>
          </p:nvSpPr>
          <p:spPr bwMode="auto">
            <a:xfrm>
              <a:off x="2902" y="1011"/>
              <a:ext cx="4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ea typeface="Arial" charset="0"/>
                  <a:cs typeface="Arial" charset="0"/>
                </a:rPr>
                <a:t>14</a:t>
              </a:r>
              <a:r>
                <a:rPr lang="en-US" sz="1800" b="0">
                  <a:ea typeface="Arial" charset="0"/>
                  <a:cs typeface="Arial" charset="0"/>
                </a:rPr>
                <a:t>,x </a:t>
              </a:r>
            </a:p>
          </p:txBody>
        </p:sp>
        <p:sp>
          <p:nvSpPr>
            <p:cNvPr id="127027" name="Text Box 109"/>
            <p:cNvSpPr txBox="1">
              <a:spLocks noChangeArrowheads="1"/>
            </p:cNvSpPr>
            <p:nvPr/>
          </p:nvSpPr>
          <p:spPr bwMode="auto">
            <a:xfrm>
              <a:off x="2485" y="1011"/>
              <a:ext cx="44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ea typeface="Arial" charset="0"/>
                  <a:cs typeface="Arial" charset="0"/>
                </a:rPr>
                <a:t>11,</a:t>
              </a:r>
              <a:r>
                <a:rPr lang="en-US" sz="1800" b="0">
                  <a:ea typeface="Arial" charset="0"/>
                  <a:cs typeface="Arial" charset="0"/>
                </a:rPr>
                <a:t>w </a:t>
              </a:r>
              <a:endParaRPr lang="en-US" sz="2000" b="0">
                <a:ea typeface="Arial" charset="0"/>
                <a:cs typeface="Arial" charset="0"/>
              </a:endParaRPr>
            </a:p>
          </p:txBody>
        </p:sp>
        <p:sp>
          <p:nvSpPr>
            <p:cNvPr id="127028" name="Text Box 110"/>
            <p:cNvSpPr txBox="1">
              <a:spLocks noChangeArrowheads="1"/>
            </p:cNvSpPr>
            <p:nvPr/>
          </p:nvSpPr>
          <p:spPr bwMode="auto">
            <a:xfrm>
              <a:off x="1345" y="1017"/>
              <a:ext cx="35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ea typeface="Arial" charset="0"/>
                  <a:cs typeface="Arial" charset="0"/>
                </a:rPr>
                <a:t>6,w</a:t>
              </a:r>
            </a:p>
          </p:txBody>
        </p:sp>
        <p:sp>
          <p:nvSpPr>
            <p:cNvPr id="127029" name="Text Box 111"/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 b="0">
                <a:ea typeface="Arial" charset="0"/>
                <a:cs typeface="Arial" charset="0"/>
              </a:endParaRPr>
            </a:p>
          </p:txBody>
        </p:sp>
        <p:sp>
          <p:nvSpPr>
            <p:cNvPr id="127030" name="Text Box 112"/>
            <p:cNvSpPr txBox="1">
              <a:spLocks noChangeArrowheads="1"/>
            </p:cNvSpPr>
            <p:nvPr/>
          </p:nvSpPr>
          <p:spPr bwMode="auto">
            <a:xfrm>
              <a:off x="2390" y="1016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 b="0">
                <a:ea typeface="Arial" charset="0"/>
                <a:cs typeface="Arial" charset="0"/>
              </a:endParaRPr>
            </a:p>
          </p:txBody>
        </p:sp>
      </p:grpSp>
      <p:sp>
        <p:nvSpPr>
          <p:cNvPr id="717937" name="Oval 113"/>
          <p:cNvSpPr>
            <a:spLocks noChangeArrowheads="1"/>
          </p:cNvSpPr>
          <p:nvPr/>
        </p:nvSpPr>
        <p:spPr bwMode="auto">
          <a:xfrm>
            <a:off x="2734335" y="2139825"/>
            <a:ext cx="528638" cy="276225"/>
          </a:xfrm>
          <a:prstGeom prst="ellips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717938" name="Oval 114"/>
          <p:cNvSpPr>
            <a:spLocks noChangeArrowheads="1"/>
          </p:cNvSpPr>
          <p:nvPr/>
        </p:nvSpPr>
        <p:spPr bwMode="auto">
          <a:xfrm>
            <a:off x="3388385" y="2425575"/>
            <a:ext cx="528638" cy="276225"/>
          </a:xfrm>
          <a:prstGeom prst="ellips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717939" name="Text Box 115"/>
          <p:cNvSpPr txBox="1">
            <a:spLocks noChangeArrowheads="1"/>
          </p:cNvSpPr>
          <p:nvPr/>
        </p:nvSpPr>
        <p:spPr bwMode="auto">
          <a:xfrm>
            <a:off x="1140763" y="2687513"/>
            <a:ext cx="5950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uwx</a:t>
            </a:r>
          </a:p>
        </p:txBody>
      </p:sp>
      <p:sp>
        <p:nvSpPr>
          <p:cNvPr id="717940" name="Oval 116"/>
          <p:cNvSpPr>
            <a:spLocks noChangeArrowheads="1"/>
          </p:cNvSpPr>
          <p:nvPr/>
        </p:nvSpPr>
        <p:spPr bwMode="auto">
          <a:xfrm>
            <a:off x="2080285" y="2744663"/>
            <a:ext cx="528638" cy="276225"/>
          </a:xfrm>
          <a:prstGeom prst="ellips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717941" name="Text Box 117"/>
          <p:cNvSpPr txBox="1">
            <a:spLocks noChangeArrowheads="1"/>
          </p:cNvSpPr>
          <p:nvPr/>
        </p:nvSpPr>
        <p:spPr bwMode="auto">
          <a:xfrm>
            <a:off x="1044397" y="2973263"/>
            <a:ext cx="7104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uwxv</a:t>
            </a:r>
          </a:p>
        </p:txBody>
      </p:sp>
      <p:grpSp>
        <p:nvGrpSpPr>
          <p:cNvPr id="12" name="Group 118"/>
          <p:cNvGrpSpPr>
            <a:grpSpLocks/>
          </p:cNvGrpSpPr>
          <p:nvPr/>
        </p:nvGrpSpPr>
        <p:grpSpPr bwMode="auto">
          <a:xfrm>
            <a:off x="3896386" y="2984375"/>
            <a:ext cx="1290638" cy="369888"/>
            <a:chOff x="1481" y="2777"/>
            <a:chExt cx="813" cy="233"/>
          </a:xfrm>
        </p:grpSpPr>
        <p:sp>
          <p:nvSpPr>
            <p:cNvPr id="127024" name="Text Box 119"/>
            <p:cNvSpPr txBox="1">
              <a:spLocks noChangeArrowheads="1"/>
            </p:cNvSpPr>
            <p:nvPr/>
          </p:nvSpPr>
          <p:spPr bwMode="auto">
            <a:xfrm>
              <a:off x="1873" y="2777"/>
              <a:ext cx="4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ea typeface="Arial" charset="0"/>
                  <a:cs typeface="Arial" charset="0"/>
                </a:rPr>
                <a:t>14</a:t>
              </a:r>
              <a:r>
                <a:rPr lang="en-US" sz="1800" b="0">
                  <a:ea typeface="Arial" charset="0"/>
                  <a:cs typeface="Arial" charset="0"/>
                </a:rPr>
                <a:t>,x </a:t>
              </a:r>
            </a:p>
          </p:txBody>
        </p:sp>
        <p:sp>
          <p:nvSpPr>
            <p:cNvPr id="127025" name="Text Box 120"/>
            <p:cNvSpPr txBox="1">
              <a:spLocks noChangeArrowheads="1"/>
            </p:cNvSpPr>
            <p:nvPr/>
          </p:nvSpPr>
          <p:spPr bwMode="auto">
            <a:xfrm>
              <a:off x="1481" y="2777"/>
              <a:ext cx="4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ea typeface="Arial" charset="0"/>
                  <a:cs typeface="Arial" charset="0"/>
                </a:rPr>
                <a:t>10,</a:t>
              </a:r>
              <a:r>
                <a:rPr lang="en-US" sz="1800" b="0">
                  <a:ea typeface="Arial" charset="0"/>
                  <a:cs typeface="Arial" charset="0"/>
                </a:rPr>
                <a:t>v </a:t>
              </a:r>
              <a:endParaRPr lang="en-US" sz="2000" b="0">
                <a:ea typeface="Arial" charset="0"/>
                <a:cs typeface="Arial" charset="0"/>
              </a:endParaRPr>
            </a:p>
          </p:txBody>
        </p:sp>
      </p:grpSp>
      <p:sp>
        <p:nvSpPr>
          <p:cNvPr id="717945" name="Oval 121"/>
          <p:cNvSpPr>
            <a:spLocks noChangeArrowheads="1"/>
          </p:cNvSpPr>
          <p:nvPr/>
        </p:nvSpPr>
        <p:spPr bwMode="auto">
          <a:xfrm>
            <a:off x="3917023" y="3043113"/>
            <a:ext cx="528637" cy="276225"/>
          </a:xfrm>
          <a:prstGeom prst="ellips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717946" name="Text Box 122"/>
          <p:cNvSpPr txBox="1">
            <a:spLocks noChangeArrowheads="1"/>
          </p:cNvSpPr>
          <p:nvPr/>
        </p:nvSpPr>
        <p:spPr bwMode="auto">
          <a:xfrm>
            <a:off x="959143" y="3292350"/>
            <a:ext cx="8258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uwxvy</a:t>
            </a:r>
          </a:p>
        </p:txBody>
      </p:sp>
      <p:sp>
        <p:nvSpPr>
          <p:cNvPr id="717947" name="Text Box 123"/>
          <p:cNvSpPr txBox="1">
            <a:spLocks noChangeArrowheads="1"/>
          </p:cNvSpPr>
          <p:nvPr/>
        </p:nvSpPr>
        <p:spPr bwMode="auto">
          <a:xfrm>
            <a:off x="4526187" y="3303463"/>
            <a:ext cx="6687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600" b="0">
                <a:ea typeface="Arial" charset="0"/>
                <a:cs typeface="Arial" charset="0"/>
              </a:rPr>
              <a:t>12</a:t>
            </a:r>
            <a:r>
              <a:rPr lang="en-US" sz="1800" b="0">
                <a:ea typeface="Arial" charset="0"/>
                <a:cs typeface="Arial" charset="0"/>
              </a:rPr>
              <a:t>,y </a:t>
            </a:r>
          </a:p>
        </p:txBody>
      </p:sp>
      <p:sp>
        <p:nvSpPr>
          <p:cNvPr id="717948" name="Oval 124"/>
          <p:cNvSpPr>
            <a:spLocks noChangeArrowheads="1"/>
          </p:cNvSpPr>
          <p:nvPr/>
        </p:nvSpPr>
        <p:spPr bwMode="auto">
          <a:xfrm>
            <a:off x="4582185" y="3360613"/>
            <a:ext cx="528638" cy="276225"/>
          </a:xfrm>
          <a:prstGeom prst="ellips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717949" name="Rectangle 125"/>
          <p:cNvSpPr>
            <a:spLocks noChangeArrowheads="1"/>
          </p:cNvSpPr>
          <p:nvPr/>
        </p:nvSpPr>
        <p:spPr bwMode="auto">
          <a:xfrm>
            <a:off x="538163" y="4308475"/>
            <a:ext cx="3810000" cy="239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dirty="0">
                <a:ea typeface="Arial" charset="0"/>
                <a:cs typeface="Arial" charset="0"/>
              </a:rPr>
              <a:t>Notes:</a:t>
            </a:r>
          </a:p>
          <a:p>
            <a:pPr marL="228600" indent="-2286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-US" sz="2000" b="0" dirty="0">
                <a:ea typeface="Arial" charset="0"/>
                <a:cs typeface="Arial" charset="0"/>
              </a:rPr>
              <a:t>Construct shortest path tree by tracing predecessor nodes </a:t>
            </a:r>
          </a:p>
          <a:p>
            <a:pPr marL="228600" indent="-2286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-US" sz="2000" b="0" dirty="0">
                <a:ea typeface="Arial" charset="0"/>
                <a:cs typeface="Arial" charset="0"/>
              </a:rPr>
              <a:t>Ties can exist (can be broken arbitrarily)</a:t>
            </a:r>
          </a:p>
        </p:txBody>
      </p:sp>
      <p:sp>
        <p:nvSpPr>
          <p:cNvPr id="717950" name="Line 126"/>
          <p:cNvSpPr>
            <a:spLocks noChangeShapeType="1"/>
          </p:cNvSpPr>
          <p:nvPr/>
        </p:nvSpPr>
        <p:spPr bwMode="auto">
          <a:xfrm flipV="1">
            <a:off x="7872248" y="5160579"/>
            <a:ext cx="483476" cy="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1" name="Line 127"/>
          <p:cNvSpPr>
            <a:spLocks noChangeShapeType="1"/>
          </p:cNvSpPr>
          <p:nvPr/>
        </p:nvSpPr>
        <p:spPr bwMode="auto">
          <a:xfrm flipV="1">
            <a:off x="6316717" y="5265682"/>
            <a:ext cx="1166649" cy="998483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2" name="Line 128"/>
          <p:cNvSpPr>
            <a:spLocks noChangeShapeType="1"/>
          </p:cNvSpPr>
          <p:nvPr/>
        </p:nvSpPr>
        <p:spPr bwMode="auto">
          <a:xfrm>
            <a:off x="6135928" y="5349240"/>
            <a:ext cx="9525" cy="82296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3" name="Line 129"/>
          <p:cNvSpPr>
            <a:spLocks noChangeShapeType="1"/>
          </p:cNvSpPr>
          <p:nvPr/>
        </p:nvSpPr>
        <p:spPr bwMode="auto">
          <a:xfrm flipV="1">
            <a:off x="5008563" y="3462987"/>
            <a:ext cx="911225" cy="1492069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4" name="Line 130"/>
          <p:cNvSpPr>
            <a:spLocks noChangeShapeType="1"/>
          </p:cNvSpPr>
          <p:nvPr/>
        </p:nvSpPr>
        <p:spPr bwMode="auto">
          <a:xfrm flipV="1">
            <a:off x="5196840" y="5167133"/>
            <a:ext cx="731520" cy="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5" name="Text Box 131"/>
          <p:cNvSpPr txBox="1">
            <a:spLocks noChangeArrowheads="1"/>
          </p:cNvSpPr>
          <p:nvPr/>
        </p:nvSpPr>
        <p:spPr bwMode="auto">
          <a:xfrm>
            <a:off x="829440" y="3590800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uwxvyz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</a:t>
            </a:r>
            <a:br>
              <a:rPr lang="en-US" dirty="0"/>
            </a:br>
            <a:r>
              <a:rPr lang="en-US" dirty="0"/>
              <a:t>Dijkstra’s algorithm: Example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6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1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1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1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1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1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1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71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71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1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1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1000"/>
                                        <p:tgtEl>
                                          <p:spTgt spid="71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1000"/>
                                        <p:tgtEl>
                                          <p:spTgt spid="71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1000"/>
                                        <p:tgtEl>
                                          <p:spTgt spid="71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1000"/>
                                        <p:tgtEl>
                                          <p:spTgt spid="71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0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1000"/>
                                        <p:tgtEl>
                                          <p:spTgt spid="717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924" grpId="0"/>
      <p:bldP spid="717937" grpId="0" animBg="1"/>
      <p:bldP spid="717938" grpId="0" animBg="1"/>
      <p:bldP spid="717939" grpId="0"/>
      <p:bldP spid="717940" grpId="0" animBg="1"/>
      <p:bldP spid="717941" grpId="0"/>
      <p:bldP spid="717945" grpId="0" animBg="1"/>
      <p:bldP spid="717946" grpId="0"/>
      <p:bldP spid="717947" grpId="0"/>
      <p:bldP spid="717948" grpId="0" animBg="1"/>
      <p:bldP spid="717949" grpId="0"/>
      <p:bldP spid="717950" grpId="0" animBg="1"/>
      <p:bldP spid="717951" grpId="0" animBg="1"/>
      <p:bldP spid="717952" grpId="0" animBg="1"/>
      <p:bldP spid="717953" grpId="0" animBg="1"/>
      <p:bldP spid="717954" grpId="0" animBg="1"/>
      <p:bldP spid="7179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From routing algorithm to protocol</a:t>
            </a:r>
            <a:endParaRPr lang="en-US" dirty="0"/>
          </a:p>
        </p:txBody>
      </p:sp>
      <p:sp>
        <p:nvSpPr>
          <p:cNvPr id="1194" name="Shape 119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Dijkstra’s is a local computation! </a:t>
            </a:r>
          </a:p>
          <a:p>
            <a:pPr lvl="1"/>
            <a:r>
              <a:rPr lang="en-US" dirty="0"/>
              <a:t>Computed by a node given complete network graph</a:t>
            </a:r>
          </a:p>
          <a:p>
            <a:r>
              <a:rPr lang="en-US" dirty="0"/>
              <a:t>Possibilities: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Option#1:</a:t>
            </a:r>
            <a:r>
              <a:rPr lang="en-US" dirty="0"/>
              <a:t> a separate machine runs the algorithm 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Option#2: </a:t>
            </a:r>
            <a:r>
              <a:rPr lang="en-US" dirty="0"/>
              <a:t>every router runs the algorithm</a:t>
            </a:r>
          </a:p>
          <a:p>
            <a:r>
              <a:rPr lang="en-US" dirty="0"/>
              <a:t>The Internet currently uses Option#2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195" name="Shape 119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86116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4" grpId="0" build="p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Link-state routing</a:t>
            </a:r>
          </a:p>
        </p:txBody>
      </p:sp>
      <p:sp>
        <p:nvSpPr>
          <p:cNvPr id="1194" name="Shape 119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router knows its local “link state” </a:t>
            </a:r>
          </a:p>
          <a:p>
            <a:pPr lvl="1"/>
            <a:r>
              <a:rPr lang="en-US" dirty="0"/>
              <a:t>Router u: “(</a:t>
            </a:r>
            <a:r>
              <a:rPr lang="en-US" dirty="0" err="1"/>
              <a:t>u,v</a:t>
            </a:r>
            <a:r>
              <a:rPr lang="en-US" dirty="0"/>
              <a:t>) with cost=2; (</a:t>
            </a:r>
            <a:r>
              <a:rPr lang="en-US" dirty="0" err="1"/>
              <a:t>u,x</a:t>
            </a:r>
            <a:r>
              <a:rPr lang="en-US" dirty="0"/>
              <a:t>) with cost=1”</a:t>
            </a:r>
          </a:p>
          <a:p>
            <a:r>
              <a:rPr lang="en-US" dirty="0"/>
              <a:t>Each router floods its </a:t>
            </a:r>
            <a:r>
              <a:rPr lang="en-US" dirty="0">
                <a:solidFill>
                  <a:schemeClr val="accent5"/>
                </a:solidFill>
              </a:rPr>
              <a:t>local link state to all other routers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in the network</a:t>
            </a:r>
          </a:p>
          <a:p>
            <a:pPr lvl="1"/>
            <a:r>
              <a:rPr lang="en-US" dirty="0"/>
              <a:t>Does so periodically or when its link state changes</a:t>
            </a:r>
          </a:p>
          <a:p>
            <a:r>
              <a:rPr lang="en-US" dirty="0"/>
              <a:t>Every router learns the entire network graph</a:t>
            </a:r>
          </a:p>
          <a:p>
            <a:pPr lvl="1"/>
            <a:r>
              <a:rPr lang="en-US" dirty="0"/>
              <a:t>Each runs Dijkstra’s Shortest-Path First (SPF) algorithm locally to compute forwarding table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8796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4" grpId="0" uiExpand="1" build="p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 link state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Flooding</a:t>
            </a:r>
          </a:p>
          <a:p>
            <a:pPr lvl="1"/>
            <a:r>
              <a:rPr lang="en-US" dirty="0"/>
              <a:t>A node sends its link-state info out all of its links</a:t>
            </a:r>
          </a:p>
          <a:p>
            <a:pPr lvl="1"/>
            <a:r>
              <a:rPr lang="en-US" dirty="0"/>
              <a:t>The next node forwards the info on all of its links except the one the information arrived at</a:t>
            </a:r>
          </a:p>
          <a:p>
            <a:r>
              <a:rPr lang="en-US" dirty="0"/>
              <a:t>When to initiate flooding?</a:t>
            </a:r>
          </a:p>
          <a:p>
            <a:pPr lvl="1"/>
            <a:r>
              <a:rPr lang="en-US" dirty="0"/>
              <a:t>Topology change (e.g., link/node failure/recovery)</a:t>
            </a:r>
          </a:p>
          <a:p>
            <a:pPr lvl="1"/>
            <a:r>
              <a:rPr lang="en-US" dirty="0"/>
              <a:t>Configuration change (e.g., link cost change)</a:t>
            </a:r>
          </a:p>
          <a:p>
            <a:pPr lvl="1"/>
            <a:r>
              <a:rPr lang="en-US" dirty="0"/>
              <a:t>Periodically</a:t>
            </a:r>
          </a:p>
          <a:p>
            <a:pPr lvl="2"/>
            <a:r>
              <a:rPr lang="en-US" dirty="0"/>
              <a:t>To refresh link-state information (soft states)</a:t>
            </a:r>
          </a:p>
          <a:p>
            <a:pPr lvl="2"/>
            <a:r>
              <a:rPr lang="en-US" dirty="0"/>
              <a:t>Typically (say) every 30 minutes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9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flood? </a:t>
            </a:r>
          </a:p>
          <a:p>
            <a:pPr lvl="1"/>
            <a:r>
              <a:rPr lang="en-US" dirty="0"/>
              <a:t>To get all the nodes in the network to </a:t>
            </a:r>
            <a:r>
              <a:rPr lang="en-US" dirty="0">
                <a:solidFill>
                  <a:schemeClr val="accent5"/>
                </a:solidFill>
              </a:rPr>
              <a:t>converge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to the new topology</a:t>
            </a:r>
          </a:p>
          <a:p>
            <a:r>
              <a:rPr lang="en-US" dirty="0"/>
              <a:t>Upon convergence, all nodes will have </a:t>
            </a:r>
            <a:r>
              <a:rPr lang="en-US" dirty="0">
                <a:solidFill>
                  <a:schemeClr val="accent5"/>
                </a:solidFill>
              </a:rPr>
              <a:t>consistent routing information</a:t>
            </a:r>
            <a:r>
              <a:rPr lang="en-US" dirty="0"/>
              <a:t> and can </a:t>
            </a:r>
            <a:r>
              <a:rPr lang="en-US" dirty="0">
                <a:solidFill>
                  <a:schemeClr val="accent5"/>
                </a:solidFill>
              </a:rPr>
              <a:t>compute consistent forwarding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All nodes have the same link-state database</a:t>
            </a:r>
          </a:p>
          <a:p>
            <a:pPr lvl="1"/>
            <a:r>
              <a:rPr lang="en-US" dirty="0"/>
              <a:t>All nodes forward packets on shortest paths</a:t>
            </a:r>
          </a:p>
          <a:p>
            <a:pPr lvl="1"/>
            <a:r>
              <a:rPr lang="en-US" dirty="0"/>
              <a:t>The next router on the path forwards to the expected next 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3129</TotalTime>
  <Words>2258</Words>
  <Application>Microsoft Macintosh PowerPoint</Application>
  <PresentationFormat>On-screen Show (4:3)</PresentationFormat>
  <Paragraphs>892</Paragraphs>
  <Slides>49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Calibri</vt:lpstr>
      <vt:lpstr>Calibri Light</vt:lpstr>
      <vt:lpstr>Gill Sans</vt:lpstr>
      <vt:lpstr>Helvetica</vt:lpstr>
      <vt:lpstr>Times New Roman</vt:lpstr>
      <vt:lpstr>Wingdings</vt:lpstr>
      <vt:lpstr>Office Theme</vt:lpstr>
      <vt:lpstr>EN.601.414/614 Computer Networks  Routing Algorithms</vt:lpstr>
      <vt:lpstr>Agenda</vt:lpstr>
      <vt:lpstr>Recap: Least-cost path routing</vt:lpstr>
      <vt:lpstr>Recap:  Dijkstra’s algorithm</vt:lpstr>
      <vt:lpstr>Recap: Dijkstra’s algorithm: Example</vt:lpstr>
      <vt:lpstr>From routing algorithm to protocol</vt:lpstr>
      <vt:lpstr>Link-state routing</vt:lpstr>
      <vt:lpstr>Flooding link state</vt:lpstr>
      <vt:lpstr>Convergence</vt:lpstr>
      <vt:lpstr>Convergence delay</vt:lpstr>
      <vt:lpstr>Loop from convergence delay</vt:lpstr>
      <vt:lpstr>Performance during convergence period</vt:lpstr>
      <vt:lpstr>Link-state routing</vt:lpstr>
      <vt:lpstr>Link-state routing protocols</vt:lpstr>
      <vt:lpstr>OSPF:  Open Shortest-Path First</vt:lpstr>
      <vt:lpstr>Distance-vector protocol</vt:lpstr>
      <vt:lpstr>Bellman-Ford equation</vt:lpstr>
      <vt:lpstr>Bellman-Ford example </vt:lpstr>
      <vt:lpstr>Distance vector algorithm </vt:lpstr>
      <vt:lpstr>Distance vector algorithm </vt:lpstr>
      <vt:lpstr>Distance vector algorithm 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Problems with Bellman-Ford</vt:lpstr>
      <vt:lpstr>Poisoned reverse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Poisoned reverse</vt:lpstr>
      <vt:lpstr>Distance-vector routing</vt:lpstr>
      <vt:lpstr>Comparison of LS and DV routing</vt:lpstr>
      <vt:lpstr>Similarities between LS and DV routing</vt:lpstr>
      <vt:lpstr>Group Discussion</vt:lpstr>
      <vt:lpstr>Assignment 3</vt:lpstr>
      <vt:lpstr>Summary</vt:lpstr>
      <vt:lpstr>Thanks!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565</cp:revision>
  <dcterms:created xsi:type="dcterms:W3CDTF">2017-09-02T14:15:58Z</dcterms:created>
  <dcterms:modified xsi:type="dcterms:W3CDTF">2020-10-27T18:48:42Z</dcterms:modified>
</cp:coreProperties>
</file>