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529" r:id="rId3"/>
    <p:sldId id="528" r:id="rId4"/>
    <p:sldId id="530" r:id="rId5"/>
    <p:sldId id="466" r:id="rId6"/>
    <p:sldId id="467" r:id="rId7"/>
    <p:sldId id="468" r:id="rId8"/>
    <p:sldId id="469" r:id="rId9"/>
    <p:sldId id="531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532" r:id="rId25"/>
    <p:sldId id="533" r:id="rId26"/>
    <p:sldId id="550" r:id="rId27"/>
    <p:sldId id="551" r:id="rId28"/>
    <p:sldId id="487" r:id="rId29"/>
    <p:sldId id="534" r:id="rId30"/>
    <p:sldId id="535" r:id="rId31"/>
    <p:sldId id="490" r:id="rId32"/>
    <p:sldId id="491" r:id="rId33"/>
    <p:sldId id="536" r:id="rId34"/>
    <p:sldId id="542" r:id="rId35"/>
    <p:sldId id="502" r:id="rId36"/>
    <p:sldId id="503" r:id="rId37"/>
    <p:sldId id="504" r:id="rId38"/>
    <p:sldId id="505" r:id="rId39"/>
    <p:sldId id="506" r:id="rId40"/>
    <p:sldId id="507" r:id="rId41"/>
    <p:sldId id="543" r:id="rId42"/>
    <p:sldId id="509" r:id="rId43"/>
    <p:sldId id="510" r:id="rId44"/>
    <p:sldId id="511" r:id="rId45"/>
    <p:sldId id="544" r:id="rId46"/>
    <p:sldId id="552" r:id="rId47"/>
    <p:sldId id="545" r:id="rId48"/>
    <p:sldId id="537" r:id="rId49"/>
    <p:sldId id="538" r:id="rId50"/>
    <p:sldId id="546" r:id="rId51"/>
    <p:sldId id="547" r:id="rId52"/>
    <p:sldId id="541" r:id="rId53"/>
    <p:sldId id="548" r:id="rId54"/>
    <p:sldId id="527" r:id="rId55"/>
    <p:sldId id="46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1"/>
    <p:restoredTop sz="88187"/>
  </p:normalViewPr>
  <p:slideViewPr>
    <p:cSldViewPr snapToObjects="1">
      <p:cViewPr>
        <p:scale>
          <a:sx n="110" d="100"/>
          <a:sy n="110" d="100"/>
        </p:scale>
        <p:origin x="68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2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5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21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78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27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8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74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5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8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9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12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2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73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router determine which</a:t>
            </a:r>
            <a:r>
              <a:rPr lang="en-US" baseline="0" dirty="0" smtClean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3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5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561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5635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3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9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Final Review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entry for each address </a:t>
            </a:r>
            <a:r>
              <a:rPr lang="en-US" dirty="0" smtClean="0">
                <a:sym typeface="Wingdings"/>
              </a:rPr>
              <a:t> 4 billion entries!</a:t>
            </a:r>
          </a:p>
          <a:p>
            <a:r>
              <a:rPr lang="en-US" dirty="0" smtClean="0">
                <a:sym typeface="Wingdings"/>
              </a:rPr>
              <a:t>For scalability, addresses are aggregated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accent5"/>
                </a:solidFill>
                <a:latin typeface="+mn-lt"/>
              </a:rPr>
              <a:t>Send to the port with the longest prefix match</a:t>
            </a:r>
            <a:endParaRPr lang="en-US" sz="2400" b="0" dirty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latin typeface="+mn-lt"/>
              </a:endParaRPr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110000**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110001**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1100****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1101****</a:t>
              </a:r>
              <a:endParaRPr lang="en-US" sz="1600" b="0" dirty="0">
                <a:latin typeface="+mn-lt"/>
              </a:endParaRPr>
            </a:p>
          </p:txBody>
        </p:sp>
        <p:cxnSp>
          <p:nvCxnSpPr>
            <p:cNvPr id="3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n-lt"/>
                </a:rPr>
                <a:t>ISP Router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4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9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Local vs. global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/>
              <a:t>By itself, the state in a single router cannot be evaluated </a:t>
            </a:r>
          </a:p>
          <a:p>
            <a:pPr lvl="1"/>
            <a:r>
              <a:rPr lang="en-US" dirty="0" smtClean="0"/>
              <a:t>It must be evaluated in terms of the global context</a:t>
            </a:r>
          </a:p>
          <a:p>
            <a:r>
              <a:rPr lang="en-US" i="1" dirty="0" smtClean="0"/>
              <a:t>Global</a:t>
            </a:r>
            <a:r>
              <a:rPr lang="en-US" dirty="0" smtClean="0"/>
              <a:t> state refers to the collection of forwarding tables in each of the routers</a:t>
            </a:r>
          </a:p>
          <a:p>
            <a:pPr lvl="1"/>
            <a:r>
              <a:rPr lang="en-US" dirty="0" smtClean="0"/>
              <a:t>Global state determines which paths packets take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state is “valid” if it produces forwarding decisions that always deliver packets to their destinations</a:t>
            </a:r>
          </a:p>
          <a:p>
            <a:r>
              <a:rPr lang="en-US" dirty="0" smtClean="0"/>
              <a:t>Goal of routing protocols: compute valid state</a:t>
            </a:r>
          </a:p>
          <a:p>
            <a:pPr lvl="1"/>
            <a:r>
              <a:rPr lang="en-US" dirty="0" smtClean="0"/>
              <a:t>How can we tell if routing state if valid?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chemeClr val="accent5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dead end </a:t>
            </a:r>
            <a:r>
              <a:rPr lang="en-US" dirty="0" smtClean="0"/>
              <a:t>is when there is no outgoing link (next-hop)</a:t>
            </a:r>
          </a:p>
          <a:p>
            <a:pPr lvl="1"/>
            <a:r>
              <a:rPr lang="en-US" dirty="0" smtClean="0"/>
              <a:t>A packet arrives, but the forwarding decision does not yield any outgoing link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loop </a:t>
            </a:r>
            <a:r>
              <a:rPr lang="en-US" dirty="0" smtClean="0"/>
              <a:t>is when a packet cycles around the same set of nodes forever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Least-cost </a:t>
            </a:r>
            <a:r>
              <a:rPr lang="en-US" dirty="0"/>
              <a:t>r</a:t>
            </a:r>
            <a:r>
              <a:rPr lang="en-US" dirty="0" smtClean="0"/>
              <a:t>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Least-cost routes provide an easy way to avoid loops</a:t>
            </a:r>
          </a:p>
          <a:p>
            <a:pPr lvl="1"/>
            <a:r>
              <a:rPr lang="en-US" dirty="0" smtClean="0"/>
              <a:t>No reasonable cost metric is minimized by traversing a loop</a:t>
            </a:r>
          </a:p>
          <a:p>
            <a:r>
              <a:rPr lang="en-US" dirty="0" smtClean="0"/>
              <a:t>Least-cost paths form a spanning tree for each destination rooted at that destination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Intra-domain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(LS) routing protocol</a:t>
            </a:r>
          </a:p>
          <a:p>
            <a:pPr lvl="1"/>
            <a:r>
              <a:rPr lang="en-US" dirty="0" smtClean="0"/>
              <a:t>Dijkstra’s algorithm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Broadcast neighbors’ info to everyone</a:t>
            </a:r>
          </a:p>
          <a:p>
            <a:r>
              <a:rPr lang="en-US" dirty="0" smtClean="0"/>
              <a:t>Distance vector (DV) routing protocol</a:t>
            </a:r>
          </a:p>
          <a:p>
            <a:pPr lvl="1"/>
            <a:r>
              <a:rPr lang="en-US" dirty="0" smtClean="0"/>
              <a:t>Bellman-Ford algorithm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Gossip to neighbors about everyone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shortest-path based routing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inimizing cost metric (link weights) a common optimization goal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outers share a common view as to what makes a path “good” and how to measure the “goodness” of a path</a:t>
            </a:r>
          </a:p>
          <a:p>
            <a:r>
              <a:rPr lang="en-US" dirty="0" smtClean="0"/>
              <a:t>Due to shared goal, commonly used inside an organization</a:t>
            </a:r>
          </a:p>
          <a:p>
            <a:pPr lvl="1"/>
            <a:r>
              <a:rPr lang="en-US" dirty="0" smtClean="0"/>
              <a:t>RIP and OSPF are mostly used for </a:t>
            </a:r>
            <a:r>
              <a:rPr lang="en-US" dirty="0" smtClean="0">
                <a:solidFill>
                  <a:schemeClr val="accent5"/>
                </a:solidFill>
              </a:rPr>
              <a:t>intra</a:t>
            </a:r>
            <a:r>
              <a:rPr lang="en-US" dirty="0" smtClean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Messaging complexity</a:t>
            </a:r>
          </a:p>
          <a:p>
            <a:r>
              <a:rPr lang="en-US" dirty="0" smtClean="0"/>
              <a:t>LS: with N nodes, E links,         O(NE) messages sent  </a:t>
            </a:r>
          </a:p>
          <a:p>
            <a:r>
              <a:rPr lang="en-US" dirty="0" smtClean="0"/>
              <a:t>DV: exchange between neighbors only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Speed of convergence</a:t>
            </a:r>
          </a:p>
          <a:p>
            <a:r>
              <a:rPr lang="en-US" dirty="0" smtClean="0"/>
              <a:t>LS: relatively fast</a:t>
            </a:r>
          </a:p>
          <a:p>
            <a:r>
              <a:rPr lang="en-US" dirty="0" smtClean="0"/>
              <a:t>DV: convergence time varies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C</a:t>
            </a:r>
            <a:r>
              <a:rPr lang="en-US" b="1" dirty="0" smtClean="0">
                <a:solidFill>
                  <a:schemeClr val="accent5"/>
                </a:solidFill>
              </a:rPr>
              <a:t>ount-to-infinity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Robustness: what happens if router malfunctions?</a:t>
            </a:r>
          </a:p>
          <a:p>
            <a:r>
              <a:rPr lang="en-US" dirty="0" smtClean="0"/>
              <a:t>LS: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can advertise incorrect </a:t>
            </a:r>
            <a:r>
              <a:rPr lang="en-US" dirty="0" smtClean="0">
                <a:solidFill>
                  <a:schemeClr val="accent5"/>
                </a:solidFill>
              </a:rPr>
              <a:t>link </a:t>
            </a:r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Each node computes its </a:t>
            </a:r>
            <a:r>
              <a:rPr lang="en-US" i="1" dirty="0" smtClean="0"/>
              <a:t>own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DV: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can advertise incorrect </a:t>
            </a:r>
            <a:r>
              <a:rPr lang="en-US" dirty="0" smtClean="0">
                <a:solidFill>
                  <a:schemeClr val="accent5"/>
                </a:solidFill>
              </a:rPr>
              <a:t>path </a:t>
            </a:r>
            <a:r>
              <a:rPr lang="en-US" dirty="0" smtClean="0"/>
              <a:t>cost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node’s table used by others (error propagates)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is key to scalable inter-domain routing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accent5"/>
                </a:solidFill>
              </a:rPr>
              <a:t>Ability </a:t>
            </a:r>
            <a:r>
              <a:rPr lang="en-US" dirty="0">
                <a:solidFill>
                  <a:schemeClr val="accent5"/>
                </a:solidFill>
              </a:rPr>
              <a:t>to aggregate </a:t>
            </a:r>
            <a:r>
              <a:rPr lang="en-US" dirty="0"/>
              <a:t>addresses is crucial </a:t>
            </a:r>
            <a:r>
              <a:rPr lang="en-US" dirty="0" smtClean="0"/>
              <a:t>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</a:t>
            </a:r>
            <a:r>
              <a:rPr lang="en-US" dirty="0" smtClean="0"/>
              <a:t>tables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from 1:30-2:30pm Thursday (today) to 3-4pm Friday (tomorrow)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Classful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8-bit network prefix (Class A),</a:t>
            </a:r>
          </a:p>
          <a:p>
            <a:pPr lvl="1"/>
            <a:r>
              <a:rPr lang="en-US" dirty="0" smtClean="0"/>
              <a:t>16-bit network prefix (Class B), or</a:t>
            </a:r>
          </a:p>
          <a:p>
            <a:pPr lvl="1"/>
            <a:r>
              <a:rPr lang="en-US" dirty="0" smtClean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</a:t>
            </a:r>
            <a:r>
              <a:rPr lang="en-US" dirty="0" smtClean="0"/>
              <a:t>is not enough (&lt;500 hosts)</a:t>
            </a:r>
            <a:endParaRPr lang="en-US" dirty="0"/>
          </a:p>
          <a:p>
            <a:pPr marL="742950" lvl="1" indent="-285750"/>
            <a:r>
              <a:rPr lang="en-US" dirty="0" smtClean="0"/>
              <a:t>Instead, </a:t>
            </a:r>
            <a:r>
              <a:rPr lang="en-US" dirty="0"/>
              <a:t>a class B address is </a:t>
            </a:r>
            <a:r>
              <a:rPr lang="en-US" dirty="0" smtClean="0"/>
              <a:t>allocated</a:t>
            </a:r>
            <a:r>
              <a:rPr lang="en-US" dirty="0"/>
              <a:t> </a:t>
            </a:r>
            <a:r>
              <a:rPr lang="en-US" dirty="0" smtClean="0"/>
              <a:t>(~</a:t>
            </a:r>
            <a:r>
              <a:rPr lang="en-US" dirty="0"/>
              <a:t>65K hosts) </a:t>
            </a:r>
          </a:p>
          <a:p>
            <a:pPr marL="1042987" lvl="2" indent="-285750"/>
            <a:r>
              <a:rPr lang="en-US" dirty="0" smtClean="0"/>
              <a:t>Huge </a:t>
            </a:r>
            <a:r>
              <a:rPr lang="en-US" dirty="0"/>
              <a:t>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CIDR: C</a:t>
            </a:r>
            <a:r>
              <a:rPr lang="en-US" dirty="0" smtClean="0"/>
              <a:t>lassless inter-domain </a:t>
            </a:r>
            <a:r>
              <a:rPr lang="en-US" dirty="0"/>
              <a:t>r</a:t>
            </a:r>
            <a:r>
              <a:rPr lang="en-US" dirty="0" smtClean="0"/>
              <a:t>outing</a:t>
            </a:r>
            <a:endParaRPr lang="en-US" dirty="0"/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division between network and host addresses</a:t>
            </a:r>
          </a:p>
          <a:p>
            <a:r>
              <a:rPr lang="en-US" dirty="0" smtClean="0"/>
              <a:t>Offers a better tradeoff between size of the routing table and efficient use of the IP address 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freedom to pick routes based on </a:t>
            </a:r>
            <a:r>
              <a:rPr lang="en-US" dirty="0" smtClean="0">
                <a:solidFill>
                  <a:schemeClr val="accent5"/>
                </a:solidFill>
              </a:rPr>
              <a:t>policy 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autonomy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relationships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</a:t>
            </a:r>
            <a:r>
              <a:rPr lang="en-US" sz="2400" b="0" i="1" dirty="0" smtClean="0">
                <a:latin typeface="+mn-lt"/>
                <a:ea typeface="+mn-ea"/>
                <a:cs typeface="+mn-cs"/>
              </a:rPr>
              <a:t>implications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smtClean="0">
                <a:solidFill>
                  <a:schemeClr val="tx1"/>
                </a:solidFill>
                <a:latin typeface="Arial" charset="0"/>
                <a:cs typeface="Arial" charset="0"/>
              </a:rPr>
              <a:t>ASes</a:t>
            </a:r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Peers do not provide transit between other peers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1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Valley-Free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links as (+1, 0, -1) for customer-to-provider, peer and </a:t>
            </a:r>
            <a:r>
              <a:rPr lang="en-US" dirty="0" smtClean="0"/>
              <a:t>provider-to-customer</a:t>
            </a:r>
          </a:p>
          <a:p>
            <a:r>
              <a:rPr lang="en-US" dirty="0" smtClean="0"/>
              <a:t>In </a:t>
            </a:r>
            <a:r>
              <a:rPr lang="en-US" dirty="0"/>
              <a:t>any path should only see sequence of +1, followed by at most one 0, followed by sequence of -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Example question: show why the traffic is allowed or not allowed in the previous slide with valley-free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638800"/>
            <a:ext cx="7886700" cy="970976"/>
          </a:xfrm>
        </p:spPr>
        <p:txBody>
          <a:bodyPr/>
          <a:lstStyle/>
          <a:p>
            <a:r>
              <a:rPr lang="en-US" dirty="0" smtClean="0"/>
              <a:t>Show why the traffic is allowed or not allowed with valley-free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6" name="Cloud 5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Cloud 16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28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3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5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6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38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</p:spTree>
    <p:extLst>
      <p:ext uri="{BB962C8B-B14F-4D97-AF65-F5344CB8AC3E}">
        <p14:creationId xmlns:p14="http://schemas.microsoft.com/office/powerpoint/2010/main" val="12917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 with four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Shortest-path routes may not be picked to enforce policy</a:t>
            </a:r>
          </a:p>
          <a:p>
            <a:r>
              <a:rPr lang="en-US" dirty="0"/>
              <a:t>Path-Vector </a:t>
            </a:r>
            <a:r>
              <a:rPr lang="en-US" dirty="0" smtClean="0"/>
              <a:t>routing to avoid loops</a:t>
            </a:r>
          </a:p>
          <a:p>
            <a:r>
              <a:rPr lang="en-US" dirty="0"/>
              <a:t>Selective route </a:t>
            </a:r>
            <a:r>
              <a:rPr lang="en-US" dirty="0" smtClean="0"/>
              <a:t>advertisement may affect reachability</a:t>
            </a:r>
            <a:endParaRPr lang="en-US" dirty="0"/>
          </a:p>
          <a:p>
            <a:r>
              <a:rPr lang="en-US" dirty="0" smtClean="0"/>
              <a:t>Routes may be aggregated for scalability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dictates how routes are “selected” and “exported”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8768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886700" y="3291779"/>
            <a:ext cx="1485900" cy="899221"/>
            <a:chOff x="7734300" y="3215579"/>
            <a:chExt cx="14859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34300" y="3215579"/>
              <a:ext cx="14859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8192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accent5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743200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9718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86200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9624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8194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7338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209800"/>
            <a:ext cx="762000" cy="1143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7430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accent5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3048000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Time: 9am-12pm, Tuesday, May 15</a:t>
            </a:r>
          </a:p>
          <a:p>
            <a:r>
              <a:rPr lang="en-US" dirty="0" smtClean="0"/>
              <a:t>Location: Shaffer 301</a:t>
            </a:r>
          </a:p>
          <a:p>
            <a:r>
              <a:rPr lang="en-US" dirty="0" smtClean="0"/>
              <a:t>Form: Closed-book</a:t>
            </a:r>
          </a:p>
          <a:p>
            <a:pPr lvl="1"/>
            <a:r>
              <a:rPr lang="en-US" dirty="0" smtClean="0"/>
              <a:t>Can bring </a:t>
            </a:r>
            <a:r>
              <a:rPr lang="en-US" dirty="0" smtClean="0">
                <a:solidFill>
                  <a:schemeClr val="accent5"/>
                </a:solidFill>
              </a:rPr>
              <a:t>TWO</a:t>
            </a:r>
            <a:r>
              <a:rPr lang="en-US" dirty="0" smtClean="0"/>
              <a:t> A4/letter papers with notes on both sides</a:t>
            </a:r>
          </a:p>
          <a:p>
            <a:pPr lvl="1"/>
            <a:r>
              <a:rPr lang="en-US" dirty="0" smtClean="0"/>
              <a:t>Can bring a calculator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Anything else is prohibited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export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6200"/>
                <a:gridCol w="3886200"/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/>
                </a:tc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common </a:t>
            </a:r>
            <a:r>
              <a:rPr lang="en-US" sz="2400" b="0" dirty="0" smtClean="0">
                <a:solidFill>
                  <a:schemeClr val="tx1"/>
                </a:solidFill>
              </a:rPr>
              <a:t>–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chemeClr val="tx1"/>
                </a:solidFill>
              </a:rPr>
              <a:t>–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practice)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and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eBGP</a:t>
            </a:r>
            <a:r>
              <a:rPr lang="en-US" dirty="0" smtClean="0"/>
              <a:t>: BGP sessions between border routers in different ASes</a:t>
            </a:r>
          </a:p>
          <a:p>
            <a:pPr lvl="1"/>
            <a:r>
              <a:rPr lang="en-US" dirty="0" smtClean="0"/>
              <a:t>Learn routes to external destinations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iBGP</a:t>
            </a:r>
            <a:r>
              <a:rPr lang="en-US" dirty="0" smtClean="0"/>
              <a:t>: BGP sessions between border routers and other routers within the same AS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istribute externally learned routes internally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IGP</a:t>
            </a:r>
            <a:r>
              <a:rPr lang="en-US" dirty="0" smtClean="0"/>
              <a:t>: “Interior Gateway Protocol” = Intra-domain routing protocol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internal reachability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OSPF, RIP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</a:t>
            </a:r>
            <a:r>
              <a:rPr lang="en-US" dirty="0" smtClean="0"/>
              <a:t>IGP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routes to external destination using </a:t>
            </a:r>
            <a:r>
              <a:rPr lang="en-US" dirty="0" err="1" smtClean="0"/>
              <a:t>eBGP</a:t>
            </a:r>
            <a:endParaRPr lang="en-US" dirty="0" smtClean="0"/>
          </a:p>
          <a:p>
            <a:r>
              <a:rPr lang="en-US" dirty="0" smtClean="0"/>
              <a:t>Distribute externally learned routes internally using </a:t>
            </a:r>
            <a:r>
              <a:rPr lang="en-US" dirty="0" err="1" smtClean="0"/>
              <a:t>iBGP</a:t>
            </a:r>
            <a:endParaRPr lang="en-US" dirty="0" smtClean="0"/>
          </a:p>
          <a:p>
            <a:r>
              <a:rPr lang="en-US" dirty="0" smtClean="0"/>
              <a:t>Travel shortest path to egress using IGP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BGP</a:t>
            </a:r>
            <a:r>
              <a:rPr lang="zh-CN" altLang="en-US" dirty="0" smtClean="0"/>
              <a:t>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Priority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highest LOCAL</a:t>
                      </a:r>
                      <a:r>
                        <a:rPr lang="en-US" sz="1800" baseline="0" dirty="0" smtClean="0"/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shortest ASPATH</a:t>
                      </a:r>
                      <a:r>
                        <a:rPr lang="en-US" sz="1800" baseline="0" dirty="0" smtClean="0"/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&gt; </a:t>
                      </a:r>
                      <a:r>
                        <a:rPr lang="en-US" sz="1800" dirty="0" err="1" smtClean="0"/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Did AS learn route via </a:t>
                      </a:r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(preferred)</a:t>
                      </a:r>
                      <a:r>
                        <a:rPr lang="en-US" sz="1800" baseline="0" dirty="0" smtClean="0"/>
                        <a:t> or </a:t>
                      </a:r>
                      <a:r>
                        <a:rPr lang="en-US" sz="1800" baseline="0" dirty="0" err="1" smtClean="0"/>
                        <a:t>iBGP</a:t>
                      </a:r>
                      <a:r>
                        <a:rPr lang="en-US" sz="1800" baseline="0" dirty="0" smtClean="0"/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iBGP</a:t>
                      </a:r>
                      <a:r>
                        <a:rPr lang="en-US" sz="1800" dirty="0" smtClean="0"/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</a:t>
                      </a:r>
                      <a:r>
                        <a:rPr lang="en-US" sz="1800" baseline="0" dirty="0" smtClean="0"/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Router</a:t>
                      </a:r>
                      <a:r>
                        <a:rPr lang="en-US" sz="1800" baseline="0" dirty="0" smtClean="0"/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Smallest next-hop router’s</a:t>
                      </a:r>
                      <a:r>
                        <a:rPr lang="en-US" sz="1800" baseline="0" dirty="0" smtClean="0"/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Network </a:t>
            </a:r>
            <a:r>
              <a:rPr lang="en-US" dirty="0">
                <a:solidFill>
                  <a:schemeClr val="accent3"/>
                </a:solidFill>
              </a:rPr>
              <a:t>layer (lectures </a:t>
            </a:r>
            <a:r>
              <a:rPr lang="en-US" dirty="0" smtClean="0">
                <a:solidFill>
                  <a:schemeClr val="accent3"/>
                </a:solidFill>
              </a:rPr>
              <a:t>11–1</a:t>
            </a:r>
            <a:r>
              <a:rPr lang="en-US" altLang="zh-CN" dirty="0" smtClean="0">
                <a:solidFill>
                  <a:schemeClr val="accent3"/>
                </a:solidFill>
              </a:rPr>
              <a:t>7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Intra- and inter-domain </a:t>
            </a:r>
            <a:r>
              <a:rPr lang="en-US" dirty="0" smtClean="0">
                <a:solidFill>
                  <a:schemeClr val="accent3"/>
                </a:solidFill>
              </a:rPr>
              <a:t>routing</a:t>
            </a:r>
          </a:p>
          <a:p>
            <a:r>
              <a:rPr lang="en-US" dirty="0" smtClean="0"/>
              <a:t>Link layer (lectures 1</a:t>
            </a:r>
            <a:r>
              <a:rPr lang="en-US" altLang="zh-CN" dirty="0" smtClean="0"/>
              <a:t>8</a:t>
            </a:r>
            <a:r>
              <a:rPr lang="en-US" dirty="0" smtClean="0"/>
              <a:t>–</a:t>
            </a:r>
            <a:r>
              <a:rPr lang="en-US" altLang="zh-CN" dirty="0" smtClean="0"/>
              <a:t>19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Ethernet</a:t>
            </a:r>
          </a:p>
          <a:p>
            <a:r>
              <a:rPr lang="en-US" dirty="0" smtClean="0"/>
              <a:t>Topics in networking (lectures 2</a:t>
            </a:r>
            <a:r>
              <a:rPr lang="en-US" altLang="zh-CN" dirty="0" smtClean="0"/>
              <a:t>0</a:t>
            </a:r>
            <a:r>
              <a:rPr lang="en-US" dirty="0" smtClean="0"/>
              <a:t>–2</a:t>
            </a:r>
            <a:r>
              <a:rPr lang="en-US" altLang="zh-CN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SDN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four primary services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Framing</a:t>
            </a:r>
          </a:p>
          <a:p>
            <a:pPr lvl="2"/>
            <a:r>
              <a:rPr lang="en-US" dirty="0" smtClean="0"/>
              <a:t>Encapsulates network layer data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Link access</a:t>
            </a:r>
          </a:p>
          <a:p>
            <a:pPr lvl="2"/>
            <a:r>
              <a:rPr lang="en-US" dirty="0" smtClean="0"/>
              <a:t>Medium access control (MAC) protocol defines when to transmit frames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Reliable delivery</a:t>
            </a:r>
          </a:p>
          <a:p>
            <a:pPr lvl="2"/>
            <a:r>
              <a:rPr lang="en-US" dirty="0" smtClean="0"/>
              <a:t>Primarily for mediums with high error rates (e.g., wireless)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Error detection and correction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vs. </a:t>
            </a:r>
            <a:r>
              <a:rPr lang="en-US" dirty="0"/>
              <a:t>b</a:t>
            </a:r>
            <a:r>
              <a:rPr lang="en-US" dirty="0" smtClean="0"/>
              <a:t>roadcast medium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Point-to-point</a:t>
            </a:r>
            <a:r>
              <a:rPr lang="en-US" dirty="0" smtClean="0"/>
              <a:t>: dedicated pairwise communication</a:t>
            </a:r>
          </a:p>
          <a:p>
            <a:pPr lvl="1"/>
            <a:r>
              <a:rPr lang="en-US" dirty="0" smtClean="0"/>
              <a:t>E.g., long-distance fiber link</a:t>
            </a:r>
          </a:p>
          <a:p>
            <a:pPr lvl="1"/>
            <a:r>
              <a:rPr lang="en-US" dirty="0" smtClean="0"/>
              <a:t>E.g., Point-to-point link b/n Ethernet switch and host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Broadcast</a:t>
            </a:r>
            <a:r>
              <a:rPr lang="en-US" dirty="0" smtClean="0"/>
              <a:t>: shared wire or medium</a:t>
            </a:r>
          </a:p>
          <a:p>
            <a:pPr lvl="1"/>
            <a:r>
              <a:rPr lang="en-US" dirty="0" smtClean="0"/>
              <a:t>Traditional Ethernet (pre ~2000)</a:t>
            </a:r>
          </a:p>
          <a:p>
            <a:pPr lvl="1"/>
            <a:r>
              <a:rPr lang="en-US" dirty="0" smtClean="0"/>
              <a:t>802.11 wireless 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MAC protocols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node has packet to send</a:t>
            </a:r>
          </a:p>
          <a:p>
            <a:pPr lvl="1"/>
            <a:r>
              <a:rPr lang="en-US" dirty="0" smtClean="0"/>
              <a:t>Transmit at full channel data rate </a:t>
            </a:r>
            <a:r>
              <a:rPr lang="en-US" b="1" dirty="0" smtClean="0"/>
              <a:t>w/o</a:t>
            </a:r>
            <a:r>
              <a:rPr lang="en-US" dirty="0" smtClean="0"/>
              <a:t> coordination</a:t>
            </a:r>
          </a:p>
          <a:p>
            <a:r>
              <a:rPr lang="en-US" dirty="0" smtClean="0"/>
              <a:t>Two or more transmitting nodes </a:t>
            </a:r>
            <a:r>
              <a:rPr lang="en-US" dirty="0" smtClean="0">
                <a:sym typeface="Symbol" charset="0"/>
              </a:rPr>
              <a:t>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collision</a:t>
            </a:r>
          </a:p>
          <a:p>
            <a:pPr lvl="1"/>
            <a:r>
              <a:rPr lang="en-US" dirty="0" smtClean="0"/>
              <a:t>Data lost</a:t>
            </a:r>
          </a:p>
          <a:p>
            <a:r>
              <a:rPr lang="en-US" dirty="0" smtClean="0"/>
              <a:t>Random access MAC protocol specifies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chemeClr val="accent5"/>
                </a:solidFill>
              </a:rPr>
              <a:t>detect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recover </a:t>
            </a:r>
            <a:r>
              <a:rPr lang="en-US" dirty="0" smtClean="0"/>
              <a:t>from collisions </a:t>
            </a:r>
          </a:p>
          <a:p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ALOHA and Slotted ALOHA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CSMA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CSMA/CD</a:t>
            </a:r>
            <a:r>
              <a:rPr lang="en-US" dirty="0" smtClean="0"/>
              <a:t>, CSMA/CA (wireless)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 (Carrier Sense Multiple Access)</a:t>
            </a:r>
            <a:endParaRPr lang="en-US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CSMA: </a:t>
            </a:r>
            <a:r>
              <a:rPr lang="en-US" dirty="0" smtClean="0">
                <a:solidFill>
                  <a:schemeClr val="accent5"/>
                </a:solidFill>
              </a:rPr>
              <a:t>listen before transmit</a:t>
            </a:r>
          </a:p>
          <a:p>
            <a:pPr lvl="1"/>
            <a:r>
              <a:rPr lang="en-US" dirty="0" smtClean="0"/>
              <a:t>If channel sensed idle: transmit entire frame</a:t>
            </a:r>
          </a:p>
          <a:p>
            <a:pPr lvl="1"/>
            <a:r>
              <a:rPr lang="en-US" dirty="0" smtClean="0"/>
              <a:t>If channel sensed busy, defer transmission </a:t>
            </a:r>
          </a:p>
          <a:p>
            <a:r>
              <a:rPr lang="en-US" dirty="0" smtClean="0"/>
              <a:t>Human analogy: don’t interrupt others!</a:t>
            </a:r>
          </a:p>
          <a:p>
            <a:r>
              <a:rPr lang="en-US" dirty="0" smtClean="0"/>
              <a:t>Does not eliminate all collisions</a:t>
            </a:r>
          </a:p>
          <a:p>
            <a:pPr lvl="1"/>
            <a:r>
              <a:rPr lang="en-US" dirty="0" smtClean="0"/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CSMA/CD (Collision Detection)</a:t>
            </a:r>
            <a:endParaRPr lang="en-US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CSMA/CD: carrier sensing, deferral as in CSMA</a:t>
            </a:r>
          </a:p>
          <a:p>
            <a:pPr lvl="1"/>
            <a:r>
              <a:rPr lang="en-US" dirty="0" smtClean="0"/>
              <a:t>Collisions detected within short time</a:t>
            </a:r>
          </a:p>
          <a:p>
            <a:pPr lvl="1"/>
            <a:r>
              <a:rPr lang="en-US" dirty="0" smtClean="0"/>
              <a:t>Colliding transmissions aborted, reducing wastage </a:t>
            </a:r>
          </a:p>
          <a:p>
            <a:r>
              <a:rPr lang="en-US" dirty="0" smtClean="0"/>
              <a:t>Collision detection easy in wired (broadcast) LANs</a:t>
            </a:r>
          </a:p>
          <a:p>
            <a:pPr lvl="1"/>
            <a:r>
              <a:rPr lang="en-US" dirty="0" smtClean="0"/>
              <a:t>Compare transmitted, received signals</a:t>
            </a:r>
          </a:p>
          <a:p>
            <a:r>
              <a:rPr lang="en-US" dirty="0" smtClean="0"/>
              <a:t>Collision detection difficult in wireless 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review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through what you’re expected to know at this point: key topics, important aspects of each</a:t>
            </a:r>
          </a:p>
          <a:p>
            <a:r>
              <a:rPr lang="en-US" dirty="0" smtClean="0"/>
              <a:t>Not covered in review </a:t>
            </a:r>
            <a:r>
              <a:rPr lang="en-US" dirty="0" smtClean="0">
                <a:solidFill>
                  <a:schemeClr val="accent5"/>
                </a:solidFill>
              </a:rPr>
              <a:t>does NOT imply </a:t>
            </a:r>
            <a:r>
              <a:rPr lang="en-US" dirty="0" smtClean="0"/>
              <a:t>you don’t need to know it</a:t>
            </a:r>
          </a:p>
          <a:p>
            <a:pPr lvl="1"/>
            <a:r>
              <a:rPr lang="en-US" dirty="0" smtClean="0"/>
              <a:t>But if it’s covered today, you should know it</a:t>
            </a:r>
          </a:p>
          <a:p>
            <a:r>
              <a:rPr lang="en-US" dirty="0" smtClean="0"/>
              <a:t>Summarize, not explain</a:t>
            </a:r>
          </a:p>
          <a:p>
            <a:pPr lvl="1"/>
            <a:r>
              <a:rPr lang="en-US" dirty="0" smtClean="0"/>
              <a:t>Stop me when you want to discuss something further!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switched Ethernet?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</a:t>
            </a:r>
            <a:r>
              <a:rPr lang="en-US" sz="2000" dirty="0" smtClean="0"/>
              <a:t>collisions and no </a:t>
            </a:r>
            <a:r>
              <a:rPr lang="en-US" sz="2000" dirty="0"/>
              <a:t>need for </a:t>
            </a:r>
            <a:r>
              <a:rPr lang="en-US" sz="2000" dirty="0" smtClean="0"/>
              <a:t>CSMA/CD</a:t>
            </a:r>
            <a:endParaRPr lang="en-US" sz="2000" dirty="0"/>
          </a:p>
          <a:p>
            <a:pPr lvl="1"/>
            <a:r>
              <a:rPr lang="en-US" sz="2000" dirty="0"/>
              <a:t>No constraints on link lengths, etc</a:t>
            </a:r>
            <a:r>
              <a:rPr lang="en-US" sz="2000" dirty="0" smtClean="0"/>
              <a:t>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 smtClean="0">
                  <a:latin typeface="+mn-lt"/>
                </a:rPr>
                <a:t>Ethernet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switch</a:t>
              </a:r>
              <a:endParaRPr lang="en-US" dirty="0">
                <a:latin typeface="+mn-lt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packet arrives:</a:t>
            </a:r>
          </a:p>
          <a:p>
            <a:pPr lvl="1"/>
            <a:r>
              <a:rPr lang="en-US" dirty="0" smtClean="0"/>
              <a:t>Inspect source MAC address, associate with incoming port</a:t>
            </a:r>
          </a:p>
          <a:p>
            <a:pPr lvl="1"/>
            <a:r>
              <a:rPr lang="en-US" dirty="0" smtClean="0"/>
              <a:t>Store mapping in the switch table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/>
                </a:solidFill>
              </a:rPr>
              <a:t>time-to-live</a:t>
            </a:r>
            <a:r>
              <a:rPr lang="en-US" dirty="0" smtClean="0"/>
              <a:t> field to eventually forget mapping</a:t>
            </a:r>
            <a:endParaRPr lang="en-US" dirty="0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Helvetica" charset="0"/>
              </a:rPr>
              <a:t>Packet tells switch how </a:t>
            </a:r>
            <a:r>
              <a:rPr lang="en-US" dirty="0"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pPr lvl="1"/>
            <a:r>
              <a:rPr lang="en-US" dirty="0" smtClean="0"/>
              <a:t>ARP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Address Resolution Protocol</a:t>
            </a:r>
          </a:p>
          <a:p>
            <a:pPr lvl="1"/>
            <a:r>
              <a:rPr lang="en-US" dirty="0" smtClean="0"/>
              <a:t>DHCP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onfined to a single local-area network (LAN)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ely on broadcast capability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 in both ARP and DHCP</a:t>
            </a:r>
            <a:endParaRPr lang="en-US" dirty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Broadcasting</a:t>
            </a:r>
            <a:r>
              <a:rPr lang="en-US" dirty="0" smtClean="0"/>
              <a:t>: Can use broadcast to make contact</a:t>
            </a:r>
          </a:p>
          <a:p>
            <a:pPr lvl="1"/>
            <a:r>
              <a:rPr lang="en-US" dirty="0" smtClean="0"/>
              <a:t>Scalable because of limited size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Caching</a:t>
            </a:r>
            <a:r>
              <a:rPr lang="en-US" dirty="0" smtClean="0"/>
              <a:t>: remember the past for a while</a:t>
            </a:r>
          </a:p>
          <a:p>
            <a:pPr lvl="1"/>
            <a:r>
              <a:rPr lang="en-US" dirty="0" smtClean="0"/>
              <a:t>Store the information you learn to reduce overhead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Soft state</a:t>
            </a:r>
            <a:r>
              <a:rPr lang="en-US" dirty="0" smtClean="0"/>
              <a:t>: eventually forget the past</a:t>
            </a:r>
          </a:p>
          <a:p>
            <a:pPr lvl="1"/>
            <a:r>
              <a:rPr lang="en-US" dirty="0" smtClean="0"/>
              <a:t>Associate a time-to-live field with the information</a:t>
            </a:r>
          </a:p>
          <a:p>
            <a:pPr lvl="1"/>
            <a:r>
              <a:rPr lang="en-US" dirty="0" smtClean="0"/>
              <a:t>… and either refresh or discard the information</a:t>
            </a:r>
          </a:p>
          <a:p>
            <a:pPr lvl="1"/>
            <a:r>
              <a:rPr lang="en-US" dirty="0" smtClean="0"/>
              <a:t>Key for robustness in the face of unpredictable change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1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ARP: Address Resolution Protocol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host maintains an ARP table</a:t>
            </a:r>
          </a:p>
          <a:p>
            <a:pPr lvl="1"/>
            <a:r>
              <a:rPr lang="en-US" dirty="0" smtClean="0"/>
              <a:t>List of (IP address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MAC address) pairs</a:t>
            </a:r>
          </a:p>
          <a:p>
            <a:r>
              <a:rPr lang="en-US" dirty="0" smtClean="0"/>
              <a:t>Consult the table when sending a packet</a:t>
            </a:r>
          </a:p>
          <a:p>
            <a:pPr lvl="1"/>
            <a:r>
              <a:rPr lang="en-US" dirty="0" smtClean="0"/>
              <a:t>Map dest. IP address to dest. MAC address</a:t>
            </a:r>
          </a:p>
          <a:p>
            <a:pPr lvl="1"/>
            <a:r>
              <a:rPr lang="en-US" dirty="0" smtClean="0"/>
              <a:t>Encapsulate (IP) data packet with MAC header; xmit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if IP address not in the table?</a:t>
            </a:r>
          </a:p>
          <a:p>
            <a:pPr lvl="1"/>
            <a:r>
              <a:rPr lang="en-US" dirty="0" smtClean="0"/>
              <a:t>Sender broadcasts: Who has IP address 1.2.3.156?</a:t>
            </a:r>
          </a:p>
          <a:p>
            <a:pPr lvl="1"/>
            <a:r>
              <a:rPr lang="en-US" dirty="0" smtClean="0"/>
              <a:t>Receiver replies: MAC address 58-23-D7-FA-20-B0</a:t>
            </a:r>
          </a:p>
          <a:p>
            <a:pPr lvl="1"/>
            <a:r>
              <a:rPr lang="en-US" dirty="0" smtClean="0"/>
              <a:t>Sender caches result in its ARP table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 smtClean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10577" cy="2390775"/>
            <a:chOff x="133" y="2589"/>
            <a:chExt cx="523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5" y="3028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5" y="3028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8"/>
              <a:ext cx="339" cy="2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94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9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3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8" y="3027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 smtClean="0"/>
                <a:t>host</a:t>
              </a:r>
              <a:endParaRPr lang="en-US" sz="1600" b="0" dirty="0"/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22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</a:t>
              </a:r>
              <a:r>
                <a:rPr lang="en-US" sz="1800" b="0" dirty="0" smtClean="0">
                  <a:latin typeface="+mn-lt"/>
                </a:rPr>
                <a:t>24</a:t>
              </a:r>
              <a:r>
                <a:rPr lang="en-US" sz="1800" b="0" dirty="0">
                  <a:latin typeface="+mn-lt"/>
                </a:rPr>
                <a:t> </a:t>
              </a:r>
              <a:r>
                <a:rPr lang="en-US" sz="1800" b="0" dirty="0" smtClean="0">
                  <a:latin typeface="+mn-lt"/>
                </a:rPr>
                <a:t>(255.255.255.0)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44" y="2822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58" y="2822"/>
              <a:ext cx="6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5" y="282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9" y="361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29271"/>
            <a:ext cx="5322888" cy="4487875"/>
            <a:chOff x="2839" y="1373"/>
            <a:chExt cx="3353" cy="282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424" y="1373"/>
              <a:ext cx="768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13"/>
              <a:ext cx="2573" cy="2346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896178"/>
            <a:ext cx="3073400" cy="1825639"/>
            <a:chOff x="2631" y="1752"/>
            <a:chExt cx="1936" cy="1150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752"/>
              <a:ext cx="740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1992"/>
              <a:ext cx="234" cy="672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destination is remote?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9539"/>
            <a:ext cx="8229600" cy="4058900"/>
          </a:xfrm>
        </p:spPr>
        <p:txBody>
          <a:bodyPr/>
          <a:lstStyle/>
          <a:p>
            <a:r>
              <a:rPr lang="en-US" sz="2400" dirty="0" smtClean="0">
                <a:cs typeface="Arial" charset="0"/>
              </a:rPr>
              <a:t>Describe</a:t>
            </a:r>
            <a:r>
              <a:rPr lang="en-US" sz="2400" dirty="0">
                <a:ea typeface="Arial" charset="0"/>
                <a:cs typeface="Arial" charset="0"/>
              </a:rPr>
              <a:t> </a:t>
            </a:r>
            <a:r>
              <a:rPr lang="en-US" sz="2400" dirty="0" smtClean="0">
                <a:ea typeface="Arial" charset="0"/>
                <a:cs typeface="Arial" charset="0"/>
              </a:rPr>
              <a:t>the process for </a:t>
            </a:r>
            <a:r>
              <a:rPr lang="en-US" sz="2400" smtClean="0">
                <a:ea typeface="Arial" charset="0"/>
                <a:cs typeface="Arial" charset="0"/>
              </a:rPr>
              <a:t>1.2.3.48 to </a:t>
            </a:r>
            <a:r>
              <a:rPr lang="en-US" sz="2400" dirty="0" smtClean="0">
                <a:ea typeface="Arial" charset="0"/>
                <a:cs typeface="Arial" charset="0"/>
              </a:rPr>
              <a:t>access </a:t>
            </a:r>
            <a:r>
              <a:rPr lang="en-US" sz="2400" dirty="0" err="1" smtClean="0">
                <a:ea typeface="Arial" charset="0"/>
                <a:cs typeface="Arial" charset="0"/>
              </a:rPr>
              <a:t>www.foo.com</a:t>
            </a:r>
            <a:r>
              <a:rPr lang="en-US" sz="2400" dirty="0" smtClean="0">
                <a:ea typeface="Arial" charset="0"/>
                <a:cs typeface="Arial" charset="0"/>
              </a:rPr>
              <a:t> hosted on 5.6.7.10</a:t>
            </a: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10577" cy="2390775"/>
            <a:chOff x="133" y="2589"/>
            <a:chExt cx="523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5" y="3028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5" y="3028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8"/>
              <a:ext cx="339" cy="2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94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9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3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8" y="3027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 smtClean="0"/>
                <a:t>host</a:t>
              </a:r>
              <a:endParaRPr lang="en-US" sz="1600" b="0" dirty="0"/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22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</a:t>
              </a:r>
              <a:r>
                <a:rPr lang="en-US" sz="1800" b="0" dirty="0" smtClean="0">
                  <a:latin typeface="+mn-lt"/>
                </a:rPr>
                <a:t>24</a:t>
              </a:r>
              <a:r>
                <a:rPr lang="en-US" sz="1800" b="0" dirty="0">
                  <a:latin typeface="+mn-lt"/>
                </a:rPr>
                <a:t> </a:t>
              </a:r>
              <a:r>
                <a:rPr lang="en-US" sz="1800" b="0" dirty="0" smtClean="0">
                  <a:latin typeface="+mn-lt"/>
                </a:rPr>
                <a:t>(255.255.255.0)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44" y="2822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58" y="2822"/>
              <a:ext cx="6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5" y="282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9" y="361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/>
                <a:t>router</a:t>
              </a:r>
            </a:p>
          </p:txBody>
        </p: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Network </a:t>
            </a:r>
            <a:r>
              <a:rPr lang="en-US" dirty="0">
                <a:solidFill>
                  <a:schemeClr val="accent3"/>
                </a:solidFill>
              </a:rPr>
              <a:t>layer (lectures </a:t>
            </a:r>
            <a:r>
              <a:rPr lang="en-US" dirty="0" smtClean="0">
                <a:solidFill>
                  <a:schemeClr val="accent3"/>
                </a:solidFill>
              </a:rPr>
              <a:t>11–1</a:t>
            </a:r>
            <a:r>
              <a:rPr lang="en-US" altLang="zh-CN" dirty="0" smtClean="0">
                <a:solidFill>
                  <a:schemeClr val="accent3"/>
                </a:solidFill>
              </a:rPr>
              <a:t>7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Intra- and inter-domain </a:t>
            </a:r>
            <a:r>
              <a:rPr lang="en-US" dirty="0" smtClean="0">
                <a:solidFill>
                  <a:schemeClr val="accent3"/>
                </a:solidFill>
              </a:rPr>
              <a:t>routing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Link layer (lectures 1</a:t>
            </a:r>
            <a:r>
              <a:rPr lang="en-US" altLang="zh-CN" dirty="0" smtClean="0">
                <a:solidFill>
                  <a:schemeClr val="accent3"/>
                </a:solidFill>
              </a:rPr>
              <a:t>8</a:t>
            </a:r>
            <a:r>
              <a:rPr lang="en-US" dirty="0" smtClean="0">
                <a:solidFill>
                  <a:schemeClr val="accent3"/>
                </a:solidFill>
              </a:rPr>
              <a:t>–</a:t>
            </a:r>
            <a:r>
              <a:rPr lang="en-US" altLang="zh-CN" dirty="0" smtClean="0">
                <a:solidFill>
                  <a:schemeClr val="accent3"/>
                </a:solidFill>
              </a:rPr>
              <a:t>19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Ethernet</a:t>
            </a:r>
          </a:p>
          <a:p>
            <a:r>
              <a:rPr lang="en-US" dirty="0" smtClean="0"/>
              <a:t>Topics in networking (lectures 2</a:t>
            </a:r>
            <a:r>
              <a:rPr lang="en-US" altLang="zh-CN" dirty="0" smtClean="0"/>
              <a:t>0</a:t>
            </a:r>
            <a:r>
              <a:rPr lang="en-US" dirty="0" smtClean="0"/>
              <a:t>–2</a:t>
            </a:r>
            <a:r>
              <a:rPr lang="en-US" altLang="zh-CN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SDN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Vertical integration, closed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Specialized application</a:t>
            </a:r>
          </a:p>
          <a:p>
            <a:r>
              <a:rPr lang="en-US" sz="2400" dirty="0" smtClean="0"/>
              <a:t>Specialized operating system</a:t>
            </a:r>
          </a:p>
          <a:p>
            <a:r>
              <a:rPr lang="en-US" sz="2400" dirty="0" smtClean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Open interfaces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 smtClean="0"/>
              <a:t>Arbitrary applications</a:t>
            </a:r>
          </a:p>
          <a:p>
            <a:r>
              <a:rPr lang="en-US" sz="2400" dirty="0" smtClean="0"/>
              <a:t>Commodity operating systems</a:t>
            </a:r>
          </a:p>
          <a:p>
            <a:r>
              <a:rPr lang="en-US" sz="2400" dirty="0" smtClean="0"/>
              <a:t>Microprocessor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4534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We want the same for networking!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compatible with low-level hardware/software</a:t>
            </a:r>
          </a:p>
          <a:p>
            <a:pPr lvl="1"/>
            <a:r>
              <a:rPr lang="en-US" dirty="0" smtClean="0"/>
              <a:t>Need an </a:t>
            </a:r>
            <a:r>
              <a:rPr lang="en-US" dirty="0" smtClean="0">
                <a:solidFill>
                  <a:schemeClr val="accent5"/>
                </a:solidFill>
              </a:rPr>
              <a:t>abstraction for general forwarding model</a:t>
            </a:r>
          </a:p>
          <a:p>
            <a:r>
              <a:rPr lang="en-US" dirty="0" smtClean="0"/>
              <a:t>Make decisions based on entire network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for network state</a:t>
            </a:r>
          </a:p>
          <a:p>
            <a:r>
              <a:rPr lang="en-US" dirty="0" smtClean="0"/>
              <a:t>Compute configuration of each physical device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networking stack</a:t>
            </a:r>
            <a:endParaRPr 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 smtClean="0"/>
              <a:t>Lower three layers implemented everywhere</a:t>
            </a:r>
          </a:p>
          <a:p>
            <a:r>
              <a:rPr lang="en-US" dirty="0" smtClean="0"/>
              <a:t>Top two layers implemented only at hosts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69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6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77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8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79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0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81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83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84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67914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</a:t>
            </a:r>
            <a:r>
              <a:rPr lang="en-US" dirty="0" smtClean="0"/>
              <a:t>every </a:t>
            </a:r>
            <a:r>
              <a:rPr lang="en-US" dirty="0"/>
              <a:t>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fully decentralized 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JHU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centralized </a:t>
            </a:r>
            <a:br>
              <a:rPr lang="en-US" dirty="0" smtClean="0"/>
            </a:br>
            <a:r>
              <a:rPr lang="en-US" dirty="0" smtClean="0"/>
              <a:t>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SDN: Many challenges remain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ardening the control plane: dependable, reliable, performance-scalable, secure distributed system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</a:t>
            </a:r>
            <a:r>
              <a:rPr lang="en-US" dirty="0" smtClean="0">
                <a:solidFill>
                  <a:schemeClr val="accent5"/>
                </a:solidFill>
              </a:rPr>
              <a:t>obustness to failures</a:t>
            </a:r>
            <a:r>
              <a:rPr lang="en-US" dirty="0" smtClean="0"/>
              <a:t>: leverage strong theory of reliable distributed system for control plane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Security</a:t>
            </a:r>
            <a:r>
              <a:rPr lang="en-US" dirty="0" smtClean="0"/>
              <a:t>: “baked in” from day one? </a:t>
            </a:r>
          </a:p>
          <a:p>
            <a:r>
              <a:rPr lang="en-US" dirty="0"/>
              <a:t>N</a:t>
            </a:r>
            <a:r>
              <a:rPr lang="en-US" dirty="0" smtClean="0"/>
              <a:t>etworks, protocols meeting mission-specific requirements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real-time, ultra-reliable, ultra-secure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Internet-scaling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 for communication security: 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dirty="0" smtClean="0"/>
              <a:t>onfidentiality</a:t>
            </a:r>
          </a:p>
          <a:p>
            <a:pPr lvl="1"/>
            <a:r>
              <a:rPr lang="en-US" dirty="0" smtClean="0"/>
              <a:t>No one </a:t>
            </a:r>
            <a:r>
              <a:rPr lang="en-US" dirty="0" smtClean="0">
                <a:solidFill>
                  <a:schemeClr val="accent5"/>
                </a:solidFill>
              </a:rPr>
              <a:t>read </a:t>
            </a:r>
            <a:r>
              <a:rPr lang="en-US" dirty="0" smtClean="0"/>
              <a:t>our communication</a:t>
            </a:r>
          </a:p>
          <a:p>
            <a:pPr lvl="1"/>
            <a:r>
              <a:rPr lang="en-US" dirty="0" smtClean="0"/>
              <a:t>Cryptography</a:t>
            </a:r>
          </a:p>
          <a:p>
            <a:r>
              <a:rPr lang="en-US" dirty="0" smtClean="0"/>
              <a:t>Message </a:t>
            </a:r>
            <a:r>
              <a:rPr lang="en-US" dirty="0" smtClean="0">
                <a:solidFill>
                  <a:schemeClr val="accent4"/>
                </a:solidFill>
              </a:rPr>
              <a:t>I</a:t>
            </a:r>
            <a:r>
              <a:rPr lang="en-US" dirty="0" smtClean="0"/>
              <a:t>ntegrity</a:t>
            </a:r>
          </a:p>
          <a:p>
            <a:pPr lvl="1"/>
            <a:r>
              <a:rPr lang="en-US" dirty="0" smtClean="0"/>
              <a:t>No one can </a:t>
            </a:r>
            <a:r>
              <a:rPr lang="en-US" dirty="0" smtClean="0">
                <a:solidFill>
                  <a:schemeClr val="accent5"/>
                </a:solidFill>
              </a:rPr>
              <a:t>modify </a:t>
            </a:r>
            <a:r>
              <a:rPr lang="en-US" dirty="0" smtClean="0"/>
              <a:t>our communication w/o detection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vailability and </a:t>
            </a:r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uthentication</a:t>
            </a:r>
          </a:p>
          <a:p>
            <a:pPr lvl="1"/>
            <a:r>
              <a:rPr lang="en-US" dirty="0"/>
              <a:t>Redundancy, </a:t>
            </a:r>
            <a:r>
              <a:rPr lang="en-US" dirty="0" err="1"/>
              <a:t>DoS</a:t>
            </a:r>
            <a:r>
              <a:rPr lang="en-US" dirty="0"/>
              <a:t>/DDoS prevention</a:t>
            </a:r>
          </a:p>
          <a:p>
            <a:pPr lvl="1"/>
            <a:r>
              <a:rPr lang="en-US" dirty="0" smtClean="0"/>
              <a:t>Only we can </a:t>
            </a:r>
            <a:r>
              <a:rPr lang="en-US" dirty="0" smtClean="0">
                <a:solidFill>
                  <a:schemeClr val="accent5"/>
                </a:solidFill>
              </a:rPr>
              <a:t>access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our data and communicate on our behalf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 tomorrow afternoon</a:t>
            </a:r>
          </a:p>
          <a:p>
            <a:pPr lvl="1"/>
            <a:r>
              <a:rPr lang="en-US" dirty="0" smtClean="0"/>
              <a:t>2-3pm, Malone </a:t>
            </a:r>
            <a:r>
              <a:rPr lang="en-US" dirty="0" smtClean="0"/>
              <a:t>235</a:t>
            </a:r>
            <a:endParaRPr lang="en-US" dirty="0" smtClean="0"/>
          </a:p>
          <a:p>
            <a:pPr lvl="1"/>
            <a:r>
              <a:rPr lang="en-US" dirty="0" smtClean="0"/>
              <a:t>3-4pm, Malone </a:t>
            </a:r>
            <a:r>
              <a:rPr lang="en-US" dirty="0" smtClean="0"/>
              <a:t>233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2018 Fall: EN.601.714 </a:t>
            </a:r>
            <a:r>
              <a:rPr lang="en-US" dirty="0"/>
              <a:t>Advanced Computer </a:t>
            </a:r>
            <a:r>
              <a:rPr lang="en-US" dirty="0" smtClean="0"/>
              <a:t>Networks</a:t>
            </a:r>
          </a:p>
          <a:p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THANK YOU SO MUCH!!!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11–1</a:t>
            </a:r>
            <a:r>
              <a:rPr lang="en-US" altLang="zh-CN" dirty="0" smtClean="0"/>
              <a:t>7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plane</a:t>
            </a:r>
          </a:p>
          <a:p>
            <a:pPr lvl="1"/>
            <a:r>
              <a:rPr lang="en-US" dirty="0"/>
              <a:t>Intra- and inter-domain </a:t>
            </a:r>
            <a:r>
              <a:rPr lang="en-US" dirty="0" smtClean="0"/>
              <a:t>routing</a:t>
            </a:r>
          </a:p>
          <a:p>
            <a:r>
              <a:rPr lang="en-US" dirty="0" smtClean="0"/>
              <a:t>Link layer (lectures 1</a:t>
            </a:r>
            <a:r>
              <a:rPr lang="en-US" altLang="zh-CN" dirty="0" smtClean="0"/>
              <a:t>8</a:t>
            </a:r>
            <a:r>
              <a:rPr lang="en-US" dirty="0" smtClean="0"/>
              <a:t>–</a:t>
            </a:r>
            <a:r>
              <a:rPr lang="en-US" altLang="zh-CN" dirty="0" smtClean="0"/>
              <a:t>19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Ethernet</a:t>
            </a:r>
          </a:p>
          <a:p>
            <a:r>
              <a:rPr lang="en-US" dirty="0" smtClean="0"/>
              <a:t>Topics in networking (lectures 2</a:t>
            </a:r>
            <a:r>
              <a:rPr lang="en-US" altLang="zh-CN" dirty="0" smtClean="0"/>
              <a:t>0</a:t>
            </a:r>
            <a:r>
              <a:rPr lang="en-US" dirty="0" smtClean="0"/>
              <a:t>–2</a:t>
            </a:r>
            <a:r>
              <a:rPr lang="en-US" altLang="zh-CN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SDN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</a:t>
            </a:r>
            <a:r>
              <a:rPr lang="en-US" dirty="0" smtClean="0"/>
              <a:t>everywhere</a:t>
            </a:r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chemeClr val="accent5"/>
                </a:solidFill>
              </a:rPr>
              <a:t>addressing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forwarding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/>
                </a:solidFill>
              </a:rPr>
              <a:t>routing</a:t>
            </a:r>
            <a:r>
              <a:rPr lang="en-US" dirty="0" smtClean="0"/>
              <a:t>, among other tasks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6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6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8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8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84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chemeClr val="accent5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chemeClr val="accent5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Very different timescales!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3491</TotalTime>
  <Words>2423</Words>
  <Application>Microsoft Macintosh PowerPoint</Application>
  <PresentationFormat>On-screen Show (4:3)</PresentationFormat>
  <Paragraphs>617</Paragraphs>
  <Slides>55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Calibri</vt:lpstr>
      <vt:lpstr>Calibri Light</vt:lpstr>
      <vt:lpstr>Courier New</vt:lpstr>
      <vt:lpstr>Helvetica</vt:lpstr>
      <vt:lpstr>Monotype Sorts</vt:lpstr>
      <vt:lpstr>ＭＳ Ｐゴシック</vt:lpstr>
      <vt:lpstr>Palatino Linotype</vt:lpstr>
      <vt:lpstr>Symbol</vt:lpstr>
      <vt:lpstr>Times New Roman</vt:lpstr>
      <vt:lpstr>Wingdings</vt:lpstr>
      <vt:lpstr>宋体</vt:lpstr>
      <vt:lpstr>Arial</vt:lpstr>
      <vt:lpstr>Office Theme</vt:lpstr>
      <vt:lpstr>Clip</vt:lpstr>
      <vt:lpstr>EN.601.414/614 Computer Networks  Final Review</vt:lpstr>
      <vt:lpstr>Office Hour</vt:lpstr>
      <vt:lpstr>Final Exam</vt:lpstr>
      <vt:lpstr>This review</vt:lpstr>
      <vt:lpstr>The networking stack</vt:lpstr>
      <vt:lpstr>Topics</vt:lpstr>
      <vt:lpstr>Network layer</vt:lpstr>
      <vt:lpstr>Forwarding vs. routing</vt:lpstr>
      <vt:lpstr>What’s inside a router?</vt:lpstr>
      <vt:lpstr>Looking up the output port</vt:lpstr>
      <vt:lpstr>Longest prefix matching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Administrative structure shapes Inter-domain routing</vt:lpstr>
      <vt:lpstr> Topology &amp; policy shaped by inter-AS business relationship</vt:lpstr>
      <vt:lpstr>Business relationships</vt:lpstr>
      <vt:lpstr>Routing follows the money!</vt:lpstr>
      <vt:lpstr>Valley-Free Routing</vt:lpstr>
      <vt:lpstr>Example Question</vt:lpstr>
      <vt:lpstr>BGP inspired by Distance-Vector with four differences</vt:lpstr>
      <vt:lpstr>Policy dictates how routes are “selected” and “exported”</vt:lpstr>
      <vt:lpstr>Typical export policy</vt:lpstr>
      <vt:lpstr>eBGP, iBGP, and IGP</vt:lpstr>
      <vt:lpstr>eBGP, iBGP, and IGP together</vt:lpstr>
      <vt:lpstr>BGP attributes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Example Question</vt:lpstr>
      <vt:lpstr>Topics</vt:lpstr>
      <vt:lpstr>Analogy: Mainframe to PC evolution</vt:lpstr>
      <vt:lpstr>Separate concerns with abstractions</vt:lpstr>
      <vt:lpstr>Traditional fully decentralized control plane</vt:lpstr>
      <vt:lpstr>Logically centralized  control plane</vt:lpstr>
      <vt:lpstr>SDN: Many challenges remain</vt:lpstr>
      <vt:lpstr>General goals for communication security: CIA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569</cp:revision>
  <dcterms:created xsi:type="dcterms:W3CDTF">2017-09-02T14:15:58Z</dcterms:created>
  <dcterms:modified xsi:type="dcterms:W3CDTF">2018-05-03T15:59:29Z</dcterms:modified>
</cp:coreProperties>
</file>