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537" r:id="rId3"/>
    <p:sldId id="499" r:id="rId4"/>
    <p:sldId id="578"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36" r:id="rId32"/>
    <p:sldId id="46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7"/>
    <p:restoredTop sz="90179"/>
  </p:normalViewPr>
  <p:slideViewPr>
    <p:cSldViewPr snapToObjects="1">
      <p:cViewPr>
        <p:scale>
          <a:sx n="110" d="100"/>
          <a:sy n="110" d="100"/>
        </p:scale>
        <p:origin x="1232" y="25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45002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185999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side</a:t>
            </a:r>
          </a:p>
        </p:txBody>
      </p:sp>
    </p:spTree>
    <p:extLst>
      <p:ext uri="{BB962C8B-B14F-4D97-AF65-F5344CB8AC3E}">
        <p14:creationId xmlns:p14="http://schemas.microsoft.com/office/powerpoint/2010/main" val="1271698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18</a:t>
            </a:fld>
            <a:endParaRPr lang="en-US"/>
          </a:p>
        </p:txBody>
      </p:sp>
    </p:spTree>
    <p:extLst>
      <p:ext uri="{BB962C8B-B14F-4D97-AF65-F5344CB8AC3E}">
        <p14:creationId xmlns:p14="http://schemas.microsoft.com/office/powerpoint/2010/main" val="1014790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0848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12451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09927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12309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cs typeface="ＭＳ Ｐゴシック" charset="0"/>
              </a:rPr>
              <a:t>https://</a:t>
            </a:r>
            <a:r>
              <a:rPr lang="en-US" dirty="0" err="1" smtClean="0">
                <a:ea typeface="ＭＳ Ｐゴシック" charset="0"/>
                <a:cs typeface="ＭＳ Ｐゴシック" charset="0"/>
              </a:rPr>
              <a:t>hpbn.co</a:t>
            </a:r>
            <a:r>
              <a:rPr lang="en-US" dirty="0" smtClean="0">
                <a:ea typeface="ＭＳ Ｐゴシック" charset="0"/>
                <a:cs typeface="ＭＳ Ｐゴシック" charset="0"/>
              </a:rPr>
              <a:t>/brief-history-of-http/</a:t>
            </a:r>
            <a:endParaRPr lang="en-US" dirty="0">
              <a:ea typeface="ＭＳ Ｐゴシック" charset="0"/>
              <a:cs typeface="ＭＳ Ｐゴシック" charset="0"/>
            </a:endParaRPr>
          </a:p>
        </p:txBody>
      </p:sp>
    </p:spTree>
    <p:extLst>
      <p:ext uri="{BB962C8B-B14F-4D97-AF65-F5344CB8AC3E}">
        <p14:creationId xmlns:p14="http://schemas.microsoft.com/office/powerpoint/2010/main" val="202873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ea typeface="ＭＳ Ｐゴシック" charset="0"/>
                <a:cs typeface="ＭＳ Ｐゴシック" charset="0"/>
              </a:rPr>
              <a:t>1.1:</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persistent</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connection,</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one</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by</a:t>
            </a:r>
            <a:r>
              <a:rPr lang="zh-CN" altLang="en-US" baseline="0" dirty="0" smtClean="0">
                <a:ea typeface="ＭＳ Ｐゴシック" charset="0"/>
                <a:cs typeface="ＭＳ Ｐゴシック" charset="0"/>
              </a:rPr>
              <a:t> </a:t>
            </a:r>
            <a:r>
              <a:rPr lang="en-US" altLang="zh-CN" baseline="0" dirty="0" smtClean="0">
                <a:ea typeface="ＭＳ Ｐゴシック" charset="0"/>
                <a:cs typeface="ＭＳ Ｐゴシック" charset="0"/>
              </a:rPr>
              <a:t>one</a:t>
            </a:r>
          </a:p>
          <a:p>
            <a:r>
              <a:rPr lang="en-US" altLang="zh-CN" baseline="0" dirty="0" smtClean="0">
                <a:ea typeface="ＭＳ Ｐゴシック" charset="0"/>
                <a:cs typeface="ＭＳ Ｐゴシック" charset="0"/>
              </a:rPr>
              <a:t>2:</a:t>
            </a:r>
            <a:r>
              <a:rPr lang="zh-CN" altLang="en-US" baseline="0" dirty="0" smtClean="0">
                <a:ea typeface="ＭＳ Ｐゴシック" charset="0"/>
                <a:cs typeface="ＭＳ Ｐゴシック" charset="0"/>
              </a:rPr>
              <a:t> </a:t>
            </a:r>
            <a:r>
              <a:rPr lang="en-US" altLang="zh-CN" baseline="0" dirty="0" smtClean="0">
                <a:ea typeface="ＭＳ Ｐゴシック" charset="0"/>
                <a:cs typeface="ＭＳ Ｐゴシック" charset="0"/>
              </a:rPr>
              <a:t>pipeline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60704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858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Real Time Streaming Protocol (RTSP) </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8</a:t>
            </a:fld>
            <a:endParaRPr lang="en-US"/>
          </a:p>
        </p:txBody>
      </p:sp>
    </p:spTree>
    <p:extLst>
      <p:ext uri="{BB962C8B-B14F-4D97-AF65-F5344CB8AC3E}">
        <p14:creationId xmlns:p14="http://schemas.microsoft.com/office/powerpoint/2010/main" val="202353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195481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cs typeface="ＭＳ Ｐゴシック" charset="0"/>
              </a:rPr>
              <a:t>HTTP/1.1 defines the "close" connection option for the sender to</a:t>
            </a:r>
            <a:br>
              <a:rPr lang="en-US" dirty="0" smtClean="0">
                <a:ea typeface="ＭＳ Ｐゴシック" charset="0"/>
                <a:cs typeface="ＭＳ Ｐゴシック" charset="0"/>
              </a:rPr>
            </a:br>
            <a:r>
              <a:rPr lang="en-US" dirty="0" smtClean="0">
                <a:ea typeface="ＭＳ Ｐゴシック" charset="0"/>
                <a:cs typeface="ＭＳ Ｐゴシック" charset="0"/>
              </a:rPr>
              <a:t>signal that the connection will be closed after completion of the</a:t>
            </a:r>
            <a:br>
              <a:rPr lang="en-US" dirty="0" smtClean="0">
                <a:ea typeface="ＭＳ Ｐゴシック" charset="0"/>
                <a:cs typeface="ＭＳ Ｐゴシック" charset="0"/>
              </a:rPr>
            </a:br>
            <a:r>
              <a:rPr lang="en-US" dirty="0" smtClean="0">
                <a:ea typeface="ＭＳ Ｐゴシック" charset="0"/>
                <a:cs typeface="ＭＳ Ｐゴシック" charset="0"/>
              </a:rPr>
              <a:t>response. For example,</a:t>
            </a:r>
          </a:p>
          <a:p>
            <a:r>
              <a:rPr lang="en-US" dirty="0" smtClean="0">
                <a:ea typeface="ＭＳ Ｐゴシック" charset="0"/>
                <a:cs typeface="ＭＳ Ｐゴシック" charset="0"/>
              </a:rPr>
              <a:t>Connection: close in either the request or the response header fields indicates that the connection SHOULD NOT be considered `persistent' (section 8.1)</a:t>
            </a:r>
            <a:br>
              <a:rPr lang="en-US" dirty="0" smtClean="0">
                <a:ea typeface="ＭＳ Ｐゴシック" charset="0"/>
                <a:cs typeface="ＭＳ Ｐゴシック" charset="0"/>
              </a:rPr>
            </a:br>
            <a:r>
              <a:rPr lang="en-US" dirty="0" smtClean="0">
                <a:ea typeface="ＭＳ Ｐゴシック" charset="0"/>
                <a:cs typeface="ＭＳ Ｐゴシック" charset="0"/>
              </a:rPr>
              <a:t>after the current request/response is complete.</a:t>
            </a:r>
          </a:p>
          <a:p>
            <a:r>
              <a:rPr lang="en-US" dirty="0" smtClean="0">
                <a:ea typeface="ＭＳ Ｐゴシック" charset="0"/>
                <a:cs typeface="ＭＳ Ｐゴシック" charset="0"/>
              </a:rPr>
              <a:t>HTTP/1.1 applications that do not support persistent connections MUST include the "close" connection option in every message.</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10109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7259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2/6/19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a:t>
            </a:r>
            <a:r>
              <a:rPr lang="en-US" b="0" dirty="0"/>
              <a:t>2019 </a:t>
            </a:r>
            <a:r>
              <a:rPr lang="en-US" b="0" dirty="0" smtClean="0"/>
              <a:t>(</a:t>
            </a:r>
            <a:r>
              <a:rPr lang="en-US" b="0" dirty="0"/>
              <a:t>MW 3:00-4:15pm in Shaffer 301)</a:t>
            </a:r>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HTTP</a:t>
            </a:r>
            <a:r>
              <a:rPr lang="zh-CN" altLang="en-US" sz="4800" dirty="0" smtClean="0"/>
              <a:t> </a:t>
            </a:r>
            <a:r>
              <a:rPr lang="en-US" altLang="zh-CN" sz="4800" dirty="0" smtClean="0"/>
              <a:t>and</a:t>
            </a:r>
            <a:r>
              <a:rPr lang="zh-CN" altLang="en-US" sz="4800" dirty="0" smtClean="0"/>
              <a:t> </a:t>
            </a:r>
            <a:r>
              <a:rPr lang="en-US" altLang="zh-CN" sz="4800" dirty="0" smtClean="0"/>
              <a:t>the</a:t>
            </a:r>
            <a:r>
              <a:rPr lang="zh-CN" altLang="en-US" sz="4800" dirty="0" smtClean="0"/>
              <a:t> </a:t>
            </a:r>
            <a:r>
              <a:rPr lang="en-US" altLang="zh-CN" sz="4800" dirty="0" smtClean="0"/>
              <a:t>Web</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7" name="Text Box 5"/>
          <p:cNvSpPr txBox="1">
            <a:spLocks noChangeArrowheads="1"/>
          </p:cNvSpPr>
          <p:nvPr/>
        </p:nvSpPr>
        <p:spPr bwMode="auto">
          <a:xfrm>
            <a:off x="3038902" y="1856582"/>
            <a:ext cx="902825"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Client</a:t>
            </a:r>
          </a:p>
        </p:txBody>
      </p:sp>
      <p:sp>
        <p:nvSpPr>
          <p:cNvPr id="1656838" name="Text Box 6"/>
          <p:cNvSpPr txBox="1">
            <a:spLocks noChangeArrowheads="1"/>
          </p:cNvSpPr>
          <p:nvPr/>
        </p:nvSpPr>
        <p:spPr bwMode="auto">
          <a:xfrm>
            <a:off x="5404698" y="1856582"/>
            <a:ext cx="985733"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0" name="Text Box 8"/>
          <p:cNvSpPr txBox="1">
            <a:spLocks noChangeArrowheads="1"/>
          </p:cNvSpPr>
          <p:nvPr/>
        </p:nvSpPr>
        <p:spPr bwMode="auto">
          <a:xfrm rot="305992">
            <a:off x="4293464" y="2170113"/>
            <a:ext cx="896798"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t>
            </a:r>
            <a:r>
              <a:rPr lang="en-US" sz="1800" b="0" dirty="0" smtClean="0">
                <a:solidFill>
                  <a:schemeClr val="accent5"/>
                </a:solidFill>
                <a:latin typeface="+mn-lt"/>
              </a:rPr>
              <a:t>syn</a:t>
            </a:r>
            <a:endParaRPr lang="en-US" sz="1800" b="0" dirty="0">
              <a:solidFill>
                <a:schemeClr val="accent5"/>
              </a:solidFill>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2" name="Text Box 10"/>
          <p:cNvSpPr txBox="1">
            <a:spLocks noChangeArrowheads="1"/>
          </p:cNvSpPr>
          <p:nvPr/>
        </p:nvSpPr>
        <p:spPr bwMode="auto">
          <a:xfrm rot="-285611">
            <a:off x="3755642" y="2568575"/>
            <a:ext cx="148349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4" name="Text Box 12"/>
          <p:cNvSpPr txBox="1">
            <a:spLocks noChangeArrowheads="1"/>
          </p:cNvSpPr>
          <p:nvPr/>
        </p:nvSpPr>
        <p:spPr bwMode="auto">
          <a:xfrm rot="623789">
            <a:off x="3668467" y="3330575"/>
            <a:ext cx="203249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4" name="Text Box 22"/>
          <p:cNvSpPr txBox="1">
            <a:spLocks noChangeArrowheads="1"/>
          </p:cNvSpPr>
          <p:nvPr/>
        </p:nvSpPr>
        <p:spPr bwMode="auto">
          <a:xfrm>
            <a:off x="1908802" y="2400302"/>
            <a:ext cx="12307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chemeClr val="accent5"/>
                </a:solidFill>
                <a:latin typeface="+mn-lt"/>
              </a:rPr>
              <a:t>Establish</a:t>
            </a:r>
          </a:p>
          <a:p>
            <a:r>
              <a:rPr lang="en-US" sz="1800" b="0" dirty="0">
                <a:solidFill>
                  <a:schemeClr val="accent5"/>
                </a:solidFill>
                <a:latin typeface="+mn-lt"/>
              </a:rPr>
              <a:t>connection</a:t>
            </a:r>
          </a:p>
        </p:txBody>
      </p:sp>
      <p:sp>
        <p:nvSpPr>
          <p:cNvPr id="1656855" name="Text Box 23"/>
          <p:cNvSpPr txBox="1">
            <a:spLocks noChangeArrowheads="1"/>
          </p:cNvSpPr>
          <p:nvPr/>
        </p:nvSpPr>
        <p:spPr bwMode="auto">
          <a:xfrm>
            <a:off x="2062377" y="4229102"/>
            <a:ext cx="1035619"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Request</a:t>
            </a:r>
          </a:p>
          <a:p>
            <a:r>
              <a:rPr lang="en-US" sz="1800" b="0">
                <a:solidFill>
                  <a:schemeClr val="accent5"/>
                </a:solidFill>
                <a:latin typeface="+mn-lt"/>
              </a:rPr>
              <a:t>response</a:t>
            </a:r>
          </a:p>
        </p:txBody>
      </p:sp>
      <p:sp>
        <p:nvSpPr>
          <p:cNvPr id="1656856" name="Text Box 24"/>
          <p:cNvSpPr txBox="1">
            <a:spLocks noChangeArrowheads="1"/>
          </p:cNvSpPr>
          <p:nvPr/>
        </p:nvSpPr>
        <p:spPr bwMode="auto">
          <a:xfrm>
            <a:off x="2219825" y="3086102"/>
            <a:ext cx="898402"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Client </a:t>
            </a:r>
          </a:p>
          <a:p>
            <a:r>
              <a:rPr lang="en-US" sz="1800" b="0">
                <a:solidFill>
                  <a:schemeClr val="accent5"/>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solidFill>
                  <a:schemeClr val="accent5"/>
                </a:solidFill>
                <a:latin typeface="+mn-lt"/>
              </a:rPr>
              <a:t>Close connection</a:t>
            </a:r>
          </a:p>
        </p:txBody>
      </p:sp>
    </p:spTree>
    <p:extLst>
      <p:ext uri="{BB962C8B-B14F-4D97-AF65-F5344CB8AC3E}">
        <p14:creationId xmlns:p14="http://schemas.microsoft.com/office/powerpoint/2010/main" val="33685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smtClean="0"/>
              <a:t>Method types (HTTP 1.1)</a:t>
            </a:r>
            <a:endParaRPr lang="en-US" dirty="0"/>
          </a:p>
        </p:txBody>
      </p:sp>
      <p:sp>
        <p:nvSpPr>
          <p:cNvPr id="3" name="Content Placeholder 2"/>
          <p:cNvSpPr>
            <a:spLocks noGrp="1"/>
          </p:cNvSpPr>
          <p:nvPr>
            <p:ph idx="1"/>
          </p:nvPr>
        </p:nvSpPr>
        <p:spPr/>
        <p:txBody>
          <a:bodyPr/>
          <a:lstStyle/>
          <a:p>
            <a:r>
              <a:rPr lang="en-US" dirty="0" smtClean="0"/>
              <a:t>GET, HEAD</a:t>
            </a:r>
          </a:p>
          <a:p>
            <a:r>
              <a:rPr lang="en-US" dirty="0" smtClean="0"/>
              <a:t>POST</a:t>
            </a:r>
          </a:p>
          <a:p>
            <a:pPr lvl="1"/>
            <a:r>
              <a:rPr lang="en-US" dirty="0" smtClean="0"/>
              <a:t>Send information (e.g., web forms)</a:t>
            </a:r>
            <a:endParaRPr lang="en-US" dirty="0"/>
          </a:p>
          <a:p>
            <a:r>
              <a:rPr lang="en-US" dirty="0"/>
              <a:t>PUT</a:t>
            </a:r>
          </a:p>
          <a:p>
            <a:pPr lvl="1"/>
            <a:r>
              <a:rPr lang="en-US" dirty="0" smtClean="0"/>
              <a:t>Upload </a:t>
            </a:r>
            <a:r>
              <a:rPr lang="en-US" dirty="0"/>
              <a:t>file in entity body to path specified in URL field</a:t>
            </a:r>
          </a:p>
          <a:p>
            <a:r>
              <a:rPr lang="en-US" dirty="0"/>
              <a:t>DELETE</a:t>
            </a:r>
          </a:p>
          <a:p>
            <a:pPr lvl="1"/>
            <a:r>
              <a:rPr lang="en-US" dirty="0" smtClean="0"/>
              <a:t>Delete </a:t>
            </a:r>
            <a:r>
              <a:rPr lang="en-US" dirty="0"/>
              <a:t>file specified in the URL </a:t>
            </a:r>
            <a:r>
              <a:rPr lang="en-US" dirty="0" smtClean="0"/>
              <a:t>field</a:t>
            </a:r>
            <a:endParaRPr lang="en-US" dirty="0"/>
          </a:p>
        </p:txBody>
      </p:sp>
      <p:sp>
        <p:nvSpPr>
          <p:cNvPr id="9" name="Slide Number Placeholder 8"/>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75678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12</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2" name="Group 35"/>
          <p:cNvGrpSpPr>
            <a:grpSpLocks/>
          </p:cNvGrpSpPr>
          <p:nvPr/>
        </p:nvGrpSpPr>
        <p:grpSpPr bwMode="auto">
          <a:xfrm>
            <a:off x="2971801" y="2286000"/>
            <a:ext cx="1371600" cy="1771650"/>
            <a:chOff x="1814" y="1428"/>
            <a:chExt cx="864" cy="1116"/>
          </a:xfrm>
        </p:grpSpPr>
        <p:sp>
          <p:nvSpPr>
            <p:cNvPr id="50204" name="Oval 11"/>
            <p:cNvSpPr>
              <a:spLocks noChangeArrowheads="1"/>
            </p:cNvSpPr>
            <p:nvPr/>
          </p:nvSpPr>
          <p:spPr bwMode="auto">
            <a:xfrm>
              <a:off x="1814" y="1428"/>
              <a:ext cx="816"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22" y="1668"/>
              <a:ext cx="192" cy="636"/>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038601" y="2286000"/>
            <a:ext cx="3105150" cy="1819275"/>
            <a:chOff x="2448" y="1392"/>
            <a:chExt cx="1956" cy="1146"/>
          </a:xfrm>
        </p:grpSpPr>
        <p:sp>
          <p:nvSpPr>
            <p:cNvPr id="50201" name="Oval 16"/>
            <p:cNvSpPr>
              <a:spLocks noChangeArrowheads="1"/>
            </p:cNvSpPr>
            <p:nvPr/>
          </p:nvSpPr>
          <p:spPr bwMode="auto">
            <a:xfrm>
              <a:off x="2448" y="1392"/>
              <a:ext cx="912"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2904" y="1632"/>
              <a:ext cx="612" cy="61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5791212" y="2228850"/>
            <a:ext cx="2824163" cy="1885950"/>
            <a:chOff x="3603" y="1356"/>
            <a:chExt cx="1779" cy="1188"/>
          </a:xfrm>
        </p:grpSpPr>
        <p:sp>
          <p:nvSpPr>
            <p:cNvPr id="50198" name="Oval 20"/>
            <p:cNvSpPr>
              <a:spLocks noChangeArrowheads="1"/>
            </p:cNvSpPr>
            <p:nvPr/>
          </p:nvSpPr>
          <p:spPr bwMode="auto">
            <a:xfrm>
              <a:off x="3603" y="1356"/>
              <a:ext cx="1491" cy="324"/>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349" y="1680"/>
              <a:ext cx="528" cy="576"/>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66600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a:p>
            <a:pPr lvl="1"/>
            <a:r>
              <a:rPr lang="en-US" dirty="0" smtClean="0"/>
              <a:t>Request headers: provide info or modify request</a:t>
            </a:r>
          </a:p>
          <a:p>
            <a:pPr lvl="1"/>
            <a:r>
              <a:rPr lang="en-US" dirty="0" smtClean="0"/>
              <a:t>Body: optional data (e.g., to </a:t>
            </a:r>
            <a:r>
              <a:rPr lang="ja-JP" altLang="en-US" dirty="0" smtClean="0"/>
              <a:t>“</a:t>
            </a:r>
            <a:r>
              <a:rPr lang="en-US" dirty="0" smtClean="0"/>
              <a:t>POST</a:t>
            </a:r>
            <a:r>
              <a:rPr lang="ja-JP" altLang="en-US" dirty="0" smtClean="0"/>
              <a:t>”</a:t>
            </a:r>
            <a:r>
              <a:rPr lang="en-US" dirty="0" smtClean="0"/>
              <a:t> data to server)</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50193" name="Group 39"/>
          <p:cNvGrpSpPr>
            <a:grpSpLocks/>
          </p:cNvGrpSpPr>
          <p:nvPr/>
        </p:nvGrpSpPr>
        <p:grpSpPr bwMode="auto">
          <a:xfrm>
            <a:off x="1981200" y="2971801"/>
            <a:ext cx="6400800" cy="3349625"/>
            <a:chOff x="1248" y="1872"/>
            <a:chExt cx="4032" cy="2110"/>
          </a:xfrm>
        </p:grpSpPr>
        <p:sp>
          <p:nvSpPr>
            <p:cNvPr id="50195" name="Oval 26"/>
            <p:cNvSpPr>
              <a:spLocks noChangeArrowheads="1"/>
            </p:cNvSpPr>
            <p:nvPr/>
          </p:nvSpPr>
          <p:spPr bwMode="auto">
            <a:xfrm>
              <a:off x="1248" y="1872"/>
              <a:ext cx="1248" cy="384"/>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872" y="2256"/>
              <a:ext cx="745" cy="131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21970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latin typeface="Arial" charset="0"/>
              </a:rPr>
              <a:t>data</a:t>
            </a:r>
          </a:p>
          <a:p>
            <a:pPr algn="ctr"/>
            <a:r>
              <a:rPr lang="en-US" sz="1600" b="0" i="1" dirty="0">
                <a:latin typeface="Arial" charset="0"/>
              </a:rPr>
              <a:t>e.g.,</a:t>
            </a:r>
            <a:r>
              <a:rPr lang="en-US" sz="1600" b="0" dirty="0">
                <a:latin typeface="Arial" charset="0"/>
              </a:rPr>
              <a:t> requested HTML file</a:t>
            </a:r>
            <a:endParaRPr lang="en-US" sz="2400" b="0" dirty="0">
              <a:latin typeface="Arial" charset="0"/>
            </a:endParaRPr>
          </a:p>
        </p:txBody>
      </p:sp>
      <p:sp>
        <p:nvSpPr>
          <p:cNvPr id="54275" name="Rectangle 2"/>
          <p:cNvSpPr>
            <a:spLocks noGrp="1" noChangeArrowheads="1"/>
          </p:cNvSpPr>
          <p:nvPr>
            <p:ph type="title"/>
          </p:nvPr>
        </p:nvSpPr>
        <p:spPr/>
        <p:txBody>
          <a:bodyPr/>
          <a:lstStyle/>
          <a:p>
            <a:r>
              <a:rPr lang="en-US" dirty="0" smtClean="0"/>
              <a:t>Server-to-client communication</a:t>
            </a:r>
            <a:endParaRPr lang="en-US" dirty="0"/>
          </a:p>
        </p:txBody>
      </p:sp>
      <p:sp>
        <p:nvSpPr>
          <p:cNvPr id="1058819" name="Rectangle 3"/>
          <p:cNvSpPr>
            <a:spLocks noGrp="1" noChangeArrowheads="1"/>
          </p:cNvSpPr>
          <p:nvPr>
            <p:ph idx="1"/>
          </p:nvPr>
        </p:nvSpPr>
        <p:spPr>
          <a:xfrm>
            <a:off x="685800" y="1600200"/>
            <a:ext cx="8305800" cy="4419600"/>
          </a:xfrm>
        </p:spPr>
        <p:txBody>
          <a:bodyPr/>
          <a:lstStyle/>
          <a:p>
            <a:r>
              <a:rPr lang="en-US" dirty="0" smtClean="0"/>
              <a:t>HTTP Response Message</a:t>
            </a:r>
          </a:p>
          <a:p>
            <a:pPr lvl="1"/>
            <a:r>
              <a:rPr lang="en-US" dirty="0" smtClean="0"/>
              <a:t>Status line: protocol version, status code, status phrase</a:t>
            </a:r>
          </a:p>
          <a:p>
            <a:pPr lvl="1"/>
            <a:r>
              <a:rPr lang="en-US" dirty="0" smtClean="0"/>
              <a:t>Response headers: provide information</a:t>
            </a:r>
          </a:p>
          <a:p>
            <a:pPr lvl="1"/>
            <a:r>
              <a:rPr lang="en-US" dirty="0" smtClean="0"/>
              <a:t>Body: optional data</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HTTP/1.1 200 OK </a:t>
            </a:r>
          </a:p>
          <a:p>
            <a:pPr algn="l"/>
            <a:r>
              <a:rPr lang="en-US" dirty="0">
                <a:solidFill>
                  <a:schemeClr val="accent5"/>
                </a:solidFill>
              </a:rPr>
              <a:t>Connection close</a:t>
            </a:r>
          </a:p>
          <a:p>
            <a:pPr algn="l"/>
            <a:r>
              <a:rPr lang="en-US" dirty="0">
                <a:solidFill>
                  <a:schemeClr val="accent5"/>
                </a:solidFill>
              </a:rPr>
              <a:t>Date: Thu, 06 </a:t>
            </a:r>
            <a:r>
              <a:rPr lang="en-US" dirty="0" smtClean="0">
                <a:solidFill>
                  <a:schemeClr val="accent5"/>
                </a:solidFill>
              </a:rPr>
              <a:t>Jan 2017 </a:t>
            </a:r>
            <a:r>
              <a:rPr lang="en-US" dirty="0">
                <a:solidFill>
                  <a:schemeClr val="accent5"/>
                </a:solidFill>
              </a:rPr>
              <a:t>12:00:15 GMT </a:t>
            </a:r>
          </a:p>
          <a:p>
            <a:pPr algn="l"/>
            <a:r>
              <a:rPr lang="en-US" dirty="0">
                <a:solidFill>
                  <a:schemeClr val="accent5"/>
                </a:solidFill>
              </a:rPr>
              <a:t>Server: Apache/1.3.0 (Unix) </a:t>
            </a:r>
          </a:p>
          <a:p>
            <a:pPr algn="l"/>
            <a:r>
              <a:rPr lang="en-US" dirty="0">
                <a:solidFill>
                  <a:schemeClr val="accent5"/>
                </a:solidFill>
              </a:rPr>
              <a:t>Last-Modified: Mon, 22 Jun 2006 ... </a:t>
            </a:r>
          </a:p>
          <a:p>
            <a:pPr algn="l"/>
            <a:r>
              <a:rPr lang="en-US" dirty="0">
                <a:solidFill>
                  <a:schemeClr val="accent5"/>
                </a:solidFill>
              </a:rPr>
              <a:t>Content-Length: 6821 </a:t>
            </a:r>
          </a:p>
          <a:p>
            <a:pPr algn="l"/>
            <a:r>
              <a:rPr lang="en-US" dirty="0">
                <a:solidFill>
                  <a:schemeClr val="accent5"/>
                </a:solidFill>
              </a:rPr>
              <a:t>Content-Type: text/html</a:t>
            </a:r>
          </a:p>
          <a:p>
            <a:pPr algn="l"/>
            <a:r>
              <a:rPr lang="en-US" b="0" dirty="0">
                <a:solidFill>
                  <a:schemeClr val="accent5"/>
                </a:solidFill>
                <a:latin typeface="Courier" charset="0"/>
              </a:rPr>
              <a:t>(blank line)</a:t>
            </a:r>
            <a:r>
              <a:rPr lang="en-US" dirty="0">
                <a:solidFill>
                  <a:schemeClr val="accent5"/>
                </a:solidFill>
              </a:rPr>
              <a:t> </a:t>
            </a:r>
          </a:p>
          <a:p>
            <a:pPr algn="l"/>
            <a:r>
              <a:rPr lang="en-US" dirty="0">
                <a:solidFill>
                  <a:schemeClr val="accent5"/>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latin typeface="Arial" charset="0"/>
              </a:rPr>
              <a:t>status line</a:t>
            </a:r>
            <a:endParaRPr lang="en-US" b="0" dirty="0">
              <a:latin typeface="Arial" charset="0"/>
            </a:endParaRPr>
          </a:p>
          <a:p>
            <a:pPr algn="l"/>
            <a:r>
              <a:rPr lang="en-US" sz="1600" b="0" dirty="0">
                <a:latin typeface="Arial" charset="0"/>
              </a:rPr>
              <a:t>(protocol, status code, status phrase)</a:t>
            </a:r>
            <a:endParaRPr lang="en-US" sz="2400" b="0" dirty="0">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latin typeface="Arial" charset="0"/>
              </a:rPr>
              <a:t>header lines</a:t>
            </a:r>
            <a:endParaRPr lang="en-US" sz="2400" i="1" dirty="0">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grpSp>
        <p:nvGrpSpPr>
          <p:cNvPr id="2" name="Group 26"/>
          <p:cNvGrpSpPr>
            <a:grpSpLocks/>
          </p:cNvGrpSpPr>
          <p:nvPr/>
        </p:nvGrpSpPr>
        <p:grpSpPr bwMode="auto">
          <a:xfrm>
            <a:off x="2667001" y="2057400"/>
            <a:ext cx="2362200" cy="1981200"/>
            <a:chOff x="2016" y="1152"/>
            <a:chExt cx="1488" cy="1248"/>
          </a:xfrm>
        </p:grpSpPr>
        <p:sp>
          <p:nvSpPr>
            <p:cNvPr id="54293" name="Oval 12"/>
            <p:cNvSpPr>
              <a:spLocks noChangeArrowheads="1"/>
            </p:cNvSpPr>
            <p:nvPr/>
          </p:nvSpPr>
          <p:spPr bwMode="auto">
            <a:xfrm>
              <a:off x="2016" y="1152"/>
              <a:ext cx="1488"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392"/>
              <a:ext cx="48" cy="76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057400"/>
            <a:ext cx="2209800" cy="1981200"/>
            <a:chOff x="2784" y="1152"/>
            <a:chExt cx="1392" cy="1248"/>
          </a:xfrm>
        </p:grpSpPr>
        <p:sp>
          <p:nvSpPr>
            <p:cNvPr id="54290" name="Oval 16"/>
            <p:cNvSpPr>
              <a:spLocks noChangeArrowheads="1"/>
            </p:cNvSpPr>
            <p:nvPr/>
          </p:nvSpPr>
          <p:spPr bwMode="auto">
            <a:xfrm>
              <a:off x="3120" y="1152"/>
              <a:ext cx="1056"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672" cy="76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057400"/>
            <a:ext cx="3352800" cy="1981200"/>
            <a:chOff x="3120" y="1152"/>
            <a:chExt cx="2112" cy="1248"/>
          </a:xfrm>
        </p:grpSpPr>
        <p:sp>
          <p:nvSpPr>
            <p:cNvPr id="54287" name="Oval 20"/>
            <p:cNvSpPr>
              <a:spLocks noChangeArrowheads="1"/>
            </p:cNvSpPr>
            <p:nvPr/>
          </p:nvSpPr>
          <p:spPr bwMode="auto">
            <a:xfrm>
              <a:off x="4032" y="1152"/>
              <a:ext cx="1200"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1184" cy="803"/>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03245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HTTP is stateless </a:t>
            </a:r>
            <a:endParaRPr lang="en-US" dirty="0"/>
          </a:p>
        </p:txBody>
      </p:sp>
      <p:sp>
        <p:nvSpPr>
          <p:cNvPr id="1061891" name="Rectangle 3"/>
          <p:cNvSpPr>
            <a:spLocks noGrp="1" noChangeArrowheads="1"/>
          </p:cNvSpPr>
          <p:nvPr>
            <p:ph type="body" idx="1"/>
          </p:nvPr>
        </p:nvSpPr>
        <p:spPr/>
        <p:txBody>
          <a:bodyPr/>
          <a:lstStyle/>
          <a:p>
            <a:r>
              <a:rPr lang="en-US" dirty="0" smtClean="0"/>
              <a:t>Each request-response treated independently</a:t>
            </a:r>
          </a:p>
          <a:p>
            <a:pPr lvl="1"/>
            <a:r>
              <a:rPr lang="en-US" dirty="0" smtClean="0"/>
              <a:t>Servers not required to retain state</a:t>
            </a:r>
          </a:p>
          <a:p>
            <a:r>
              <a:rPr lang="en-US" dirty="0" smtClean="0">
                <a:solidFill>
                  <a:schemeClr val="accent5"/>
                </a:solidFill>
              </a:rPr>
              <a:t>Good</a:t>
            </a:r>
            <a:r>
              <a:rPr lang="en-US" dirty="0" smtClean="0"/>
              <a:t>: Improves scalability on the server-side</a:t>
            </a:r>
          </a:p>
          <a:p>
            <a:pPr lvl="1"/>
            <a:r>
              <a:rPr lang="en-US" dirty="0" smtClean="0"/>
              <a:t>Failure handling is easier</a:t>
            </a:r>
          </a:p>
          <a:p>
            <a:pPr lvl="1"/>
            <a:r>
              <a:rPr lang="en-US" dirty="0" smtClean="0"/>
              <a:t>Can handle higher rate of requests</a:t>
            </a:r>
          </a:p>
          <a:p>
            <a:pPr lvl="1"/>
            <a:r>
              <a:rPr lang="en-US" dirty="0" smtClean="0"/>
              <a:t>Order of requests doesn’t matter</a:t>
            </a:r>
          </a:p>
          <a:p>
            <a:r>
              <a:rPr lang="en-US" dirty="0" smtClean="0">
                <a:solidFill>
                  <a:schemeClr val="accent5"/>
                </a:solidFill>
              </a:rPr>
              <a:t>Bad</a:t>
            </a:r>
            <a:r>
              <a:rPr lang="en-US" dirty="0" smtClean="0"/>
              <a:t>: Some applications need persistent state</a:t>
            </a:r>
          </a:p>
          <a:p>
            <a:pPr lvl="1"/>
            <a:r>
              <a:rPr lang="en-US" dirty="0" smtClean="0"/>
              <a:t>Need to uniquely identify user or store temporary info</a:t>
            </a:r>
          </a:p>
          <a:p>
            <a:pPr lvl="1"/>
            <a:r>
              <a:rPr lang="en-US" dirty="0" smtClean="0"/>
              <a:t>e.g., Shopping cart, user profiles, usage tracking, …</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526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99979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smtClean="0"/>
              <a:t>State in a stateless protocol:</a:t>
            </a:r>
            <a:br>
              <a:rPr lang="en-US" dirty="0" smtClean="0"/>
            </a:br>
            <a:r>
              <a:rPr lang="en-US" dirty="0" smtClean="0"/>
              <a:t>Cookies</a:t>
            </a:r>
            <a:endParaRPr lang="en-US" dirty="0"/>
          </a:p>
        </p:txBody>
      </p:sp>
      <p:sp>
        <p:nvSpPr>
          <p:cNvPr id="1062915" name="Rectangle 3"/>
          <p:cNvSpPr>
            <a:spLocks noGrp="1" noChangeArrowheads="1"/>
          </p:cNvSpPr>
          <p:nvPr>
            <p:ph type="body" idx="1"/>
          </p:nvPr>
        </p:nvSpPr>
        <p:spPr/>
        <p:txBody>
          <a:bodyPr/>
          <a:lstStyle/>
          <a:p>
            <a:r>
              <a:rPr lang="en-US" dirty="0" smtClean="0"/>
              <a:t>Client-side state maintenance</a:t>
            </a:r>
          </a:p>
          <a:p>
            <a:pPr lvl="1"/>
            <a:r>
              <a:rPr lang="en-US" dirty="0" smtClean="0"/>
              <a:t>Client stores small state on behalf of server</a:t>
            </a:r>
          </a:p>
          <a:p>
            <a:pPr lvl="1"/>
            <a:r>
              <a:rPr lang="en-US" dirty="0" smtClean="0"/>
              <a:t>Client sends state in future requests to the server</a:t>
            </a:r>
          </a:p>
          <a:p>
            <a:r>
              <a:rPr lang="en-US" dirty="0" smtClean="0"/>
              <a:t>Can provide authentication</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smtClean="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01791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smtClean="0"/>
              <a:t>“Abuse” of cookies</a:t>
            </a:r>
            <a:endParaRPr lang="en-US" dirty="0"/>
          </a:p>
        </p:txBody>
      </p:sp>
      <p:sp>
        <p:nvSpPr>
          <p:cNvPr id="54276" name="Rectangle 3"/>
          <p:cNvSpPr>
            <a:spLocks noGrp="1" noChangeArrowheads="1"/>
          </p:cNvSpPr>
          <p:nvPr>
            <p:ph idx="1"/>
          </p:nvPr>
        </p:nvSpPr>
        <p:spPr/>
        <p:txBody>
          <a:bodyPr/>
          <a:lstStyle/>
          <a:p>
            <a:r>
              <a:rPr lang="en-US" dirty="0" smtClean="0">
                <a:sym typeface="Arial" pitchFamily="68" charset="0"/>
              </a:rPr>
              <a:t>Excellent marketing opportunities and</a:t>
            </a:r>
            <a:br>
              <a:rPr lang="en-US" dirty="0" smtClean="0">
                <a:sym typeface="Arial" pitchFamily="68" charset="0"/>
              </a:rPr>
            </a:br>
            <a:r>
              <a:rPr lang="en-US" dirty="0" smtClean="0">
                <a:sym typeface="Arial" pitchFamily="68" charset="0"/>
              </a:rPr>
              <a:t>concerns for privacy</a:t>
            </a:r>
          </a:p>
          <a:p>
            <a:pPr lvl="1"/>
            <a:r>
              <a:rPr lang="en-US" dirty="0">
                <a:sym typeface="Arial" pitchFamily="68" charset="0"/>
              </a:rPr>
              <a:t>C</a:t>
            </a:r>
            <a:r>
              <a:rPr lang="en-US" dirty="0" smtClean="0">
                <a:sym typeface="Arial" pitchFamily="68" charset="0"/>
              </a:rPr>
              <a:t>ookies permit sites to learn a lot about you</a:t>
            </a:r>
          </a:p>
          <a:p>
            <a:pPr lvl="1"/>
            <a:r>
              <a:rPr lang="en-US" dirty="0">
                <a:sym typeface="Arial" pitchFamily="68" charset="0"/>
              </a:rPr>
              <a:t>Y</a:t>
            </a:r>
            <a:r>
              <a:rPr lang="en-US" dirty="0" smtClean="0">
                <a:sym typeface="Arial" pitchFamily="68" charset="0"/>
              </a:rPr>
              <a:t>ou may unknowingly supply personal info to sites</a:t>
            </a:r>
          </a:p>
          <a:p>
            <a:pPr lvl="1"/>
            <a:r>
              <a:rPr lang="en-US" dirty="0">
                <a:sym typeface="Arial" pitchFamily="68" charset="0"/>
              </a:rPr>
              <a:t>A</a:t>
            </a:r>
            <a:r>
              <a:rPr lang="en-US" dirty="0" smtClean="0">
                <a:sym typeface="Arial" pitchFamily="68" charset="0"/>
              </a:rPr>
              <a:t>dvertising companies tracks your preferences and</a:t>
            </a:r>
            <a:br>
              <a:rPr lang="en-US" dirty="0" smtClean="0">
                <a:sym typeface="Arial" pitchFamily="68" charset="0"/>
              </a:rPr>
            </a:br>
            <a:r>
              <a:rPr lang="en-US" dirty="0" smtClean="0">
                <a:sym typeface="Arial" pitchFamily="68" charset="0"/>
              </a:rPr>
              <a:t>viewing history across sites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682577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a:t>
            </a:r>
            <a:r>
              <a:rPr lang="zh-CN" altLang="en-US" dirty="0" smtClean="0"/>
              <a:t> </a:t>
            </a:r>
            <a:r>
              <a:rPr lang="en-US" dirty="0" smtClean="0"/>
              <a:t>communication!)</a:t>
            </a:r>
          </a:p>
          <a:p>
            <a:pPr lvl="1"/>
            <a:r>
              <a:rPr lang="en-US" dirty="0"/>
              <a:t>H</a:t>
            </a:r>
            <a:r>
              <a:rPr lang="en-US" dirty="0" smtClean="0"/>
              <a:t>igh availability </a:t>
            </a:r>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63065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HTTP and the Web</a:t>
            </a:r>
          </a:p>
          <a:p>
            <a:r>
              <a:rPr lang="en-US" dirty="0" smtClean="0"/>
              <a:t>Improving HTTP Performance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85774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32132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chemeClr val="accent5"/>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chemeClr val="accent5"/>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chemeClr val="accent5"/>
            </a:solidFill>
            <a:prstDash val="solid"/>
            <a:round/>
            <a:headEnd type="none" w="med" len="med"/>
            <a:tailEnd type="arrow"/>
          </a:ln>
          <a:effectLst/>
        </p:spPr>
      </p:cxnSp>
    </p:spTree>
    <p:extLst>
      <p:ext uri="{BB962C8B-B14F-4D97-AF65-F5344CB8AC3E}">
        <p14:creationId xmlns:p14="http://schemas.microsoft.com/office/powerpoint/2010/main" val="14396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chemeClr val="accent5"/>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a:t>
            </a:r>
            <a:r>
              <a:rPr lang="en-US" dirty="0" smtClean="0"/>
              <a:t>scale; e.g., webhosting</a:t>
            </a:r>
            <a:r>
              <a:rPr lang="en-US" dirty="0"/>
              <a:t>, CDNs, </a:t>
            </a:r>
            <a:r>
              <a:rPr lang="en-US" dirty="0" smtClean="0"/>
              <a:t>datacenters</a:t>
            </a:r>
            <a:endParaRPr lang="en-US" dirty="0"/>
          </a:p>
        </p:txBody>
      </p:sp>
    </p:spTree>
    <p:extLst>
      <p:ext uri="{BB962C8B-B14F-4D97-AF65-F5344CB8AC3E}">
        <p14:creationId xmlns:p14="http://schemas.microsoft.com/office/powerpoint/2010/main" val="197714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smtClean="0"/>
              <a:t>HTTP performance</a:t>
            </a:r>
            <a:endParaRPr lang="en-US" dirty="0"/>
          </a:p>
        </p:txBody>
      </p:sp>
      <p:sp>
        <p:nvSpPr>
          <p:cNvPr id="1143811" name="Rectangle 3"/>
          <p:cNvSpPr>
            <a:spLocks noGrp="1" noChangeArrowheads="1"/>
          </p:cNvSpPr>
          <p:nvPr>
            <p:ph type="body" idx="1"/>
          </p:nvPr>
        </p:nvSpPr>
        <p:spPr/>
        <p:txBody>
          <a:bodyPr/>
          <a:lstStyle/>
          <a:p>
            <a:r>
              <a:rPr lang="en-US" smtClean="0"/>
              <a:t>Most Web pages have multiple objects</a:t>
            </a:r>
          </a:p>
          <a:p>
            <a:pPr lvl="1"/>
            <a:r>
              <a:rPr lang="en-US" smtClean="0"/>
              <a:t>e.g., HTML file and a bunch of embedded images</a:t>
            </a:r>
          </a:p>
          <a:p>
            <a:endParaRPr lang="en-US" smtClean="0"/>
          </a:p>
          <a:p>
            <a:r>
              <a:rPr lang="en-US" smtClean="0"/>
              <a:t>How do you retrieve those objects (naively)?</a:t>
            </a:r>
          </a:p>
          <a:p>
            <a:pPr lvl="1"/>
            <a:r>
              <a:rPr lang="en-US" smtClean="0"/>
              <a:t>One item at a time</a:t>
            </a:r>
          </a:p>
          <a:p>
            <a:pPr lvl="1"/>
            <a:endParaRPr lang="en-US" smtClean="0"/>
          </a:p>
          <a:p>
            <a:r>
              <a:rPr lang="en-US" smtClean="0"/>
              <a:t>New TCP connection per (small) object!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82944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request response time</a:t>
            </a:r>
            <a:endParaRPr lang="en-US" dirty="0"/>
          </a:p>
        </p:txBody>
      </p:sp>
      <p:sp>
        <p:nvSpPr>
          <p:cNvPr id="3" name="Content Placeholder 2"/>
          <p:cNvSpPr>
            <a:spLocks noGrp="1"/>
          </p:cNvSpPr>
          <p:nvPr>
            <p:ph sz="half" idx="1"/>
          </p:nvPr>
        </p:nvSpPr>
        <p:spPr>
          <a:xfrm>
            <a:off x="685800" y="1600200"/>
            <a:ext cx="4338632" cy="4419600"/>
          </a:xfrm>
        </p:spPr>
        <p:txBody>
          <a:bodyPr>
            <a:normAutofit lnSpcReduction="10000"/>
          </a:bodyPr>
          <a:lstStyle/>
          <a:p>
            <a:r>
              <a:rPr lang="en-US" dirty="0"/>
              <a:t>RTT (round-trip </a:t>
            </a:r>
            <a:r>
              <a:rPr lang="en-US" dirty="0" smtClean="0"/>
              <a:t>time)</a:t>
            </a:r>
            <a:endParaRPr lang="en-US" dirty="0"/>
          </a:p>
          <a:p>
            <a:pPr lvl="1"/>
            <a:r>
              <a:rPr lang="en-US" dirty="0" smtClean="0">
                <a:solidFill>
                  <a:srgbClr val="000000"/>
                </a:solidFill>
              </a:rPr>
              <a:t>T</a:t>
            </a:r>
            <a:r>
              <a:rPr lang="en-US" dirty="0" smtClean="0"/>
              <a:t>ime </a:t>
            </a:r>
            <a:r>
              <a:rPr lang="en-US" dirty="0"/>
              <a:t>for a small packet to travel </a:t>
            </a:r>
            <a:r>
              <a:rPr lang="en-US" dirty="0" smtClean="0"/>
              <a:t>from </a:t>
            </a:r>
            <a:r>
              <a:rPr lang="en-US" dirty="0"/>
              <a:t>client to server and back</a:t>
            </a:r>
          </a:p>
          <a:p>
            <a:endParaRPr lang="en-US" dirty="0" smtClean="0"/>
          </a:p>
          <a:p>
            <a:r>
              <a:rPr lang="en-US" dirty="0" smtClean="0"/>
              <a:t>Response time</a:t>
            </a:r>
          </a:p>
          <a:p>
            <a:pPr lvl="1"/>
            <a:r>
              <a:rPr lang="en-US" dirty="0" smtClean="0"/>
              <a:t>1 RTT for TCP setup</a:t>
            </a:r>
          </a:p>
          <a:p>
            <a:pPr lvl="1"/>
            <a:r>
              <a:rPr lang="en-US" dirty="0" smtClean="0"/>
              <a:t>1 RTT for HTTP request and first few bytes</a:t>
            </a:r>
          </a:p>
          <a:p>
            <a:pPr lvl="1"/>
            <a:r>
              <a:rPr lang="en-US" dirty="0" smtClean="0"/>
              <a:t>Transmission time</a:t>
            </a:r>
          </a:p>
          <a:p>
            <a:pPr lvl="1"/>
            <a:r>
              <a:rPr lang="en-US" dirty="0" smtClean="0">
                <a:solidFill>
                  <a:schemeClr val="accent5"/>
                </a:solidFill>
              </a:rPr>
              <a:t>Total </a:t>
            </a:r>
            <a:r>
              <a:rPr lang="en-US" dirty="0" smtClean="0"/>
              <a:t>= 2RTT + Transmission Time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grpSp>
        <p:nvGrpSpPr>
          <p:cNvPr id="42" name="Group 41"/>
          <p:cNvGrpSpPr/>
          <p:nvPr/>
        </p:nvGrpSpPr>
        <p:grpSpPr>
          <a:xfrm>
            <a:off x="5138546" y="1923173"/>
            <a:ext cx="3337728" cy="3560755"/>
            <a:chOff x="5138546" y="1923173"/>
            <a:chExt cx="3337728"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chemeClr val="accent4"/>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chemeClr val="accent5"/>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0" name="Text Box 5"/>
            <p:cNvSpPr txBox="1">
              <a:spLocks noChangeArrowheads="1"/>
            </p:cNvSpPr>
            <p:nvPr/>
          </p:nvSpPr>
          <p:spPr bwMode="auto">
            <a:xfrm>
              <a:off x="5505621" y="1923173"/>
              <a:ext cx="72399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Client</a:t>
              </a:r>
            </a:p>
          </p:txBody>
        </p:sp>
        <p:sp>
          <p:nvSpPr>
            <p:cNvPr id="11" name="Text Box 6"/>
            <p:cNvSpPr txBox="1">
              <a:spLocks noChangeArrowheads="1"/>
            </p:cNvSpPr>
            <p:nvPr/>
          </p:nvSpPr>
          <p:spPr bwMode="auto">
            <a:xfrm>
              <a:off x="7692520" y="1923173"/>
              <a:ext cx="78375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3" name="Text Box 8"/>
            <p:cNvSpPr txBox="1">
              <a:spLocks noChangeArrowheads="1"/>
            </p:cNvSpPr>
            <p:nvPr/>
          </p:nvSpPr>
          <p:spPr bwMode="auto">
            <a:xfrm rot="305992">
              <a:off x="6571741" y="2197388"/>
              <a:ext cx="896798"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t>
              </a:r>
              <a:r>
                <a:rPr lang="en-US" b="0" dirty="0" smtClean="0">
                  <a:solidFill>
                    <a:schemeClr val="accent5"/>
                  </a:solidFill>
                  <a:latin typeface="+mn-lt"/>
                </a:rPr>
                <a:t>syn</a:t>
              </a:r>
              <a:endParaRPr lang="en-US" b="0" dirty="0">
                <a:solidFill>
                  <a:schemeClr val="accent5"/>
                </a:solidFill>
                <a:latin typeface="+mn-lt"/>
              </a:endParaRP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5" name="Text Box 10"/>
            <p:cNvSpPr txBox="1">
              <a:spLocks noChangeArrowheads="1"/>
            </p:cNvSpPr>
            <p:nvPr/>
          </p:nvSpPr>
          <p:spPr bwMode="auto">
            <a:xfrm rot="21314389">
              <a:off x="6053264" y="2564323"/>
              <a:ext cx="148349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7" name="Text Box 12"/>
            <p:cNvSpPr txBox="1">
              <a:spLocks noChangeArrowheads="1"/>
            </p:cNvSpPr>
            <p:nvPr/>
          </p:nvSpPr>
          <p:spPr bwMode="auto">
            <a:xfrm rot="623789">
              <a:off x="5951266" y="3266031"/>
              <a:ext cx="203249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27" name="Text Box 22"/>
            <p:cNvSpPr txBox="1">
              <a:spLocks noChangeArrowheads="1"/>
            </p:cNvSpPr>
            <p:nvPr/>
          </p:nvSpPr>
          <p:spPr bwMode="auto">
            <a:xfrm>
              <a:off x="5138546" y="2452687"/>
              <a:ext cx="53304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5" name="Text Box 22"/>
            <p:cNvSpPr txBox="1">
              <a:spLocks noChangeArrowheads="1"/>
            </p:cNvSpPr>
            <p:nvPr/>
          </p:nvSpPr>
          <p:spPr bwMode="auto">
            <a:xfrm>
              <a:off x="5138546" y="3582251"/>
              <a:ext cx="53304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8" name="Text Box 22"/>
            <p:cNvSpPr txBox="1">
              <a:spLocks noChangeArrowheads="1"/>
            </p:cNvSpPr>
            <p:nvPr/>
          </p:nvSpPr>
          <p:spPr bwMode="auto">
            <a:xfrm>
              <a:off x="5160975" y="4580400"/>
              <a:ext cx="38428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smtClean="0">
                  <a:solidFill>
                    <a:schemeClr val="accent5"/>
                  </a:solidFill>
                  <a:latin typeface="+mn-lt"/>
                </a:rPr>
                <a:t>Tx</a:t>
              </a:r>
              <a:endParaRPr lang="en-US" dirty="0">
                <a:solidFill>
                  <a:schemeClr val="accent5"/>
                </a:solidFill>
                <a:latin typeface="+mn-lt"/>
              </a:endParaRPr>
            </a:p>
          </p:txBody>
        </p:sp>
      </p:grpSp>
    </p:spTree>
    <p:extLst>
      <p:ext uri="{BB962C8B-B14F-4D97-AF65-F5344CB8AC3E}">
        <p14:creationId xmlns:p14="http://schemas.microsoft.com/office/powerpoint/2010/main" val="8710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Non-persistent connections</a:t>
            </a:r>
            <a:endParaRPr lang="en-US" dirty="0"/>
          </a:p>
        </p:txBody>
      </p:sp>
      <p:sp>
        <p:nvSpPr>
          <p:cNvPr id="9" name="Content Placeholder 8"/>
          <p:cNvSpPr>
            <a:spLocks noGrp="1"/>
          </p:cNvSpPr>
          <p:nvPr>
            <p:ph idx="1"/>
          </p:nvPr>
        </p:nvSpPr>
        <p:spPr/>
        <p:txBody>
          <a:bodyPr/>
          <a:lstStyle/>
          <a:p>
            <a:r>
              <a:rPr lang="en-US" dirty="0" smtClean="0"/>
              <a:t>Default in HTTP/1.0</a:t>
            </a:r>
          </a:p>
          <a:p>
            <a:r>
              <a:rPr lang="en-US" dirty="0" smtClean="0">
                <a:solidFill>
                  <a:schemeClr val="accent5"/>
                </a:solidFill>
              </a:rPr>
              <a:t>2RTT+△ for each object </a:t>
            </a:r>
            <a:r>
              <a:rPr lang="en-US" dirty="0" smtClean="0"/>
              <a:t>in the HTML file!</a:t>
            </a:r>
          </a:p>
          <a:p>
            <a:pPr lvl="1"/>
            <a:r>
              <a:rPr lang="en-US" dirty="0" smtClean="0"/>
              <a:t>One more </a:t>
            </a:r>
            <a:r>
              <a:rPr lang="en-US" dirty="0"/>
              <a:t>2RTT+</a:t>
            </a:r>
            <a:r>
              <a:rPr lang="en-US" dirty="0" smtClean="0"/>
              <a:t>△ for the HTML file itself</a:t>
            </a:r>
          </a:p>
          <a:p>
            <a:r>
              <a:rPr lang="en-US" dirty="0" smtClean="0"/>
              <a:t>Doing the same thing over and over again</a:t>
            </a:r>
          </a:p>
          <a:p>
            <a:pPr lvl="1"/>
            <a:r>
              <a:rPr lang="en-US" dirty="0" smtClean="0"/>
              <a:t>Inefficient</a:t>
            </a:r>
            <a:endParaRPr lang="en-US" dirty="0"/>
          </a:p>
        </p:txBody>
      </p:sp>
      <p:sp>
        <p:nvSpPr>
          <p:cNvPr id="7" name="Slide Number Placeholder 6"/>
          <p:cNvSpPr>
            <a:spLocks noGrp="1"/>
          </p:cNvSpPr>
          <p:nvPr>
            <p:ph type="sldNum" sz="quarter" idx="12"/>
          </p:nvPr>
        </p:nvSpPr>
        <p:spPr/>
        <p:txBody>
          <a:bodyPr/>
          <a:lstStyle/>
          <a:p>
            <a:fld id="{F36FED86-94EF-254D-90EE-B810FE8299EE}" type="slidenum">
              <a:rPr lang="en-US" smtClean="0"/>
              <a:pPr/>
              <a:t>25</a:t>
            </a:fld>
            <a:endParaRPr lang="en-US"/>
          </a:p>
        </p:txBody>
      </p:sp>
    </p:spTree>
    <p:extLst>
      <p:ext uri="{BB962C8B-B14F-4D97-AF65-F5344CB8AC3E}">
        <p14:creationId xmlns:p14="http://schemas.microsoft.com/office/powerpoint/2010/main" val="784092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smtClean="0"/>
              <a:t>Concurrent </a:t>
            </a:r>
            <a:r>
              <a:rPr lang="en-US" dirty="0"/>
              <a:t>r</a:t>
            </a:r>
            <a:r>
              <a:rPr lang="en-US" dirty="0" smtClean="0"/>
              <a:t>equests and responses</a:t>
            </a:r>
            <a:endParaRPr lang="en-US" dirty="0"/>
          </a:p>
        </p:txBody>
      </p:sp>
      <p:sp>
        <p:nvSpPr>
          <p:cNvPr id="1149955" name="Rectangle 3"/>
          <p:cNvSpPr>
            <a:spLocks noGrp="1" noChangeArrowheads="1"/>
          </p:cNvSpPr>
          <p:nvPr>
            <p:ph sz="half" idx="1"/>
          </p:nvPr>
        </p:nvSpPr>
        <p:spPr/>
        <p:txBody>
          <a:bodyPr/>
          <a:lstStyle/>
          <a:p>
            <a:r>
              <a:rPr lang="en-US" smtClean="0"/>
              <a:t>Use multiple connections in parallel</a:t>
            </a:r>
          </a:p>
          <a:p>
            <a:r>
              <a:rPr lang="en-US" smtClean="0"/>
              <a:t>Does not necessarily maintain order of responses</a:t>
            </a:r>
            <a:endParaRPr lang="en-US" smtClean="0">
              <a:sym typeface="Wingdings" charset="0"/>
            </a:endParaRPr>
          </a:p>
          <a:p>
            <a:endParaRPr lang="en-US" dirty="0"/>
          </a:p>
        </p:txBody>
      </p:sp>
      <p:sp>
        <p:nvSpPr>
          <p:cNvPr id="12" name="Slide Number Placeholder 11"/>
          <p:cNvSpPr>
            <a:spLocks noGrp="1"/>
          </p:cNvSpPr>
          <p:nvPr>
            <p:ph type="sldNum" sz="quarter" idx="12"/>
          </p:nvPr>
        </p:nvSpPr>
        <p:spPr/>
        <p:txBody>
          <a:bodyPr/>
          <a:lstStyle/>
          <a:p>
            <a:fld id="{A190D881-957A-7944-A8D0-1584E528B88F}" type="slidenum">
              <a:rPr lang="en-US" smtClean="0"/>
              <a:pPr/>
              <a:t>26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dirty="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676772" y="1676400"/>
            <a:ext cx="1020998" cy="520601"/>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latin typeface="+mn-lt"/>
              </a:rPr>
              <a:t>Client</a:t>
            </a:r>
          </a:p>
        </p:txBody>
      </p:sp>
      <p:sp>
        <p:nvSpPr>
          <p:cNvPr id="58" name="Text Box 5"/>
          <p:cNvSpPr txBox="1">
            <a:spLocks noChangeArrowheads="1"/>
          </p:cNvSpPr>
          <p:nvPr/>
        </p:nvSpPr>
        <p:spPr bwMode="auto">
          <a:xfrm>
            <a:off x="6589138" y="5727799"/>
            <a:ext cx="1115576" cy="520601"/>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smtClean="0">
                <a:latin typeface="+mn-lt"/>
              </a:rPr>
              <a:t>Server</a:t>
            </a:r>
            <a:endParaRPr lang="en-US" sz="2800" dirty="0">
              <a:latin typeface="+mn-lt"/>
            </a:endParaRPr>
          </a:p>
        </p:txBody>
      </p:sp>
    </p:spTree>
    <p:extLst>
      <p:ext uri="{BB962C8B-B14F-4D97-AF65-F5344CB8AC3E}">
        <p14:creationId xmlns:p14="http://schemas.microsoft.com/office/powerpoint/2010/main" val="127473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P spid="57"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t>Persistent connections</a:t>
            </a:r>
            <a:endParaRPr lang="en-US" dirty="0"/>
          </a:p>
        </p:txBody>
      </p:sp>
      <p:sp>
        <p:nvSpPr>
          <p:cNvPr id="3" name="Content Placeholder 2"/>
          <p:cNvSpPr>
            <a:spLocks noGrp="1"/>
          </p:cNvSpPr>
          <p:nvPr>
            <p:ph idx="1"/>
          </p:nvPr>
        </p:nvSpPr>
        <p:spPr/>
        <p:txBody>
          <a:bodyPr/>
          <a:lstStyle/>
          <a:p>
            <a:r>
              <a:rPr lang="en-US" dirty="0" smtClean="0"/>
              <a:t>Maintain TCP connection across multiple requests</a:t>
            </a:r>
          </a:p>
          <a:p>
            <a:pPr lvl="1"/>
            <a:r>
              <a:rPr lang="en-US" dirty="0" smtClean="0"/>
              <a:t>Including transfers subsequent to current page</a:t>
            </a:r>
          </a:p>
          <a:p>
            <a:pPr lvl="1"/>
            <a:r>
              <a:rPr lang="en-US" dirty="0" smtClean="0"/>
              <a:t>Client or server can tear down connection</a:t>
            </a:r>
          </a:p>
          <a:p>
            <a:r>
              <a:rPr lang="en-US" dirty="0" smtClean="0">
                <a:solidFill>
                  <a:schemeClr val="accent5"/>
                </a:solidFill>
              </a:rPr>
              <a:t>Advantages</a:t>
            </a:r>
          </a:p>
          <a:p>
            <a:pPr lvl="1"/>
            <a:r>
              <a:rPr lang="en-US" dirty="0" smtClean="0"/>
              <a:t>Avoid overhead of connection set-up and tear-down</a:t>
            </a:r>
          </a:p>
          <a:p>
            <a:pPr lvl="1"/>
            <a:r>
              <a:rPr lang="en-US" dirty="0" smtClean="0"/>
              <a:t>Allow underlying layers (e.g., TCP) to learn about RTT and bandwidth characteristics</a:t>
            </a:r>
          </a:p>
          <a:p>
            <a:r>
              <a:rPr lang="en-US" dirty="0" smtClean="0"/>
              <a:t>Default in HTTP/1.1</a:t>
            </a:r>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9541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smtClean="0"/>
              <a:t>Pipelined requests &amp; responses</a:t>
            </a:r>
            <a:endParaRPr lang="en-US" dirty="0"/>
          </a:p>
        </p:txBody>
      </p:sp>
      <p:sp>
        <p:nvSpPr>
          <p:cNvPr id="13" name="Content Placeholder 12"/>
          <p:cNvSpPr>
            <a:spLocks noGrp="1"/>
          </p:cNvSpPr>
          <p:nvPr>
            <p:ph sz="half" idx="1"/>
          </p:nvPr>
        </p:nvSpPr>
        <p:spPr/>
        <p:txBody>
          <a:bodyPr/>
          <a:lstStyle/>
          <a:p>
            <a:r>
              <a:rPr lang="en-US" dirty="0"/>
              <a:t>Batch requests and responses to reduce the number of </a:t>
            </a:r>
            <a:r>
              <a:rPr lang="en-US" dirty="0" smtClean="0"/>
              <a:t>packets</a:t>
            </a:r>
            <a:endParaRPr lang="en-US" dirty="0"/>
          </a:p>
          <a:p>
            <a:endParaRPr lang="en-US" dirty="0" smtClean="0"/>
          </a:p>
          <a:p>
            <a:r>
              <a:rPr lang="en-US" dirty="0" smtClean="0"/>
              <a:t>Multiple </a:t>
            </a:r>
            <a:r>
              <a:rPr lang="en-US" dirty="0"/>
              <a:t>requests can be contained in one TCP segment</a:t>
            </a:r>
          </a:p>
          <a:p>
            <a:endParaRPr lang="en-US" dirty="0"/>
          </a:p>
          <a:p>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7902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small objects</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latency</a:t>
            </a:r>
          </a:p>
          <a:p>
            <a:endParaRPr lang="en-US" dirty="0" smtClean="0"/>
          </a:p>
          <a:p>
            <a:r>
              <a:rPr lang="en-US" dirty="0" smtClean="0"/>
              <a:t>One-at-a-time:  ~2n RTT</a:t>
            </a:r>
          </a:p>
          <a:p>
            <a:r>
              <a:rPr lang="en-US" dirty="0"/>
              <a:t>m</a:t>
            </a:r>
            <a:r>
              <a:rPr lang="en-US" dirty="0" smtClean="0"/>
              <a:t> concurrent: ~2[n/m] RTT</a:t>
            </a:r>
          </a:p>
          <a:p>
            <a:r>
              <a:rPr lang="en-US" dirty="0" smtClean="0"/>
              <a:t>Persistent: ~ (n+1)RTT</a:t>
            </a:r>
          </a:p>
          <a:p>
            <a:r>
              <a:rPr lang="en-US" dirty="0" smtClean="0"/>
              <a:t>Pipelined: ~2 RTT</a:t>
            </a:r>
          </a:p>
          <a:p>
            <a:r>
              <a:rPr lang="en-US" dirty="0" smtClean="0"/>
              <a:t>Pipelined/Persistent: ~2 RTT first time, RTT later</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6377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 History</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smtClean="0"/>
              <a:t>First HTTP </a:t>
            </a:r>
            <a:r>
              <a:rPr lang="en-US" dirty="0"/>
              <a:t>implementation – </a:t>
            </a:r>
            <a:r>
              <a:rPr lang="en-US" dirty="0" smtClean="0"/>
              <a:t>1990 </a:t>
            </a:r>
          </a:p>
          <a:p>
            <a:pPr lvl="2"/>
            <a:r>
              <a:rPr lang="en-US" dirty="0" smtClean="0">
                <a:solidFill>
                  <a:schemeClr val="accent5"/>
                </a:solidFill>
              </a:rPr>
              <a:t>Tim Berners-Lee</a:t>
            </a:r>
            <a:r>
              <a:rPr lang="en-US" dirty="0" smtClean="0"/>
              <a:t> at CERN</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3</a:t>
            </a:fld>
            <a:endParaRPr lang="en-US"/>
          </a:p>
        </p:txBody>
      </p:sp>
      <p:pic>
        <p:nvPicPr>
          <p:cNvPr id="4098" name="Picture 2" descr="mage result for tim berners-l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383" y="3276600"/>
            <a:ext cx="2095500" cy="2619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609600" y="3352800"/>
            <a:ext cx="5267687" cy="18605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lvl="2"/>
            <a:r>
              <a:rPr lang="en-US" altLang="zh-CN" dirty="0" smtClean="0">
                <a:solidFill>
                  <a:schemeClr val="accent5"/>
                </a:solidFill>
              </a:rPr>
              <a:t>Turing</a:t>
            </a:r>
            <a:r>
              <a:rPr lang="zh-CN" altLang="en-US" dirty="0" smtClean="0">
                <a:solidFill>
                  <a:schemeClr val="accent5"/>
                </a:solidFill>
              </a:rPr>
              <a:t> </a:t>
            </a:r>
            <a:r>
              <a:rPr lang="en-US" altLang="zh-CN" dirty="0" smtClean="0">
                <a:solidFill>
                  <a:schemeClr val="accent5"/>
                </a:solidFill>
              </a:rPr>
              <a:t>award</a:t>
            </a:r>
            <a:r>
              <a:rPr lang="zh-CN" altLang="en-US" dirty="0" smtClean="0">
                <a:solidFill>
                  <a:schemeClr val="accent5"/>
                </a:solidFill>
              </a:rPr>
              <a:t> </a:t>
            </a:r>
            <a:r>
              <a:rPr lang="en-US" altLang="zh-CN" dirty="0" smtClean="0"/>
              <a:t>at</a:t>
            </a:r>
            <a:r>
              <a:rPr lang="zh-CN" altLang="en-US" dirty="0" smtClean="0"/>
              <a:t> </a:t>
            </a:r>
            <a:r>
              <a:rPr lang="en-US" altLang="zh-CN" dirty="0" smtClean="0"/>
              <a:t>2016:</a:t>
            </a:r>
            <a:r>
              <a:rPr lang="zh-CN" altLang="en-US" dirty="0" smtClean="0"/>
              <a:t> </a:t>
            </a:r>
            <a:r>
              <a:rPr lang="en-US" altLang="zh-CN" dirty="0" smtClean="0"/>
              <a:t>for inventing the World Wide Web, the first web browser, and the fundamental protocols and algorithms allowing the Web to scale</a:t>
            </a:r>
            <a:endParaRPr lang="en-US" dirty="0" smtClean="0"/>
          </a:p>
        </p:txBody>
      </p:sp>
    </p:spTree>
    <p:extLst>
      <p:ext uri="{BB962C8B-B14F-4D97-AF65-F5344CB8AC3E}">
        <p14:creationId xmlns:p14="http://schemas.microsoft.com/office/powerpoint/2010/main" val="1736558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large objects each of size F</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bandwidth</a:t>
            </a:r>
          </a:p>
          <a:p>
            <a:endParaRPr lang="en-US" dirty="0" smtClean="0"/>
          </a:p>
          <a:p>
            <a:r>
              <a:rPr lang="en-US" dirty="0" smtClean="0"/>
              <a:t>One-at-a-time:  ~ </a:t>
            </a:r>
            <a:r>
              <a:rPr lang="en-US" dirty="0" err="1" smtClean="0"/>
              <a:t>nF</a:t>
            </a:r>
            <a:r>
              <a:rPr lang="en-US" dirty="0" smtClean="0"/>
              <a:t>/B</a:t>
            </a:r>
          </a:p>
          <a:p>
            <a:r>
              <a:rPr lang="en-US" dirty="0"/>
              <a:t>m</a:t>
            </a:r>
            <a:r>
              <a:rPr lang="en-US" dirty="0" smtClean="0"/>
              <a:t> concurrent: ~ [n/m] F/B</a:t>
            </a:r>
          </a:p>
          <a:p>
            <a:pPr lvl="1"/>
            <a:r>
              <a:rPr lang="en-US" dirty="0"/>
              <a:t>A</a:t>
            </a:r>
            <a:r>
              <a:rPr lang="en-US" dirty="0" smtClean="0"/>
              <a:t>ssuming shared with large population of users and each TCP connection gets the same bandwidth</a:t>
            </a:r>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3749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HTTP/1.1</a:t>
            </a:r>
          </a:p>
          <a:p>
            <a:pPr lvl="1"/>
            <a:r>
              <a:rPr lang="en-US" dirty="0" smtClean="0"/>
              <a:t>Text-based protocol</a:t>
            </a:r>
          </a:p>
          <a:p>
            <a:pPr lvl="1"/>
            <a:r>
              <a:rPr lang="en-US" dirty="0" smtClean="0"/>
              <a:t>Being replaced by binary HTTP/2 protocol</a:t>
            </a:r>
          </a:p>
          <a:p>
            <a:r>
              <a:rPr lang="en-US" dirty="0" smtClean="0"/>
              <a:t>Many ways to improve performance</a:t>
            </a:r>
          </a:p>
          <a:p>
            <a:pPr lvl="1"/>
            <a:r>
              <a:rPr lang="en-US" dirty="0" smtClean="0"/>
              <a:t>Pipelining and </a:t>
            </a:r>
            <a:r>
              <a:rPr lang="en-US" dirty="0" smtClean="0"/>
              <a:t>batching</a:t>
            </a:r>
            <a:endParaRPr lang="en-US" dirty="0" smtClean="0"/>
          </a:p>
          <a:p>
            <a:endParaRPr lang="en-US" dirty="0"/>
          </a:p>
          <a:p>
            <a:r>
              <a:rPr lang="en-US" dirty="0" smtClean="0"/>
              <a:t>Assignment 1 is due next </a:t>
            </a:r>
            <a:r>
              <a:rPr lang="en-US" dirty="0" smtClean="0"/>
              <a:t>Friday</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949068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32</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WWW != Internet</a:t>
            </a:r>
            <a:endParaRPr lang="en-US" dirty="0"/>
          </a:p>
        </p:txBody>
      </p:sp>
      <p:sp>
        <p:nvSpPr>
          <p:cNvPr id="3" name="Content Placeholder 2"/>
          <p:cNvSpPr>
            <a:spLocks noGrp="1"/>
          </p:cNvSpPr>
          <p:nvPr>
            <p:ph idx="1"/>
          </p:nvPr>
        </p:nvSpPr>
        <p:spPr/>
        <p:txBody>
          <a:bodyPr/>
          <a:lstStyle/>
          <a:p>
            <a:r>
              <a:rPr lang="en-US" dirty="0" err="1" smtClean="0"/>
              <a:t>Vint</a:t>
            </a:r>
            <a:r>
              <a:rPr lang="en-US" dirty="0" smtClean="0"/>
              <a:t> Cerf, Robert Kahn</a:t>
            </a:r>
          </a:p>
          <a:p>
            <a:r>
              <a:rPr lang="en-US" dirty="0" smtClean="0"/>
              <a:t>Turing award at 2004: </a:t>
            </a:r>
            <a:r>
              <a:rPr lang="en-US" b="0" dirty="0"/>
              <a:t>for pioneering work on internetworking, including the design and implementation of the Internet's basic communications protocols, TCP/IP, and for inspired leadership in networking.</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a:t>
            </a:fld>
            <a:endParaRPr lang="en-US"/>
          </a:p>
        </p:txBody>
      </p:sp>
      <p:pic>
        <p:nvPicPr>
          <p:cNvPr id="4102" name="Picture 6" descr="mage result for robert kah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501068"/>
            <a:ext cx="1653008" cy="220401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age result for vint cer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3" y="4514329"/>
            <a:ext cx="187642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20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a:t>
            </a:r>
            <a:r>
              <a:rPr lang="en-US" smtClean="0"/>
              <a:t>: History (</a:t>
            </a:r>
            <a:r>
              <a:rPr lang="en-US"/>
              <a:t>cont’d)</a:t>
            </a:r>
            <a:endParaRPr lang="en-US" dirty="0"/>
          </a:p>
        </p:txBody>
      </p:sp>
      <p:sp>
        <p:nvSpPr>
          <p:cNvPr id="28676" name="Rectangle 3"/>
          <p:cNvSpPr>
            <a:spLocks noGrp="1" noChangeArrowheads="1"/>
          </p:cNvSpPr>
          <p:nvPr>
            <p:ph idx="1"/>
          </p:nvPr>
        </p:nvSpPr>
        <p:spPr>
          <a:xfrm>
            <a:off x="628650" y="1825625"/>
            <a:ext cx="7886700" cy="4351338"/>
          </a:xfrm>
        </p:spPr>
        <p:txBody>
          <a:bodyPr>
            <a:normAutofit fontScale="92500" lnSpcReduction="10000"/>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a:t>HTTP/0.9 – 1991</a:t>
            </a:r>
          </a:p>
          <a:p>
            <a:pPr lvl="2"/>
            <a:r>
              <a:rPr lang="en-US" dirty="0"/>
              <a:t>Simple GET command for the Web</a:t>
            </a:r>
          </a:p>
          <a:p>
            <a:pPr lvl="1"/>
            <a:r>
              <a:rPr lang="en-US" dirty="0"/>
              <a:t>HTTP/1.0 – 1992</a:t>
            </a:r>
          </a:p>
          <a:p>
            <a:pPr lvl="2"/>
            <a:r>
              <a:rPr lang="en-US" dirty="0"/>
              <a:t>Client/server information, simple </a:t>
            </a:r>
            <a:r>
              <a:rPr lang="en-US" dirty="0" smtClean="0"/>
              <a:t>caching</a:t>
            </a:r>
          </a:p>
          <a:p>
            <a:pPr lvl="1"/>
            <a:r>
              <a:rPr lang="en-US" dirty="0" smtClean="0"/>
              <a:t>HTTP/1.1 </a:t>
            </a:r>
            <a:r>
              <a:rPr lang="en-US" dirty="0"/>
              <a:t>– </a:t>
            </a:r>
            <a:r>
              <a:rPr lang="en-US" dirty="0" smtClean="0"/>
              <a:t>1996 </a:t>
            </a:r>
          </a:p>
          <a:p>
            <a:pPr lvl="2"/>
            <a:r>
              <a:rPr lang="en-US" dirty="0" smtClean="0"/>
              <a:t>Performance and security optimizations</a:t>
            </a:r>
          </a:p>
          <a:p>
            <a:pPr lvl="1"/>
            <a:r>
              <a:rPr lang="en-US" dirty="0" smtClean="0"/>
              <a:t>HTTP/2 – 2015</a:t>
            </a:r>
          </a:p>
          <a:p>
            <a:pPr lvl="2"/>
            <a:r>
              <a:rPr lang="en-US" dirty="0" smtClean="0"/>
              <a:t>Latency optimizations via request multiplexing over single TCP connection</a:t>
            </a:r>
          </a:p>
          <a:p>
            <a:pPr lvl="2"/>
            <a:r>
              <a:rPr lang="en-US" dirty="0" smtClean="0"/>
              <a:t>Binary protocol instead of text</a:t>
            </a: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377618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Web components</a:t>
            </a:r>
            <a:endParaRPr lang="en-US" dirty="0"/>
          </a:p>
        </p:txBody>
      </p:sp>
      <p:sp>
        <p:nvSpPr>
          <p:cNvPr id="1064963" name="Rectangle 3"/>
          <p:cNvSpPr>
            <a:spLocks noGrp="1" noChangeArrowheads="1"/>
          </p:cNvSpPr>
          <p:nvPr>
            <p:ph type="body" idx="1"/>
          </p:nvPr>
        </p:nvSpPr>
        <p:spPr/>
        <p:txBody>
          <a:bodyPr/>
          <a:lstStyle/>
          <a:p>
            <a:r>
              <a:rPr lang="en-US" dirty="0" smtClean="0"/>
              <a:t>Infrastructure:</a:t>
            </a:r>
          </a:p>
          <a:p>
            <a:pPr lvl="1"/>
            <a:r>
              <a:rPr lang="en-US" dirty="0" smtClean="0"/>
              <a:t>Clients</a:t>
            </a:r>
          </a:p>
          <a:p>
            <a:pPr lvl="1"/>
            <a:r>
              <a:rPr lang="en-US" dirty="0" smtClean="0"/>
              <a:t>Servers (DNS, CDN, Datacenters)</a:t>
            </a:r>
          </a:p>
          <a:p>
            <a:pPr lvl="1"/>
            <a:endParaRPr lang="en-US" dirty="0" smtClean="0"/>
          </a:p>
          <a:p>
            <a:r>
              <a:rPr lang="en-US" dirty="0" smtClean="0"/>
              <a:t>Content:</a:t>
            </a:r>
          </a:p>
          <a:p>
            <a:pPr lvl="1"/>
            <a:r>
              <a:rPr lang="en-US" dirty="0" smtClean="0"/>
              <a:t>URL: naming content</a:t>
            </a:r>
          </a:p>
          <a:p>
            <a:pPr lvl="1"/>
            <a:r>
              <a:rPr lang="en-US" dirty="0" smtClean="0"/>
              <a:t>HTML: formatting content</a:t>
            </a:r>
          </a:p>
          <a:p>
            <a:pPr lvl="1"/>
            <a:endParaRPr lang="en-US" dirty="0" smtClean="0"/>
          </a:p>
          <a:p>
            <a:r>
              <a:rPr lang="en-US" dirty="0" smtClean="0"/>
              <a:t>Protocol for exchanging information: HTTP</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7663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normAutofit/>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endParaRPr lang="en-US" dirty="0" smtClean="0"/>
          </a:p>
          <a:p>
            <a:r>
              <a:rPr lang="en-US" dirty="0" smtClean="0"/>
              <a:t>Extend the idea of hierarchical hostnames to include anything in a file system</a:t>
            </a:r>
          </a:p>
          <a:p>
            <a:pPr lvl="1"/>
            <a:r>
              <a:rPr lang="en-US" sz="1800" dirty="0" smtClean="0">
                <a:solidFill>
                  <a:schemeClr val="accent3"/>
                </a:solidFill>
                <a:latin typeface="Lucida Console" charset="0"/>
                <a:ea typeface="Lucida Console" charset="0"/>
                <a:cs typeface="Lucida Console" charset="0"/>
              </a:rPr>
              <a:t>https</a:t>
            </a:r>
            <a:r>
              <a:rPr lang="en-US" sz="1800" dirty="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github.com</a:t>
            </a:r>
            <a:r>
              <a:rPr lang="en-US" sz="1800" dirty="0" smtClean="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xinjin</a:t>
            </a:r>
            <a:r>
              <a:rPr lang="en-US" sz="1800" dirty="0" smtClean="0">
                <a:solidFill>
                  <a:schemeClr val="accent3"/>
                </a:solidFill>
                <a:latin typeface="Lucida Console" charset="0"/>
                <a:ea typeface="Lucida Console" charset="0"/>
                <a:cs typeface="Lucida Console" charset="0"/>
              </a:rPr>
              <a:t>/course-net/blob/master/slides/lec0</a:t>
            </a:r>
            <a:r>
              <a:rPr lang="en-US" altLang="zh-CN" sz="1800" dirty="0" smtClean="0">
                <a:solidFill>
                  <a:schemeClr val="accent3"/>
                </a:solidFill>
                <a:latin typeface="Lucida Console" charset="0"/>
                <a:ea typeface="Lucida Console" charset="0"/>
                <a:cs typeface="Lucida Console" charset="0"/>
              </a:rPr>
              <a:t>1</a:t>
            </a:r>
            <a:r>
              <a:rPr lang="en-US" sz="1800" dirty="0" smtClean="0">
                <a:solidFill>
                  <a:schemeClr val="accent3"/>
                </a:solidFill>
                <a:latin typeface="Lucida Console" charset="0"/>
                <a:ea typeface="Lucida Console" charset="0"/>
                <a:cs typeface="Lucida Console" charset="0"/>
              </a:rPr>
              <a:t>_</a:t>
            </a:r>
            <a:r>
              <a:rPr lang="en-US" altLang="zh-CN" sz="1800" dirty="0" smtClean="0">
                <a:solidFill>
                  <a:schemeClr val="accent3"/>
                </a:solidFill>
                <a:latin typeface="Lucida Console" charset="0"/>
                <a:ea typeface="Lucida Console" charset="0"/>
                <a:cs typeface="Lucida Console" charset="0"/>
              </a:rPr>
              <a:t>introduction</a:t>
            </a:r>
            <a:r>
              <a:rPr lang="en-US" sz="1800" dirty="0" smtClean="0">
                <a:solidFill>
                  <a:schemeClr val="accent3"/>
                </a:solidFill>
                <a:latin typeface="Lucida Console" charset="0"/>
                <a:ea typeface="Lucida Console" charset="0"/>
                <a:cs typeface="Lucida Console" charset="0"/>
              </a:rPr>
              <a:t>.pptx</a:t>
            </a:r>
            <a:endParaRPr lang="en-US" sz="1800" dirty="0">
              <a:solidFill>
                <a:schemeClr val="accent3"/>
              </a:solidFill>
              <a:latin typeface="Lucida Console" charset="0"/>
              <a:ea typeface="Lucida Console" charset="0"/>
              <a:cs typeface="Lucida Console" charset="0"/>
            </a:endParaRPr>
          </a:p>
          <a:p>
            <a:r>
              <a:rPr lang="en-US" dirty="0" smtClean="0"/>
              <a:t>Extend to program executions as well…</a:t>
            </a:r>
          </a:p>
          <a:p>
            <a:pPr lvl="1"/>
            <a:r>
              <a:rPr lang="en-US" sz="1800" dirty="0" smtClean="0">
                <a:solidFill>
                  <a:schemeClr val="accent3"/>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smtClean="0"/>
              <a:t>Server side processing can be included in the name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51032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a:t>
            </a:r>
            <a:r>
              <a:rPr lang="en-US" dirty="0" smtClean="0"/>
              <a:t>port </a:t>
            </a:r>
          </a:p>
          <a:p>
            <a:pPr lvl="2"/>
            <a:r>
              <a:rPr lang="en-US" i="1" dirty="0" smtClean="0"/>
              <a:t>e.g.,</a:t>
            </a:r>
            <a:r>
              <a:rPr lang="en-US" dirty="0" smtClean="0"/>
              <a:t> </a:t>
            </a:r>
            <a:r>
              <a:rPr lang="en-US" dirty="0"/>
              <a:t>http: </a:t>
            </a:r>
            <a:r>
              <a:rPr lang="en-US" dirty="0" smtClean="0"/>
              <a:t>80,  </a:t>
            </a:r>
            <a:r>
              <a:rPr lang="en-US" dirty="0"/>
              <a:t>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smtClean="0"/>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2113904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mtClean="0"/>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smtClean="0"/>
              <a:t>Client-server architecture</a:t>
            </a:r>
          </a:p>
          <a:p>
            <a:pPr lvl="1"/>
            <a:r>
              <a:rPr lang="en-US" dirty="0" smtClean="0"/>
              <a:t>Server is “always on” and “well known”</a:t>
            </a:r>
          </a:p>
          <a:p>
            <a:pPr lvl="1"/>
            <a:r>
              <a:rPr lang="en-US" dirty="0"/>
              <a:t>C</a:t>
            </a:r>
            <a:r>
              <a:rPr lang="en-US" dirty="0" smtClean="0"/>
              <a:t>lients initiate contact to server</a:t>
            </a:r>
          </a:p>
          <a:p>
            <a:r>
              <a:rPr lang="en-US" dirty="0" smtClean="0"/>
              <a:t>Synchronous request/reply protocol </a:t>
            </a:r>
          </a:p>
          <a:p>
            <a:pPr lvl="1"/>
            <a:r>
              <a:rPr lang="en-US" dirty="0" smtClean="0"/>
              <a:t>Runs over TCP, Port 80</a:t>
            </a:r>
          </a:p>
          <a:p>
            <a:r>
              <a:rPr lang="en-US" dirty="0" smtClean="0"/>
              <a:t>Stateless</a:t>
            </a:r>
          </a:p>
          <a:p>
            <a:r>
              <a:rPr lang="en-US" dirty="0" smtClean="0"/>
              <a:t>ASCII format</a:t>
            </a:r>
          </a:p>
          <a:p>
            <a:pPr lvl="1"/>
            <a:r>
              <a:rPr lang="en-US" dirty="0" smtClean="0"/>
              <a:t>Before HTTP/2</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4183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1993</TotalTime>
  <Words>1499</Words>
  <Application>Microsoft Macintosh PowerPoint</Application>
  <PresentationFormat>On-screen Show (4:3)</PresentationFormat>
  <Paragraphs>346</Paragraphs>
  <Slides>32</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Calibri</vt:lpstr>
      <vt:lpstr>Calibri Light</vt:lpstr>
      <vt:lpstr>Courier</vt:lpstr>
      <vt:lpstr>Courier New</vt:lpstr>
      <vt:lpstr>Lucida Console</vt:lpstr>
      <vt:lpstr>ＭＳ Ｐゴシック</vt:lpstr>
      <vt:lpstr>PMingLiU</vt:lpstr>
      <vt:lpstr>Times New Roman</vt:lpstr>
      <vt:lpstr>Wingdings</vt:lpstr>
      <vt:lpstr>宋体</vt:lpstr>
      <vt:lpstr>Arial</vt:lpstr>
      <vt:lpstr>Office Theme</vt:lpstr>
      <vt:lpstr>EN.601.414/614 Computer Networks  HTTP and the Web</vt:lpstr>
      <vt:lpstr>Agenda</vt:lpstr>
      <vt:lpstr>The Web: History</vt:lpstr>
      <vt:lpstr>WWW != Internet</vt:lpstr>
      <vt:lpstr>The Web: History (cont’d)</vt:lpstr>
      <vt:lpstr>Web components</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354</cp:revision>
  <dcterms:created xsi:type="dcterms:W3CDTF">2017-09-02T14:15:58Z</dcterms:created>
  <dcterms:modified xsi:type="dcterms:W3CDTF">2019-02-06T21:34:33Z</dcterms:modified>
</cp:coreProperties>
</file>