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5"/>
  </p:notesMasterIdLst>
  <p:sldIdLst>
    <p:sldId id="256" r:id="rId2"/>
    <p:sldId id="538" r:id="rId3"/>
    <p:sldId id="583" r:id="rId4"/>
    <p:sldId id="584" r:id="rId5"/>
    <p:sldId id="585" r:id="rId6"/>
    <p:sldId id="586" r:id="rId7"/>
    <p:sldId id="587" r:id="rId8"/>
    <p:sldId id="588" r:id="rId9"/>
    <p:sldId id="589" r:id="rId10"/>
    <p:sldId id="590" r:id="rId11"/>
    <p:sldId id="539" r:id="rId12"/>
    <p:sldId id="540" r:id="rId13"/>
    <p:sldId id="541" r:id="rId14"/>
    <p:sldId id="542" r:id="rId15"/>
    <p:sldId id="543" r:id="rId16"/>
    <p:sldId id="544" r:id="rId17"/>
    <p:sldId id="545" r:id="rId18"/>
    <p:sldId id="546" r:id="rId19"/>
    <p:sldId id="547" r:id="rId20"/>
    <p:sldId id="548" r:id="rId21"/>
    <p:sldId id="549" r:id="rId22"/>
    <p:sldId id="550" r:id="rId23"/>
    <p:sldId id="551" r:id="rId24"/>
    <p:sldId id="552" r:id="rId25"/>
    <p:sldId id="553" r:id="rId26"/>
    <p:sldId id="554" r:id="rId27"/>
    <p:sldId id="555" r:id="rId28"/>
    <p:sldId id="556" r:id="rId29"/>
    <p:sldId id="557" r:id="rId30"/>
    <p:sldId id="558" r:id="rId31"/>
    <p:sldId id="559" r:id="rId32"/>
    <p:sldId id="560" r:id="rId33"/>
    <p:sldId id="561" r:id="rId34"/>
    <p:sldId id="562" r:id="rId35"/>
    <p:sldId id="565" r:id="rId36"/>
    <p:sldId id="566" r:id="rId37"/>
    <p:sldId id="567" r:id="rId38"/>
    <p:sldId id="568" r:id="rId39"/>
    <p:sldId id="569" r:id="rId40"/>
    <p:sldId id="570" r:id="rId41"/>
    <p:sldId id="571" r:id="rId42"/>
    <p:sldId id="572" r:id="rId43"/>
    <p:sldId id="573" r:id="rId44"/>
    <p:sldId id="574" r:id="rId45"/>
    <p:sldId id="575" r:id="rId46"/>
    <p:sldId id="576" r:id="rId47"/>
    <p:sldId id="577" r:id="rId48"/>
    <p:sldId id="578" r:id="rId49"/>
    <p:sldId id="579" r:id="rId50"/>
    <p:sldId id="580" r:id="rId51"/>
    <p:sldId id="581" r:id="rId52"/>
    <p:sldId id="582" r:id="rId53"/>
    <p:sldId id="460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40"/>
    <p:restoredTop sz="90385"/>
  </p:normalViewPr>
  <p:slideViewPr>
    <p:cSldViewPr snapToObjects="1">
      <p:cViewPr>
        <p:scale>
          <a:sx n="110" d="100"/>
          <a:sy n="110" d="100"/>
        </p:scale>
        <p:origin x="632" y="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754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594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ICANN: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Internet Corporation for Assigned Names and Numbers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IANA: Internet Assigned Numbers Authority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59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4C77BAE-B1F9-894F-A30D-94797C2329C5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062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F5172E-D380-4348-84B1-443CFC9E7DD9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58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CA0CCB1-5C77-7B45-BE5D-9DEF4DCAA666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601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684E57D-3A96-1C4C-8E68-144AF146A09E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870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781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DHCP: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Dynamic Host Configuration Protocol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487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E6DECEB-02F6-8C41-99F5-759492C41FD1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446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570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7A2AF4-21A1-4549-972D-2D4D3C966DCF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855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44B183-CBA1-BA47-8281-488AF6A9CE4D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8585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A1D53B-0B65-174C-A832-8F76934966BD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482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4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Empirical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result</a:t>
            </a:r>
            <a:r>
              <a:rPr lang="en-US" altLang="zh-CN" baseline="0" dirty="0" smtClean="0">
                <a:ea typeface="ＭＳ Ｐゴシック" charset="0"/>
                <a:cs typeface="ＭＳ Ｐゴシック" charset="0"/>
              </a:rPr>
              <a:t>:</a:t>
            </a:r>
            <a:r>
              <a:rPr lang="zh-CN" altLang="en-US" baseline="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altLang="zh-CN" baseline="0" dirty="0" smtClean="0">
                <a:ea typeface="ＭＳ Ｐゴシック" charset="0"/>
                <a:cs typeface="ＭＳ Ｐゴシック" charset="0"/>
              </a:rPr>
              <a:t>under infinite cache capacity, Web cache hit ratio appears to grow logarithmically with the size of the user population served by the cache.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163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405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985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286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645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38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Transcoding = change compression rate per user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ea typeface="ＭＳ Ｐゴシック" charset="0"/>
                <a:cs typeface="ＭＳ Ｐゴシック" charset="0"/>
              </a:rPr>
              <a:t>s bandwidth</a:t>
            </a:r>
          </a:p>
        </p:txBody>
      </p:sp>
    </p:spTree>
    <p:extLst>
      <p:ext uri="{BB962C8B-B14F-4D97-AF65-F5344CB8AC3E}">
        <p14:creationId xmlns:p14="http://schemas.microsoft.com/office/powerpoint/2010/main" val="1376030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2/6/19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2/6/19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2/6/19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nn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ot-servers.org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 smtClean="0"/>
              <a:t>Spring 2018 (</a:t>
            </a:r>
            <a:r>
              <a:rPr lang="en-US" b="0" dirty="0" err="1" smtClean="0"/>
              <a:t>TTh</a:t>
            </a:r>
            <a:r>
              <a:rPr lang="en-US" b="0" dirty="0" smtClean="0"/>
              <a:t> 12:00-1:15pm in Shaffer 301</a:t>
            </a:r>
            <a:r>
              <a:rPr lang="en-US" b="0" dirty="0"/>
              <a:t>)</a:t>
            </a:r>
            <a:endParaRPr lang="en-US" b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altLang="zh-CN" sz="4800" dirty="0" smtClean="0"/>
              <a:t>CDN </a:t>
            </a:r>
            <a:r>
              <a:rPr lang="en-US" altLang="zh-CN" sz="4800" smtClean="0"/>
              <a:t>and</a:t>
            </a:r>
            <a:r>
              <a:rPr lang="zh-CN" altLang="en-US" sz="4800" smtClean="0"/>
              <a:t> </a:t>
            </a:r>
            <a:r>
              <a:rPr lang="en-US" altLang="zh-CN" sz="4800" smtClean="0"/>
              <a:t>DNS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with </a:t>
            </a:r>
            <a:r>
              <a:rPr lang="en-US" dirty="0" smtClean="0"/>
              <a:t>Forward Proxies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documents close to clients </a:t>
            </a:r>
          </a:p>
          <a:p>
            <a:pPr lvl="1"/>
            <a:r>
              <a:rPr lang="en-US" dirty="0">
                <a:sym typeface="Wingdings" charset="0"/>
              </a:rPr>
              <a:t>Reduce network traffic and decrease latency</a:t>
            </a:r>
          </a:p>
          <a:p>
            <a:pPr lvl="1"/>
            <a:r>
              <a:rPr lang="en-US" dirty="0" smtClean="0">
                <a:sym typeface="Wingdings" charset="0"/>
              </a:rPr>
              <a:t>By </a:t>
            </a:r>
            <a:r>
              <a:rPr lang="en-US" dirty="0">
                <a:sym typeface="Wingdings" charset="0"/>
              </a:rPr>
              <a:t>ISPs or enterprises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6019800" y="6096001"/>
            <a:ext cx="371475" cy="381000"/>
            <a:chOff x="1014" y="912"/>
            <a:chExt cx="574" cy="596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22" name="Group 17"/>
          <p:cNvGrpSpPr>
            <a:grpSpLocks/>
          </p:cNvGrpSpPr>
          <p:nvPr/>
        </p:nvGrpSpPr>
        <p:grpSpPr bwMode="auto">
          <a:xfrm>
            <a:off x="7477125" y="6096001"/>
            <a:ext cx="371475" cy="381000"/>
            <a:chOff x="1014" y="912"/>
            <a:chExt cx="574" cy="596"/>
          </a:xfrm>
        </p:grpSpPr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1" name="Freeform 2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35" name="Group 30"/>
          <p:cNvGrpSpPr>
            <a:grpSpLocks/>
          </p:cNvGrpSpPr>
          <p:nvPr/>
        </p:nvGrpSpPr>
        <p:grpSpPr bwMode="auto">
          <a:xfrm>
            <a:off x="1219200" y="6096001"/>
            <a:ext cx="371475" cy="381000"/>
            <a:chOff x="1014" y="912"/>
            <a:chExt cx="574" cy="596"/>
          </a:xfrm>
        </p:grpSpPr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9" name="Freeform 34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2" name="Line 37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4" name="Freeform 39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6" name="Line 41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7" name="Line 42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48" name="Group 43"/>
          <p:cNvGrpSpPr>
            <a:grpSpLocks/>
          </p:cNvGrpSpPr>
          <p:nvPr/>
        </p:nvGrpSpPr>
        <p:grpSpPr bwMode="auto">
          <a:xfrm>
            <a:off x="2895600" y="6096001"/>
            <a:ext cx="371475" cy="381000"/>
            <a:chOff x="1014" y="912"/>
            <a:chExt cx="574" cy="596"/>
          </a:xfrm>
        </p:grpSpPr>
        <p:sp>
          <p:nvSpPr>
            <p:cNvPr id="49" name="Freeform 44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2" name="Freeform 47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3" name="Line 48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4" name="Line 49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5" name="Line 50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7" name="Freeform 52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8" name="Line 53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9" name="Line 54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0" name="Line 55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61" name="Group 56"/>
          <p:cNvGrpSpPr>
            <a:grpSpLocks/>
          </p:cNvGrpSpPr>
          <p:nvPr/>
        </p:nvGrpSpPr>
        <p:grpSpPr bwMode="auto">
          <a:xfrm>
            <a:off x="1371600" y="4572000"/>
            <a:ext cx="2179638" cy="1447800"/>
            <a:chOff x="832" y="1344"/>
            <a:chExt cx="1136" cy="1024"/>
          </a:xfrm>
          <a:solidFill>
            <a:schemeClr val="accent1"/>
          </a:solidFill>
        </p:grpSpPr>
        <p:sp>
          <p:nvSpPr>
            <p:cNvPr id="62" name="Oval 5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63" name="Oval 5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64" name="Oval 5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65" name="Oval 6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66" name="Oval 6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67" name="Oval 6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68" name="Oval 6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69" name="Oval 6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70" name="Oval 6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</p:grpSp>
      <p:grpSp>
        <p:nvGrpSpPr>
          <p:cNvPr id="71" name="Group 66"/>
          <p:cNvGrpSpPr>
            <a:grpSpLocks/>
          </p:cNvGrpSpPr>
          <p:nvPr/>
        </p:nvGrpSpPr>
        <p:grpSpPr bwMode="auto">
          <a:xfrm>
            <a:off x="5440364" y="4572000"/>
            <a:ext cx="2179637" cy="1447800"/>
            <a:chOff x="832" y="1344"/>
            <a:chExt cx="1136" cy="1024"/>
          </a:xfrm>
          <a:solidFill>
            <a:schemeClr val="accent6"/>
          </a:solidFill>
        </p:grpSpPr>
        <p:sp>
          <p:nvSpPr>
            <p:cNvPr id="72" name="Oval 6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3" name="Oval 6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4" name="Oval 6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5" name="Oval 7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6" name="Oval 7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7" name="Oval 7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8" name="Oval 7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9" name="Oval 7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0" name="Oval 7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81" name="Group 76"/>
          <p:cNvGrpSpPr>
            <a:grpSpLocks/>
          </p:cNvGrpSpPr>
          <p:nvPr/>
        </p:nvGrpSpPr>
        <p:grpSpPr bwMode="auto">
          <a:xfrm>
            <a:off x="3276600" y="3962401"/>
            <a:ext cx="2438400" cy="1447800"/>
            <a:chOff x="832" y="1344"/>
            <a:chExt cx="1136" cy="1024"/>
          </a:xfrm>
          <a:solidFill>
            <a:schemeClr val="accent2"/>
          </a:solidFill>
        </p:grpSpPr>
        <p:sp>
          <p:nvSpPr>
            <p:cNvPr id="82" name="Oval 7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3" name="Oval 7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4" name="Oval 7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5" name="Oval 8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6" name="Oval 8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7" name="Oval 8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8" name="Oval 8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9" name="Oval 8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90" name="Oval 8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sp>
        <p:nvSpPr>
          <p:cNvPr id="92" name="Text Box 87"/>
          <p:cNvSpPr txBox="1">
            <a:spLocks noChangeArrowheads="1"/>
          </p:cNvSpPr>
          <p:nvPr/>
        </p:nvSpPr>
        <p:spPr bwMode="auto">
          <a:xfrm>
            <a:off x="252488" y="6143637"/>
            <a:ext cx="867111" cy="33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>
                <a:latin typeface="+mn-lt"/>
              </a:rPr>
              <a:t>Clients</a:t>
            </a:r>
          </a:p>
        </p:txBody>
      </p:sp>
      <p:sp>
        <p:nvSpPr>
          <p:cNvPr id="93" name="Freeform 88"/>
          <p:cNvSpPr>
            <a:spLocks/>
          </p:cNvSpPr>
          <p:nvPr/>
        </p:nvSpPr>
        <p:spPr bwMode="auto">
          <a:xfrm>
            <a:off x="1525600" y="3881439"/>
            <a:ext cx="3043237" cy="2211387"/>
          </a:xfrm>
          <a:custGeom>
            <a:avLst/>
            <a:gdLst>
              <a:gd name="T0" fmla="*/ 1920 w 1920"/>
              <a:gd name="T1" fmla="*/ 0 h 1392"/>
              <a:gd name="T2" fmla="*/ 1776 w 1920"/>
              <a:gd name="T3" fmla="*/ 192 h 1392"/>
              <a:gd name="T4" fmla="*/ 1488 w 1920"/>
              <a:gd name="T5" fmla="*/ 288 h 1392"/>
              <a:gd name="T6" fmla="*/ 864 w 1920"/>
              <a:gd name="T7" fmla="*/ 672 h 1392"/>
              <a:gd name="T8" fmla="*/ 288 w 1920"/>
              <a:gd name="T9" fmla="*/ 1056 h 1392"/>
              <a:gd name="T10" fmla="*/ 0 w 1920"/>
              <a:gd name="T11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0" h="1392">
                <a:moveTo>
                  <a:pt x="1920" y="0"/>
                </a:moveTo>
                <a:lnTo>
                  <a:pt x="1776" y="192"/>
                </a:lnTo>
                <a:lnTo>
                  <a:pt x="1488" y="288"/>
                </a:lnTo>
                <a:lnTo>
                  <a:pt x="864" y="672"/>
                </a:lnTo>
                <a:lnTo>
                  <a:pt x="288" y="1056"/>
                </a:lnTo>
                <a:lnTo>
                  <a:pt x="0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4" name="Freeform 89"/>
          <p:cNvSpPr>
            <a:spLocks/>
          </p:cNvSpPr>
          <p:nvPr/>
        </p:nvSpPr>
        <p:spPr bwMode="auto">
          <a:xfrm>
            <a:off x="3048000" y="3886200"/>
            <a:ext cx="1600200" cy="2209800"/>
          </a:xfrm>
          <a:custGeom>
            <a:avLst/>
            <a:gdLst>
              <a:gd name="T0" fmla="*/ 1008 w 1008"/>
              <a:gd name="T1" fmla="*/ 0 h 1296"/>
              <a:gd name="T2" fmla="*/ 864 w 1008"/>
              <a:gd name="T3" fmla="*/ 336 h 1296"/>
              <a:gd name="T4" fmla="*/ 0 w 1008"/>
              <a:gd name="T5" fmla="*/ 864 h 1296"/>
              <a:gd name="T6" fmla="*/ 0 w 1008"/>
              <a:gd name="T7" fmla="*/ 1296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296">
                <a:moveTo>
                  <a:pt x="1008" y="0"/>
                </a:moveTo>
                <a:lnTo>
                  <a:pt x="864" y="336"/>
                </a:lnTo>
                <a:lnTo>
                  <a:pt x="0" y="864"/>
                </a:lnTo>
                <a:lnTo>
                  <a:pt x="0" y="1296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5" name="Freeform 90"/>
          <p:cNvSpPr>
            <a:spLocks/>
          </p:cNvSpPr>
          <p:nvPr/>
        </p:nvSpPr>
        <p:spPr bwMode="auto">
          <a:xfrm>
            <a:off x="4724401" y="3886200"/>
            <a:ext cx="2895600" cy="2209800"/>
          </a:xfrm>
          <a:custGeom>
            <a:avLst/>
            <a:gdLst>
              <a:gd name="T0" fmla="*/ 0 w 1824"/>
              <a:gd name="T1" fmla="*/ 0 h 1392"/>
              <a:gd name="T2" fmla="*/ 384 w 1824"/>
              <a:gd name="T3" fmla="*/ 288 h 1392"/>
              <a:gd name="T4" fmla="*/ 672 w 1824"/>
              <a:gd name="T5" fmla="*/ 624 h 1392"/>
              <a:gd name="T6" fmla="*/ 1248 w 1824"/>
              <a:gd name="T7" fmla="*/ 672 h 1392"/>
              <a:gd name="T8" fmla="*/ 1824 w 1824"/>
              <a:gd name="T9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4" h="1392">
                <a:moveTo>
                  <a:pt x="0" y="0"/>
                </a:moveTo>
                <a:lnTo>
                  <a:pt x="384" y="288"/>
                </a:lnTo>
                <a:lnTo>
                  <a:pt x="672" y="624"/>
                </a:lnTo>
                <a:lnTo>
                  <a:pt x="1248" y="672"/>
                </a:lnTo>
                <a:lnTo>
                  <a:pt x="1824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6" name="Freeform 91"/>
          <p:cNvSpPr>
            <a:spLocks/>
          </p:cNvSpPr>
          <p:nvPr/>
        </p:nvSpPr>
        <p:spPr bwMode="auto">
          <a:xfrm>
            <a:off x="4648200" y="3886200"/>
            <a:ext cx="1600200" cy="2209800"/>
          </a:xfrm>
          <a:custGeom>
            <a:avLst/>
            <a:gdLst>
              <a:gd name="T0" fmla="*/ 0 w 1008"/>
              <a:gd name="T1" fmla="*/ 0 h 1392"/>
              <a:gd name="T2" fmla="*/ 384 w 1008"/>
              <a:gd name="T3" fmla="*/ 432 h 1392"/>
              <a:gd name="T4" fmla="*/ 672 w 1008"/>
              <a:gd name="T5" fmla="*/ 864 h 1392"/>
              <a:gd name="T6" fmla="*/ 912 w 1008"/>
              <a:gd name="T7" fmla="*/ 1008 h 1392"/>
              <a:gd name="T8" fmla="*/ 1008 w 1008"/>
              <a:gd name="T9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8" h="1392">
                <a:moveTo>
                  <a:pt x="0" y="0"/>
                </a:moveTo>
                <a:lnTo>
                  <a:pt x="384" y="432"/>
                </a:lnTo>
                <a:lnTo>
                  <a:pt x="672" y="864"/>
                </a:lnTo>
                <a:lnTo>
                  <a:pt x="912" y="1008"/>
                </a:lnTo>
                <a:lnTo>
                  <a:pt x="1008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7" name="Text Box 92"/>
          <p:cNvSpPr txBox="1">
            <a:spLocks noChangeArrowheads="1"/>
          </p:cNvSpPr>
          <p:nvPr/>
        </p:nvSpPr>
        <p:spPr bwMode="auto">
          <a:xfrm>
            <a:off x="4087196" y="4860267"/>
            <a:ext cx="132300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b="0" dirty="0" smtClean="0">
                <a:latin typeface="+mn-lt"/>
              </a:rPr>
              <a:t>Tier-1 ISP</a:t>
            </a:r>
            <a:endParaRPr lang="en-US" b="0" dirty="0">
              <a:latin typeface="+mn-lt"/>
            </a:endParaRPr>
          </a:p>
        </p:txBody>
      </p:sp>
      <p:sp>
        <p:nvSpPr>
          <p:cNvPr id="98" name="Text Box 93"/>
          <p:cNvSpPr txBox="1">
            <a:spLocks noChangeArrowheads="1"/>
          </p:cNvSpPr>
          <p:nvPr/>
        </p:nvSpPr>
        <p:spPr bwMode="auto">
          <a:xfrm>
            <a:off x="2048383" y="5562600"/>
            <a:ext cx="7690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 dirty="0">
                <a:latin typeface="+mn-lt"/>
              </a:rPr>
              <a:t>ISP-1</a:t>
            </a:r>
          </a:p>
        </p:txBody>
      </p:sp>
      <p:sp>
        <p:nvSpPr>
          <p:cNvPr id="99" name="Text Box 94"/>
          <p:cNvSpPr txBox="1">
            <a:spLocks noChangeArrowheads="1"/>
          </p:cNvSpPr>
          <p:nvPr/>
        </p:nvSpPr>
        <p:spPr bwMode="auto">
          <a:xfrm>
            <a:off x="6315583" y="5562600"/>
            <a:ext cx="7690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 dirty="0">
                <a:latin typeface="+mn-lt"/>
              </a:rPr>
              <a:t>ISP-2</a:t>
            </a:r>
          </a:p>
        </p:txBody>
      </p:sp>
      <p:graphicFrame>
        <p:nvGraphicFramePr>
          <p:cNvPr id="101" name="Object 2"/>
          <p:cNvGraphicFramePr>
            <a:graphicFrameLocks noChangeAspect="1"/>
          </p:cNvGraphicFramePr>
          <p:nvPr>
            <p:extLst/>
          </p:nvPr>
        </p:nvGraphicFramePr>
        <p:xfrm>
          <a:off x="4562474" y="2566987"/>
          <a:ext cx="3143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Clip" r:id="rId3" imgW="2107949" imgH="3470495" progId="MS_ClipArt_Gallery.5">
                  <p:embed/>
                </p:oleObj>
              </mc:Choice>
              <mc:Fallback>
                <p:oleObj name="Clip" r:id="rId3" imgW="2107949" imgH="3470495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4" y="2566987"/>
                        <a:ext cx="3143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ectangle 96"/>
          <p:cNvSpPr>
            <a:spLocks noChangeArrowheads="1"/>
          </p:cNvSpPr>
          <p:nvPr/>
        </p:nvSpPr>
        <p:spPr bwMode="auto">
          <a:xfrm>
            <a:off x="4114799" y="3586162"/>
            <a:ext cx="236538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3" name="Rectangle 97"/>
          <p:cNvSpPr>
            <a:spLocks noChangeArrowheads="1"/>
          </p:cNvSpPr>
          <p:nvPr/>
        </p:nvSpPr>
        <p:spPr bwMode="auto">
          <a:xfrm>
            <a:off x="4648199" y="3586162"/>
            <a:ext cx="236538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4" name="Rectangle 98"/>
          <p:cNvSpPr>
            <a:spLocks noChangeArrowheads="1"/>
          </p:cNvSpPr>
          <p:nvPr/>
        </p:nvSpPr>
        <p:spPr bwMode="auto">
          <a:xfrm>
            <a:off x="5105399" y="3586162"/>
            <a:ext cx="236538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5" name="Oval 99"/>
          <p:cNvSpPr>
            <a:spLocks noChangeArrowheads="1"/>
          </p:cNvSpPr>
          <p:nvPr/>
        </p:nvSpPr>
        <p:spPr bwMode="auto">
          <a:xfrm>
            <a:off x="3659187" y="3429000"/>
            <a:ext cx="1979612" cy="457200"/>
          </a:xfrm>
          <a:prstGeom prst="ellipse">
            <a:avLst/>
          </a:prstGeom>
          <a:noFill/>
          <a:ln w="127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31" tIns="44423" rIns="90431" bIns="44423" anchor="ctr"/>
          <a:lstStyle/>
          <a:p>
            <a:endParaRPr lang="en-US"/>
          </a:p>
        </p:txBody>
      </p:sp>
      <p:sp>
        <p:nvSpPr>
          <p:cNvPr id="106" name="Line 100"/>
          <p:cNvSpPr>
            <a:spLocks noChangeShapeType="1"/>
          </p:cNvSpPr>
          <p:nvPr/>
        </p:nvSpPr>
        <p:spPr bwMode="auto">
          <a:xfrm>
            <a:off x="4722824" y="3052763"/>
            <a:ext cx="1587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07" name="Text Box 101"/>
          <p:cNvSpPr txBox="1">
            <a:spLocks noChangeArrowheads="1"/>
          </p:cNvSpPr>
          <p:nvPr/>
        </p:nvSpPr>
        <p:spPr bwMode="auto">
          <a:xfrm>
            <a:off x="1981200" y="3481399"/>
            <a:ext cx="1681142" cy="33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chemeClr val="accent4"/>
                </a:solidFill>
                <a:latin typeface="Arial" charset="0"/>
              </a:rPr>
              <a:t>Reverse proxies</a:t>
            </a:r>
          </a:p>
        </p:txBody>
      </p:sp>
      <p:sp>
        <p:nvSpPr>
          <p:cNvPr id="108" name="Rectangle 98"/>
          <p:cNvSpPr>
            <a:spLocks noChangeArrowheads="1"/>
          </p:cNvSpPr>
          <p:nvPr/>
        </p:nvSpPr>
        <p:spPr bwMode="auto">
          <a:xfrm>
            <a:off x="2303463" y="5262563"/>
            <a:ext cx="236537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9" name="Rectangle 99"/>
          <p:cNvSpPr>
            <a:spLocks noChangeArrowheads="1"/>
          </p:cNvSpPr>
          <p:nvPr/>
        </p:nvSpPr>
        <p:spPr bwMode="auto">
          <a:xfrm>
            <a:off x="2963863" y="5262563"/>
            <a:ext cx="236537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10" name="Oval 100"/>
          <p:cNvSpPr>
            <a:spLocks noChangeArrowheads="1"/>
          </p:cNvSpPr>
          <p:nvPr/>
        </p:nvSpPr>
        <p:spPr bwMode="auto">
          <a:xfrm>
            <a:off x="2074862" y="5105400"/>
            <a:ext cx="1260966" cy="457200"/>
          </a:xfrm>
          <a:prstGeom prst="ellipse">
            <a:avLst/>
          </a:prstGeom>
          <a:noFill/>
          <a:ln w="19050" cmpd="sng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31" tIns="44423" rIns="90431" bIns="44423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11" name="Text Box 110"/>
          <p:cNvSpPr txBox="1">
            <a:spLocks noChangeArrowheads="1"/>
          </p:cNvSpPr>
          <p:nvPr/>
        </p:nvSpPr>
        <p:spPr bwMode="auto">
          <a:xfrm>
            <a:off x="398465" y="5076837"/>
            <a:ext cx="1669497" cy="33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 dirty="0">
                <a:solidFill>
                  <a:schemeClr val="accent4"/>
                </a:solidFill>
                <a:latin typeface="Arial" charset="0"/>
              </a:rPr>
              <a:t>Forward proxies</a:t>
            </a:r>
          </a:p>
        </p:txBody>
      </p:sp>
    </p:spTree>
    <p:extLst>
      <p:ext uri="{BB962C8B-B14F-4D97-AF65-F5344CB8AC3E}">
        <p14:creationId xmlns:p14="http://schemas.microsoft.com/office/powerpoint/2010/main" val="22137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</a:t>
            </a:r>
            <a:br>
              <a:rPr lang="en-US" dirty="0" smtClean="0"/>
            </a:br>
            <a:r>
              <a:rPr lang="en-US" dirty="0" smtClean="0"/>
              <a:t>Improving HTTP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Optimizing connections using </a:t>
            </a:r>
            <a:r>
              <a:rPr lang="en-US" dirty="0" smtClean="0">
                <a:solidFill>
                  <a:schemeClr val="accent5"/>
                </a:solidFill>
              </a:rPr>
              <a:t>three “P”s</a:t>
            </a:r>
          </a:p>
          <a:p>
            <a:pPr lvl="1"/>
            <a:r>
              <a:rPr lang="en-US" dirty="0" smtClean="0"/>
              <a:t>Persistent connections </a:t>
            </a:r>
          </a:p>
          <a:p>
            <a:pPr lvl="1"/>
            <a:r>
              <a:rPr lang="en-US" dirty="0" smtClean="0"/>
              <a:t>Parallel/concurrent connections </a:t>
            </a:r>
          </a:p>
          <a:p>
            <a:pPr lvl="1"/>
            <a:r>
              <a:rPr lang="en-US" dirty="0" smtClean="0"/>
              <a:t>Pipelined transfers over the same connection</a:t>
            </a:r>
          </a:p>
          <a:p>
            <a:r>
              <a:rPr lang="en-US" dirty="0" smtClean="0"/>
              <a:t>Caching</a:t>
            </a:r>
          </a:p>
          <a:p>
            <a:pPr lvl="1"/>
            <a:r>
              <a:rPr lang="en-US" dirty="0" smtClean="0"/>
              <a:t>Forward proxy: close to clients</a:t>
            </a:r>
          </a:p>
          <a:p>
            <a:pPr lvl="1"/>
            <a:r>
              <a:rPr lang="en-US" dirty="0" smtClean="0"/>
              <a:t>Reverse proxy: close to servers</a:t>
            </a:r>
          </a:p>
          <a:p>
            <a:r>
              <a:rPr lang="en-US" dirty="0" smtClean="0"/>
              <a:t>Replication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4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Replicate popular Websites across many machines</a:t>
            </a:r>
          </a:p>
          <a:p>
            <a:pPr lvl="1"/>
            <a:r>
              <a:rPr lang="en-US" dirty="0" smtClean="0"/>
              <a:t>Spreads load across servers</a:t>
            </a:r>
          </a:p>
          <a:p>
            <a:pPr lvl="1"/>
            <a:r>
              <a:rPr lang="en-US" dirty="0" smtClean="0"/>
              <a:t>Places content closer to clients</a:t>
            </a:r>
          </a:p>
          <a:p>
            <a:pPr lvl="1"/>
            <a:r>
              <a:rPr lang="en-US" dirty="0" smtClean="0"/>
              <a:t>Helps when content isn’t cacheable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2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Distribution Networks (CDN)</a:t>
            </a:r>
            <a:endParaRPr lang="en-US" dirty="0"/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Caching and replication as a service</a:t>
            </a:r>
          </a:p>
          <a:p>
            <a:r>
              <a:rPr lang="en-US" dirty="0" smtClean="0"/>
              <a:t>Large-scale distributed storage infrastructure (usually) administered by one entity</a:t>
            </a:r>
          </a:p>
          <a:p>
            <a:pPr lvl="1"/>
            <a:r>
              <a:rPr lang="en-US" dirty="0" smtClean="0"/>
              <a:t>e.g., Akamai has servers in 20,000+ locations</a:t>
            </a:r>
          </a:p>
          <a:p>
            <a:r>
              <a:rPr lang="en-US" dirty="0" smtClean="0"/>
              <a:t>Combination of caching and replication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Pull</a:t>
            </a:r>
            <a:r>
              <a:rPr lang="en-US" dirty="0" smtClean="0"/>
              <a:t>: Direct result of clients</a:t>
            </a:r>
            <a:r>
              <a:rPr lang="ja-JP" altLang="en-US" dirty="0" smtClean="0"/>
              <a:t>’</a:t>
            </a:r>
            <a:r>
              <a:rPr lang="en-US" dirty="0" smtClean="0"/>
              <a:t>requests (caching)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Push</a:t>
            </a:r>
            <a:r>
              <a:rPr lang="en-US" dirty="0" smtClean="0"/>
              <a:t>: Expectation of high access rate (replication)</a:t>
            </a:r>
          </a:p>
          <a:p>
            <a:r>
              <a:rPr lang="en-US" dirty="0" smtClean="0"/>
              <a:t>Can do some processing to handle dynamic webpage content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3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Cost-effective </a:t>
            </a:r>
            <a:r>
              <a:rPr lang="en-US" dirty="0"/>
              <a:t>c</a:t>
            </a:r>
            <a:r>
              <a:rPr lang="en-US" dirty="0" smtClean="0"/>
              <a:t>ontent delivery</a:t>
            </a:r>
            <a:endParaRPr lang="en-US" dirty="0"/>
          </a:p>
        </p:txBody>
      </p:sp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theme: multiple sites hosted on shared physical infrastructure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fficiency of statistical multiplexing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conomies of scale (volume pricing, etc.)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mortization of human operator costs </a:t>
            </a:r>
          </a:p>
          <a:p>
            <a:r>
              <a:rPr lang="en-US" dirty="0" smtClean="0"/>
              <a:t>Examples: </a:t>
            </a:r>
          </a:p>
          <a:p>
            <a:pPr lvl="1"/>
            <a:r>
              <a:rPr lang="en-US" dirty="0"/>
              <a:t>CDNs</a:t>
            </a:r>
          </a:p>
          <a:p>
            <a:pPr lvl="1"/>
            <a:r>
              <a:rPr lang="en-US" dirty="0" smtClean="0"/>
              <a:t>Web hosting companies </a:t>
            </a:r>
          </a:p>
          <a:p>
            <a:pPr lvl="1"/>
            <a:r>
              <a:rPr lang="en-US" dirty="0" smtClean="0"/>
              <a:t>Cloud 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CDN example – Akamai</a:t>
            </a:r>
            <a:endParaRPr lang="en-US" dirty="0"/>
          </a:p>
        </p:txBody>
      </p:sp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Akamai creates new domain names for each client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solidFill>
                  <a:schemeClr val="accent5"/>
                </a:solidFill>
              </a:rPr>
              <a:t>a128.g.akamai.net</a:t>
            </a:r>
            <a:r>
              <a:rPr lang="en-US" dirty="0" smtClean="0"/>
              <a:t> for </a:t>
            </a:r>
            <a:r>
              <a:rPr lang="en-US" dirty="0" err="1" smtClean="0">
                <a:solidFill>
                  <a:schemeClr val="accent5"/>
                </a:solidFill>
              </a:rPr>
              <a:t>cnn.com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/>
              <a:t>The client content provider modifies </a:t>
            </a:r>
            <a:r>
              <a:rPr lang="en-US" dirty="0" smtClean="0"/>
              <a:t>content </a:t>
            </a:r>
            <a:r>
              <a:rPr lang="en-US" dirty="0"/>
              <a:t>so that embedded URLs reference </a:t>
            </a:r>
            <a:r>
              <a:rPr lang="en-US" dirty="0" smtClean="0"/>
              <a:t>new domains</a:t>
            </a:r>
            <a:endParaRPr lang="en-US" dirty="0"/>
          </a:p>
          <a:p>
            <a:pPr lvl="1"/>
            <a:r>
              <a:rPr lang="ja-JP" altLang="en-US" dirty="0"/>
              <a:t>“</a:t>
            </a:r>
            <a:r>
              <a:rPr lang="en-US" dirty="0" err="1"/>
              <a:t>Akamaize</a:t>
            </a:r>
            <a:r>
              <a:rPr lang="ja-JP" altLang="en-US" dirty="0"/>
              <a:t>”</a:t>
            </a:r>
            <a:r>
              <a:rPr lang="en-US" dirty="0"/>
              <a:t> content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chemeClr val="accent5"/>
                </a:solidFill>
              </a:rPr>
              <a:t>http://</a:t>
            </a:r>
            <a:r>
              <a:rPr lang="en-US" dirty="0" err="1">
                <a:solidFill>
                  <a:schemeClr val="accent5"/>
                </a:solidFill>
              </a:rPr>
              <a:t>www.cnn.com</a:t>
            </a:r>
            <a:r>
              <a:rPr lang="en-US" dirty="0">
                <a:solidFill>
                  <a:schemeClr val="accent5"/>
                </a:solidFill>
              </a:rPr>
              <a:t>/image-of-the-</a:t>
            </a:r>
            <a:r>
              <a:rPr lang="en-US" dirty="0" err="1">
                <a:solidFill>
                  <a:schemeClr val="accent5"/>
                </a:solidFill>
              </a:rPr>
              <a:t>day.gif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becomes </a:t>
            </a:r>
            <a:r>
              <a:rPr lang="en-US" dirty="0">
                <a:solidFill>
                  <a:schemeClr val="accent5"/>
                </a:solidFill>
              </a:rPr>
              <a:t>http://a128.g.akamai.net/image-of-the-</a:t>
            </a:r>
            <a:r>
              <a:rPr lang="en-US" dirty="0" err="1">
                <a:solidFill>
                  <a:schemeClr val="accent5"/>
                </a:solidFill>
              </a:rPr>
              <a:t>day.gif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/>
              <a:t>Requests now sent to CDN’s </a:t>
            </a:r>
            <a:r>
              <a:rPr lang="en-US" dirty="0" smtClean="0"/>
              <a:t>infrastructure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5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direct clients to particular replicas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</a:t>
            </a:r>
          </a:p>
          <a:p>
            <a:pPr lvl="1"/>
            <a:r>
              <a:rPr lang="en-US" dirty="0" smtClean="0"/>
              <a:t>Balancing load </a:t>
            </a:r>
            <a:r>
              <a:rPr lang="en-US" dirty="0"/>
              <a:t>across server replicas</a:t>
            </a:r>
          </a:p>
          <a:p>
            <a:pPr lvl="1"/>
            <a:r>
              <a:rPr lang="en-US" dirty="0" smtClean="0"/>
              <a:t>Pairing </a:t>
            </a:r>
            <a:r>
              <a:rPr lang="en-US" dirty="0"/>
              <a:t>clients with nearby </a:t>
            </a:r>
            <a:r>
              <a:rPr lang="en-US" dirty="0" smtClean="0"/>
              <a:t>servers to decrease latency and overall bandwidth usage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3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19088" y="1709739"/>
            <a:ext cx="8520112" cy="2852737"/>
          </a:xfrm>
        </p:spPr>
        <p:txBody>
          <a:bodyPr/>
          <a:lstStyle/>
          <a:p>
            <a:r>
              <a:rPr lang="en-US" dirty="0" smtClean="0"/>
              <a:t>DNS: Domain name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1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names &amp; addresses</a:t>
            </a:r>
            <a:endParaRPr lang="en-US" dirty="0"/>
          </a:p>
        </p:txBody>
      </p:sp>
      <p:sp>
        <p:nvSpPr>
          <p:cNvPr id="162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addresses: e.g</a:t>
            </a:r>
            <a:r>
              <a:rPr lang="en-US" dirty="0"/>
              <a:t>., 141.212.113.143</a:t>
            </a:r>
            <a:endParaRPr lang="en-US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outer-usable labels for machines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onforms to network structure (the “</a:t>
            </a:r>
            <a:r>
              <a:rPr lang="en-US" dirty="0" smtClean="0">
                <a:solidFill>
                  <a:schemeClr val="accent5"/>
                </a:solidFill>
              </a:rPr>
              <a:t>where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Machine names: e.g., </a:t>
            </a:r>
            <a:r>
              <a:rPr lang="en-US" dirty="0" err="1" smtClean="0"/>
              <a:t>cs.jhu.edu</a:t>
            </a:r>
            <a:endParaRPr lang="en-US" dirty="0" smtClean="0"/>
          </a:p>
          <a:p>
            <a:pPr lvl="1"/>
            <a:r>
              <a:rPr lang="en-US" dirty="0"/>
              <a:t>H</a:t>
            </a:r>
            <a:r>
              <a:rPr lang="en-US" dirty="0" smtClean="0"/>
              <a:t>uman-usable labels for machines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onforms to organizational structure (the “</a:t>
            </a:r>
            <a:r>
              <a:rPr lang="en-US" dirty="0" smtClean="0">
                <a:solidFill>
                  <a:schemeClr val="accent5"/>
                </a:solidFill>
              </a:rPr>
              <a:t>who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The Domain Name System (DNS) is how we map from one to the other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5"/>
                </a:solidFill>
              </a:rPr>
              <a:t>directory </a:t>
            </a: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201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Convenience </a:t>
            </a:r>
          </a:p>
          <a:p>
            <a:pPr lvl="1"/>
            <a:r>
              <a:rPr lang="en-US" dirty="0" smtClean="0"/>
              <a:t>Easier to remember </a:t>
            </a:r>
            <a:r>
              <a:rPr lang="en-US" dirty="0" smtClean="0">
                <a:hlinkClick r:id="rId2"/>
              </a:rPr>
              <a:t>www.google.com</a:t>
            </a:r>
            <a:r>
              <a:rPr lang="en-US" dirty="0" smtClean="0"/>
              <a:t> </a:t>
            </a:r>
            <a:r>
              <a:rPr lang="en-US" dirty="0"/>
              <a:t>than 216.58.216.100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Provides a </a:t>
            </a:r>
            <a:r>
              <a:rPr lang="en-US" dirty="0" smtClean="0">
                <a:solidFill>
                  <a:schemeClr val="accent5"/>
                </a:solidFill>
              </a:rPr>
              <a:t>level of indirection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Decoupled names from addresses</a:t>
            </a:r>
          </a:p>
          <a:p>
            <a:pPr lvl="1"/>
            <a:r>
              <a:rPr lang="en-US" dirty="0" smtClean="0"/>
              <a:t>Many uses beyond just naming a specific host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</a:p>
          <a:p>
            <a:r>
              <a:rPr lang="en-US" dirty="0" smtClean="0"/>
              <a:t>CDN</a:t>
            </a:r>
            <a:r>
              <a:rPr lang="en-US" dirty="0"/>
              <a:t>: Content </a:t>
            </a:r>
            <a:r>
              <a:rPr lang="en-US" dirty="0" smtClean="0"/>
              <a:t>Distribution Network</a:t>
            </a:r>
            <a:endParaRPr lang="en-US" dirty="0"/>
          </a:p>
          <a:p>
            <a:r>
              <a:rPr lang="en-US" dirty="0" smtClean="0"/>
              <a:t>DNS: Domain Name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2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DNS: History</a:t>
            </a:r>
            <a:endParaRPr lang="en-US" dirty="0"/>
          </a:p>
        </p:txBody>
      </p:sp>
      <p:sp>
        <p:nvSpPr>
          <p:cNvPr id="162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 all host-address mappings were in a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r>
              <a:rPr lang="en-US" dirty="0" smtClean="0"/>
              <a:t> file (in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/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etc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/hosts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Maintained by the Stanford Research Institute (SRI)</a:t>
            </a:r>
          </a:p>
          <a:p>
            <a:pPr lvl="1"/>
            <a:r>
              <a:rPr lang="en-US" dirty="0" smtClean="0"/>
              <a:t>Changes were submitted to SRI by email</a:t>
            </a:r>
          </a:p>
          <a:p>
            <a:pPr lvl="1"/>
            <a:r>
              <a:rPr lang="en-US" dirty="0" smtClean="0"/>
              <a:t>New versions of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r>
              <a:rPr lang="en-US" dirty="0" smtClean="0"/>
              <a:t> periodically </a:t>
            </a:r>
            <a:r>
              <a:rPr lang="en-US" dirty="0" err="1" smtClean="0"/>
              <a:t>FTP’d</a:t>
            </a:r>
            <a:r>
              <a:rPr lang="en-US" dirty="0" smtClean="0"/>
              <a:t> from SRI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9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DNS: </a:t>
            </a:r>
            <a:r>
              <a:rPr lang="en-US" dirty="0"/>
              <a:t>History (cont’d)</a:t>
            </a:r>
          </a:p>
        </p:txBody>
      </p:sp>
      <p:sp>
        <p:nvSpPr>
          <p:cNvPr id="162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the Internet grew this system broke down</a:t>
            </a:r>
          </a:p>
          <a:p>
            <a:pPr lvl="1"/>
            <a:r>
              <a:rPr lang="en-US" dirty="0" smtClean="0"/>
              <a:t>SRI couldn’t handle the load</a:t>
            </a:r>
          </a:p>
          <a:p>
            <a:pPr lvl="1"/>
            <a:r>
              <a:rPr lang="en-US" dirty="0" smtClean="0"/>
              <a:t>Names were not unique</a:t>
            </a:r>
          </a:p>
          <a:p>
            <a:pPr lvl="1"/>
            <a:r>
              <a:rPr lang="en-US" dirty="0" smtClean="0"/>
              <a:t>Hosts had inaccurate copies of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/>
              <a:t>The Domain Name System (DNS) was invented to fix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7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Uniqueness: no naming conflicts</a:t>
            </a:r>
          </a:p>
          <a:p>
            <a:r>
              <a:rPr lang="en-US" dirty="0" smtClean="0"/>
              <a:t>Scalable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any names and frequent </a:t>
            </a:r>
            <a:r>
              <a:rPr lang="en-US" dirty="0"/>
              <a:t>updates (secondary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Distributed, autonomous administration</a:t>
            </a:r>
          </a:p>
          <a:p>
            <a:pPr lvl="1"/>
            <a:r>
              <a:rPr lang="en-US" dirty="0" smtClean="0"/>
              <a:t>Ability to update my own (machines’) names </a:t>
            </a:r>
          </a:p>
          <a:p>
            <a:pPr lvl="1"/>
            <a:r>
              <a:rPr lang="en-US" dirty="0" smtClean="0"/>
              <a:t>Don’t have to track everybody’s updates </a:t>
            </a:r>
          </a:p>
          <a:p>
            <a:r>
              <a:rPr lang="en-US" dirty="0" smtClean="0"/>
              <a:t>Highly available</a:t>
            </a:r>
          </a:p>
          <a:p>
            <a:r>
              <a:rPr lang="en-US" dirty="0" smtClean="0"/>
              <a:t>Lookups are fast</a:t>
            </a:r>
          </a:p>
          <a:p>
            <a:r>
              <a:rPr lang="en-US" dirty="0" smtClean="0"/>
              <a:t>Perfect consistency is a </a:t>
            </a:r>
            <a:r>
              <a:rPr lang="en-US" dirty="0" smtClean="0">
                <a:solidFill>
                  <a:schemeClr val="accent5"/>
                </a:solidFill>
              </a:rPr>
              <a:t>non-goal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7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 the namespace </a:t>
            </a:r>
          </a:p>
          <a:p>
            <a:r>
              <a:rPr lang="en-US" dirty="0" smtClean="0"/>
              <a:t>Distribute administration of each partition</a:t>
            </a:r>
          </a:p>
          <a:p>
            <a:pPr lvl="1"/>
            <a:r>
              <a:rPr lang="en-US" dirty="0" smtClean="0"/>
              <a:t>Autonomy to update my own (machines’) names </a:t>
            </a:r>
          </a:p>
          <a:p>
            <a:pPr lvl="1"/>
            <a:r>
              <a:rPr lang="en-US" dirty="0" smtClean="0"/>
              <a:t>Don’t have to track everybody’s updates  </a:t>
            </a:r>
          </a:p>
          <a:p>
            <a:r>
              <a:rPr lang="en-US" dirty="0" smtClean="0"/>
              <a:t>Distribute name resolution for each partition</a:t>
            </a:r>
          </a:p>
          <a:p>
            <a:r>
              <a:rPr lang="en-US" dirty="0" smtClean="0"/>
              <a:t>How should we partition things?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8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idea: Hierarchy</a:t>
            </a:r>
            <a:endParaRPr lang="en-US" dirty="0"/>
          </a:p>
        </p:txBody>
      </p:sp>
      <p:sp>
        <p:nvSpPr>
          <p:cNvPr id="146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Three intertwined hierarchies </a:t>
            </a:r>
          </a:p>
          <a:p>
            <a:pPr lvl="1"/>
            <a:r>
              <a:rPr lang="en-US" dirty="0" smtClean="0"/>
              <a:t>Hierarchical namespace</a:t>
            </a:r>
          </a:p>
          <a:p>
            <a:pPr lvl="2"/>
            <a:r>
              <a:rPr lang="en-US" dirty="0" smtClean="0"/>
              <a:t>As opposed to original flat namespace</a:t>
            </a:r>
          </a:p>
          <a:p>
            <a:pPr lvl="1"/>
            <a:r>
              <a:rPr lang="en-US" dirty="0" smtClean="0"/>
              <a:t>Hierarchically administered</a:t>
            </a:r>
          </a:p>
          <a:p>
            <a:pPr lvl="2"/>
            <a:r>
              <a:rPr lang="en-US" dirty="0" smtClean="0"/>
              <a:t>As opposed to centralized </a:t>
            </a:r>
          </a:p>
          <a:p>
            <a:pPr lvl="1"/>
            <a:r>
              <a:rPr lang="en-US" dirty="0" smtClean="0"/>
              <a:t>(Distributed) hierarchy of servers</a:t>
            </a:r>
          </a:p>
          <a:p>
            <a:pPr lvl="2"/>
            <a:r>
              <a:rPr lang="en-US" dirty="0" smtClean="0"/>
              <a:t>As opposed to centralized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2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841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namespace</a:t>
            </a:r>
            <a:endParaRPr lang="en-US" dirty="0"/>
          </a:p>
        </p:txBody>
      </p:sp>
      <p:sp>
        <p:nvSpPr>
          <p:cNvPr id="1469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89288" y="3200400"/>
            <a:ext cx="5954712" cy="2971800"/>
          </a:xfrm>
        </p:spPr>
        <p:txBody>
          <a:bodyPr>
            <a:normAutofit fontScale="92500" lnSpcReduction="10000"/>
          </a:bodyPr>
          <a:lstStyle/>
          <a:p>
            <a:pPr marL="342900" indent="-342900"/>
            <a:r>
              <a:rPr lang="ja-JP" altLang="en-US" sz="2400" dirty="0" smtClean="0">
                <a:latin typeface="Arial"/>
              </a:rPr>
              <a:t>“</a:t>
            </a:r>
            <a:r>
              <a:rPr lang="en-US" sz="2400" dirty="0" smtClean="0"/>
              <a:t>Top Level Domains</a:t>
            </a:r>
            <a:r>
              <a:rPr lang="ja-JP" altLang="en-US" sz="2400" dirty="0" smtClean="0">
                <a:latin typeface="Arial"/>
              </a:rPr>
              <a:t>”</a:t>
            </a:r>
            <a:r>
              <a:rPr lang="en-US" sz="2400" dirty="0" smtClean="0"/>
              <a:t> are at the top</a:t>
            </a:r>
          </a:p>
          <a:p>
            <a:r>
              <a:rPr lang="en-US" sz="2400" dirty="0" smtClean="0"/>
              <a:t>Domains are subtrees</a:t>
            </a:r>
          </a:p>
          <a:p>
            <a:pPr marL="669925" lvl="1" indent="-325438"/>
            <a:r>
              <a:rPr lang="en-US" sz="2000" dirty="0"/>
              <a:t>e</a:t>
            </a:r>
            <a:r>
              <a:rPr lang="en-US" sz="2000" dirty="0" smtClean="0"/>
              <a:t>.g., .</a:t>
            </a:r>
            <a:r>
              <a:rPr lang="en-US" sz="2000" dirty="0" err="1" smtClean="0"/>
              <a:t>edu</a:t>
            </a:r>
            <a:r>
              <a:rPr lang="en-US" sz="2000" dirty="0" smtClean="0"/>
              <a:t>, </a:t>
            </a:r>
            <a:r>
              <a:rPr lang="en-US" sz="2000" dirty="0" err="1" smtClean="0"/>
              <a:t>jhu.edu</a:t>
            </a:r>
            <a:r>
              <a:rPr lang="en-US" sz="2000" dirty="0" smtClean="0"/>
              <a:t>, </a:t>
            </a:r>
            <a:r>
              <a:rPr lang="en-US" sz="2000" dirty="0" err="1" smtClean="0"/>
              <a:t>cs.jhu.edu</a:t>
            </a:r>
            <a:endParaRPr lang="en-US" sz="2400" dirty="0" smtClean="0"/>
          </a:p>
          <a:p>
            <a:pPr marL="342900" indent="-342900"/>
            <a:r>
              <a:rPr lang="en-US" sz="2400" dirty="0" smtClean="0"/>
              <a:t>Name is leaf-to-root path</a:t>
            </a:r>
          </a:p>
          <a:p>
            <a:pPr lvl="1" indent="-342900"/>
            <a:r>
              <a:rPr lang="en-US" sz="2000" dirty="0" err="1"/>
              <a:t>c</a:t>
            </a:r>
            <a:r>
              <a:rPr lang="en-US" sz="2000" dirty="0" err="1" smtClean="0"/>
              <a:t>s.jhu.edu</a:t>
            </a:r>
            <a:endParaRPr lang="en-US" sz="2000" dirty="0" smtClean="0"/>
          </a:p>
          <a:p>
            <a:pPr marL="342900" indent="-342900"/>
            <a:r>
              <a:rPr lang="en-US" sz="2400" dirty="0" smtClean="0"/>
              <a:t>Depth of tree is arbitrary (limit 128)</a:t>
            </a:r>
          </a:p>
          <a:p>
            <a:pPr marL="342900" indent="-342900"/>
            <a:r>
              <a:rPr lang="en-US" sz="2400" dirty="0" smtClean="0"/>
              <a:t>Name collisions trivially avoided</a:t>
            </a:r>
          </a:p>
          <a:p>
            <a:pPr marL="669925" lvl="1" indent="-325438"/>
            <a:r>
              <a:rPr lang="en-US" sz="2000" dirty="0"/>
              <a:t>E</a:t>
            </a:r>
            <a:r>
              <a:rPr lang="en-US" sz="2000" dirty="0" smtClean="0"/>
              <a:t>ach domain is responsible</a:t>
            </a:r>
            <a:endParaRPr lang="en-US" sz="2000" dirty="0"/>
          </a:p>
        </p:txBody>
      </p:sp>
      <p:sp>
        <p:nvSpPr>
          <p:cNvPr id="1469444" name="Text Box 4"/>
          <p:cNvSpPr txBox="1">
            <a:spLocks noChangeArrowheads="1"/>
          </p:cNvSpPr>
          <p:nvPr/>
        </p:nvSpPr>
        <p:spPr bwMode="auto">
          <a:xfrm>
            <a:off x="4304416" y="1462033"/>
            <a:ext cx="574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root</a:t>
            </a:r>
          </a:p>
        </p:txBody>
      </p:sp>
      <p:sp>
        <p:nvSpPr>
          <p:cNvPr id="1469445" name="Text Box 5"/>
          <p:cNvSpPr txBox="1">
            <a:spLocks noChangeArrowheads="1"/>
          </p:cNvSpPr>
          <p:nvPr/>
        </p:nvSpPr>
        <p:spPr bwMode="auto">
          <a:xfrm>
            <a:off x="1216729" y="2528833"/>
            <a:ext cx="561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edu</a:t>
            </a:r>
          </a:p>
        </p:txBody>
      </p:sp>
      <p:sp>
        <p:nvSpPr>
          <p:cNvPr id="1469446" name="Text Box 6"/>
          <p:cNvSpPr txBox="1">
            <a:spLocks noChangeArrowheads="1"/>
          </p:cNvSpPr>
          <p:nvPr/>
        </p:nvSpPr>
        <p:spPr bwMode="auto">
          <a:xfrm>
            <a:off x="2370841" y="2546296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com</a:t>
            </a:r>
          </a:p>
        </p:txBody>
      </p:sp>
      <p:sp>
        <p:nvSpPr>
          <p:cNvPr id="1469447" name="Text Box 7"/>
          <p:cNvSpPr txBox="1">
            <a:spLocks noChangeArrowheads="1"/>
          </p:cNvSpPr>
          <p:nvPr/>
        </p:nvSpPr>
        <p:spPr bwMode="auto">
          <a:xfrm>
            <a:off x="3596391" y="2528833"/>
            <a:ext cx="549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gov</a:t>
            </a:r>
          </a:p>
        </p:txBody>
      </p:sp>
      <p:sp>
        <p:nvSpPr>
          <p:cNvPr id="1469448" name="Text Box 8"/>
          <p:cNvSpPr txBox="1">
            <a:spLocks noChangeArrowheads="1"/>
          </p:cNvSpPr>
          <p:nvPr/>
        </p:nvSpPr>
        <p:spPr bwMode="auto">
          <a:xfrm>
            <a:off x="4802891" y="2528833"/>
            <a:ext cx="473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mil</a:t>
            </a:r>
          </a:p>
        </p:txBody>
      </p:sp>
      <p:sp>
        <p:nvSpPr>
          <p:cNvPr id="1469449" name="Text Box 9"/>
          <p:cNvSpPr txBox="1">
            <a:spLocks noChangeArrowheads="1"/>
          </p:cNvSpPr>
          <p:nvPr/>
        </p:nvSpPr>
        <p:spPr bwMode="auto">
          <a:xfrm>
            <a:off x="5666491" y="2546296"/>
            <a:ext cx="511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org</a:t>
            </a:r>
          </a:p>
        </p:txBody>
      </p:sp>
      <p:sp>
        <p:nvSpPr>
          <p:cNvPr id="1469450" name="Text Box 10"/>
          <p:cNvSpPr txBox="1">
            <a:spLocks noChangeArrowheads="1"/>
          </p:cNvSpPr>
          <p:nvPr/>
        </p:nvSpPr>
        <p:spPr bwMode="auto">
          <a:xfrm>
            <a:off x="6511041" y="2528833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net</a:t>
            </a:r>
          </a:p>
        </p:txBody>
      </p:sp>
      <p:sp>
        <p:nvSpPr>
          <p:cNvPr id="1469451" name="Text Box 11"/>
          <p:cNvSpPr txBox="1">
            <a:spLocks noChangeArrowheads="1"/>
          </p:cNvSpPr>
          <p:nvPr/>
        </p:nvSpPr>
        <p:spPr bwMode="auto">
          <a:xfrm>
            <a:off x="7374641" y="2528833"/>
            <a:ext cx="422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uk</a:t>
            </a:r>
          </a:p>
        </p:txBody>
      </p:sp>
      <p:sp>
        <p:nvSpPr>
          <p:cNvPr id="1469452" name="Text Box 12"/>
          <p:cNvSpPr txBox="1">
            <a:spLocks noChangeArrowheads="1"/>
          </p:cNvSpPr>
          <p:nvPr/>
        </p:nvSpPr>
        <p:spPr bwMode="auto">
          <a:xfrm>
            <a:off x="8089016" y="2528833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fr</a:t>
            </a:r>
          </a:p>
        </p:txBody>
      </p:sp>
      <p:sp>
        <p:nvSpPr>
          <p:cNvPr id="1469453" name="Text Box 13"/>
          <p:cNvSpPr txBox="1">
            <a:spLocks noChangeArrowheads="1"/>
          </p:cNvSpPr>
          <p:nvPr/>
        </p:nvSpPr>
        <p:spPr bwMode="auto">
          <a:xfrm>
            <a:off x="662097" y="3536896"/>
            <a:ext cx="48090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 smtClean="0">
                <a:cs typeface="Arial" charset="0"/>
              </a:rPr>
              <a:t>jhu</a:t>
            </a:r>
            <a:endParaRPr lang="en-US" sz="1800" dirty="0">
              <a:cs typeface="Arial" charset="0"/>
            </a:endParaRPr>
          </a:p>
        </p:txBody>
      </p:sp>
      <p:sp>
        <p:nvSpPr>
          <p:cNvPr id="1469454" name="Text Box 14"/>
          <p:cNvSpPr txBox="1">
            <a:spLocks noChangeArrowheads="1"/>
          </p:cNvSpPr>
          <p:nvPr/>
        </p:nvSpPr>
        <p:spPr bwMode="auto">
          <a:xfrm>
            <a:off x="1573411" y="3519433"/>
            <a:ext cx="109004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 smtClean="0">
                <a:cs typeface="Arial" charset="0"/>
              </a:rPr>
              <a:t>princeton</a:t>
            </a:r>
            <a:endParaRPr lang="en-US" sz="1800" dirty="0">
              <a:cs typeface="Arial" charset="0"/>
            </a:endParaRPr>
          </a:p>
        </p:txBody>
      </p:sp>
      <p:sp>
        <p:nvSpPr>
          <p:cNvPr id="1469455" name="Line 15"/>
          <p:cNvSpPr>
            <a:spLocks noChangeShapeType="1"/>
          </p:cNvSpPr>
          <p:nvPr/>
        </p:nvSpPr>
        <p:spPr bwMode="auto">
          <a:xfrm flipH="1">
            <a:off x="838200" y="3886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6" name="Text Box 16"/>
          <p:cNvSpPr txBox="1">
            <a:spLocks noChangeArrowheads="1"/>
          </p:cNvSpPr>
          <p:nvPr/>
        </p:nvSpPr>
        <p:spPr bwMode="auto">
          <a:xfrm>
            <a:off x="533400" y="4433833"/>
            <a:ext cx="59642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1800" dirty="0" err="1" smtClean="0">
                <a:cs typeface="Arial" charset="0"/>
              </a:rPr>
              <a:t>cs</a:t>
            </a:r>
            <a:endParaRPr lang="en-US" sz="1800" dirty="0">
              <a:cs typeface="Arial" charset="0"/>
            </a:endParaRPr>
          </a:p>
        </p:txBody>
      </p:sp>
      <p:sp>
        <p:nvSpPr>
          <p:cNvPr id="1469461" name="Line 21"/>
          <p:cNvSpPr>
            <a:spLocks noChangeShapeType="1"/>
          </p:cNvSpPr>
          <p:nvPr/>
        </p:nvSpPr>
        <p:spPr bwMode="auto">
          <a:xfrm flipH="1">
            <a:off x="900816" y="2833633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2" name="Line 22"/>
          <p:cNvSpPr>
            <a:spLocks noChangeShapeType="1"/>
          </p:cNvSpPr>
          <p:nvPr/>
        </p:nvSpPr>
        <p:spPr bwMode="auto">
          <a:xfrm>
            <a:off x="1510416" y="2833633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3" name="Line 23"/>
          <p:cNvSpPr>
            <a:spLocks noChangeShapeType="1"/>
          </p:cNvSpPr>
          <p:nvPr/>
        </p:nvSpPr>
        <p:spPr bwMode="auto">
          <a:xfrm flipV="1">
            <a:off x="1586616" y="1766833"/>
            <a:ext cx="2971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4" name="Line 24"/>
          <p:cNvSpPr>
            <a:spLocks noChangeShapeType="1"/>
          </p:cNvSpPr>
          <p:nvPr/>
        </p:nvSpPr>
        <p:spPr bwMode="auto">
          <a:xfrm flipH="1">
            <a:off x="2653416" y="1766833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5" name="Line 25"/>
          <p:cNvSpPr>
            <a:spLocks noChangeShapeType="1"/>
          </p:cNvSpPr>
          <p:nvPr/>
        </p:nvSpPr>
        <p:spPr bwMode="auto">
          <a:xfrm flipH="1">
            <a:off x="3872616" y="1766833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6" name="Line 26"/>
          <p:cNvSpPr>
            <a:spLocks noChangeShapeType="1"/>
          </p:cNvSpPr>
          <p:nvPr/>
        </p:nvSpPr>
        <p:spPr bwMode="auto">
          <a:xfrm>
            <a:off x="4558416" y="1766833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7" name="Line 27"/>
          <p:cNvSpPr>
            <a:spLocks noChangeShapeType="1"/>
          </p:cNvSpPr>
          <p:nvPr/>
        </p:nvSpPr>
        <p:spPr bwMode="auto">
          <a:xfrm>
            <a:off x="4558416" y="1766833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8" name="Line 28"/>
          <p:cNvSpPr>
            <a:spLocks noChangeShapeType="1"/>
          </p:cNvSpPr>
          <p:nvPr/>
        </p:nvSpPr>
        <p:spPr bwMode="auto">
          <a:xfrm>
            <a:off x="4558416" y="1766833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9" name="Line 29"/>
          <p:cNvSpPr>
            <a:spLocks noChangeShapeType="1"/>
          </p:cNvSpPr>
          <p:nvPr/>
        </p:nvSpPr>
        <p:spPr bwMode="auto">
          <a:xfrm>
            <a:off x="4558416" y="1766833"/>
            <a:ext cx="3048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0" name="Line 30"/>
          <p:cNvSpPr>
            <a:spLocks noChangeShapeType="1"/>
          </p:cNvSpPr>
          <p:nvPr/>
        </p:nvSpPr>
        <p:spPr bwMode="auto">
          <a:xfrm>
            <a:off x="4558416" y="1766833"/>
            <a:ext cx="3594984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1" name="Text Box 31"/>
          <p:cNvSpPr txBox="1">
            <a:spLocks noChangeArrowheads="1"/>
          </p:cNvSpPr>
          <p:nvPr/>
        </p:nvSpPr>
        <p:spPr bwMode="auto">
          <a:xfrm>
            <a:off x="8763000" y="2452633"/>
            <a:ext cx="33665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648200" y="1766833"/>
            <a:ext cx="426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2452633"/>
            <a:ext cx="60198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292975" y="2452633"/>
            <a:ext cx="11430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243591" y="2729015"/>
            <a:ext cx="899409" cy="2071585"/>
          </a:xfrm>
          <a:custGeom>
            <a:avLst/>
            <a:gdLst>
              <a:gd name="connsiteX0" fmla="*/ 27600 w 1095019"/>
              <a:gd name="connsiteY0" fmla="*/ 2891134 h 2891134"/>
              <a:gd name="connsiteX1" fmla="*/ 41111 w 1095019"/>
              <a:gd name="connsiteY1" fmla="*/ 1877886 h 2891134"/>
              <a:gd name="connsiteX2" fmla="*/ 419437 w 1095019"/>
              <a:gd name="connsiteY2" fmla="*/ 959208 h 2891134"/>
              <a:gd name="connsiteX3" fmla="*/ 1095019 w 1095019"/>
              <a:gd name="connsiteY3" fmla="*/ 0 h 289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019" h="2891134">
                <a:moveTo>
                  <a:pt x="27600" y="2891134"/>
                </a:moveTo>
                <a:cubicBezTo>
                  <a:pt x="1702" y="2545504"/>
                  <a:pt x="-24195" y="2199874"/>
                  <a:pt x="41111" y="1877886"/>
                </a:cubicBezTo>
                <a:cubicBezTo>
                  <a:pt x="106417" y="1555898"/>
                  <a:pt x="243786" y="1272189"/>
                  <a:pt x="419437" y="959208"/>
                </a:cubicBezTo>
                <a:cubicBezTo>
                  <a:pt x="595088" y="646227"/>
                  <a:pt x="1095019" y="0"/>
                  <a:pt x="1095019" y="0"/>
                </a:cubicBezTo>
              </a:path>
            </a:pathLst>
          </a:custGeom>
          <a:ln w="28575">
            <a:solidFill>
              <a:schemeClr val="accent1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9443" grpId="0" build="p"/>
      <p:bldP spid="2" grpId="0" animBg="1"/>
      <p:bldP spid="37" grpId="0" animBg="1"/>
      <p:bldP spid="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administration</a:t>
            </a:r>
            <a:endParaRPr lang="en-US" dirty="0"/>
          </a:p>
        </p:txBody>
      </p:sp>
      <p:sp>
        <p:nvSpPr>
          <p:cNvPr id="1469444" name="Text Box 4"/>
          <p:cNvSpPr txBox="1">
            <a:spLocks noChangeArrowheads="1"/>
          </p:cNvSpPr>
          <p:nvPr/>
        </p:nvSpPr>
        <p:spPr bwMode="auto">
          <a:xfrm>
            <a:off x="4304416" y="1462033"/>
            <a:ext cx="574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root</a:t>
            </a:r>
          </a:p>
        </p:txBody>
      </p:sp>
      <p:sp>
        <p:nvSpPr>
          <p:cNvPr id="1469447" name="Text Box 7"/>
          <p:cNvSpPr txBox="1">
            <a:spLocks noChangeArrowheads="1"/>
          </p:cNvSpPr>
          <p:nvPr/>
        </p:nvSpPr>
        <p:spPr bwMode="auto">
          <a:xfrm>
            <a:off x="3596391" y="2528833"/>
            <a:ext cx="549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gov</a:t>
            </a:r>
          </a:p>
        </p:txBody>
      </p:sp>
      <p:sp>
        <p:nvSpPr>
          <p:cNvPr id="1469448" name="Text Box 8"/>
          <p:cNvSpPr txBox="1">
            <a:spLocks noChangeArrowheads="1"/>
          </p:cNvSpPr>
          <p:nvPr/>
        </p:nvSpPr>
        <p:spPr bwMode="auto">
          <a:xfrm>
            <a:off x="4802891" y="2528833"/>
            <a:ext cx="473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mil</a:t>
            </a:r>
          </a:p>
        </p:txBody>
      </p:sp>
      <p:sp>
        <p:nvSpPr>
          <p:cNvPr id="1469449" name="Text Box 9"/>
          <p:cNvSpPr txBox="1">
            <a:spLocks noChangeArrowheads="1"/>
          </p:cNvSpPr>
          <p:nvPr/>
        </p:nvSpPr>
        <p:spPr bwMode="auto">
          <a:xfrm>
            <a:off x="5666491" y="2546296"/>
            <a:ext cx="511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org</a:t>
            </a:r>
          </a:p>
        </p:txBody>
      </p:sp>
      <p:sp>
        <p:nvSpPr>
          <p:cNvPr id="1469450" name="Text Box 10"/>
          <p:cNvSpPr txBox="1">
            <a:spLocks noChangeArrowheads="1"/>
          </p:cNvSpPr>
          <p:nvPr/>
        </p:nvSpPr>
        <p:spPr bwMode="auto">
          <a:xfrm>
            <a:off x="6511041" y="2528833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net</a:t>
            </a:r>
          </a:p>
        </p:txBody>
      </p:sp>
      <p:sp>
        <p:nvSpPr>
          <p:cNvPr id="1469451" name="Text Box 11"/>
          <p:cNvSpPr txBox="1">
            <a:spLocks noChangeArrowheads="1"/>
          </p:cNvSpPr>
          <p:nvPr/>
        </p:nvSpPr>
        <p:spPr bwMode="auto">
          <a:xfrm>
            <a:off x="7374641" y="2528833"/>
            <a:ext cx="422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uk</a:t>
            </a:r>
          </a:p>
        </p:txBody>
      </p:sp>
      <p:sp>
        <p:nvSpPr>
          <p:cNvPr id="1469452" name="Text Box 12"/>
          <p:cNvSpPr txBox="1">
            <a:spLocks noChangeArrowheads="1"/>
          </p:cNvSpPr>
          <p:nvPr/>
        </p:nvSpPr>
        <p:spPr bwMode="auto">
          <a:xfrm>
            <a:off x="8089016" y="2528833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fr</a:t>
            </a:r>
          </a:p>
        </p:txBody>
      </p:sp>
      <p:sp>
        <p:nvSpPr>
          <p:cNvPr id="1469463" name="Line 23"/>
          <p:cNvSpPr>
            <a:spLocks noChangeShapeType="1"/>
          </p:cNvSpPr>
          <p:nvPr/>
        </p:nvSpPr>
        <p:spPr bwMode="auto">
          <a:xfrm flipV="1">
            <a:off x="1586616" y="1766833"/>
            <a:ext cx="2971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4" name="Line 24"/>
          <p:cNvSpPr>
            <a:spLocks noChangeShapeType="1"/>
          </p:cNvSpPr>
          <p:nvPr/>
        </p:nvSpPr>
        <p:spPr bwMode="auto">
          <a:xfrm flipH="1">
            <a:off x="2653416" y="1766833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5" name="Line 25"/>
          <p:cNvSpPr>
            <a:spLocks noChangeShapeType="1"/>
          </p:cNvSpPr>
          <p:nvPr/>
        </p:nvSpPr>
        <p:spPr bwMode="auto">
          <a:xfrm flipH="1">
            <a:off x="3872616" y="1766833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6" name="Line 26"/>
          <p:cNvSpPr>
            <a:spLocks noChangeShapeType="1"/>
          </p:cNvSpPr>
          <p:nvPr/>
        </p:nvSpPr>
        <p:spPr bwMode="auto">
          <a:xfrm>
            <a:off x="4558416" y="1766833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7" name="Line 27"/>
          <p:cNvSpPr>
            <a:spLocks noChangeShapeType="1"/>
          </p:cNvSpPr>
          <p:nvPr/>
        </p:nvSpPr>
        <p:spPr bwMode="auto">
          <a:xfrm>
            <a:off x="4558416" y="1766833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8" name="Line 28"/>
          <p:cNvSpPr>
            <a:spLocks noChangeShapeType="1"/>
          </p:cNvSpPr>
          <p:nvPr/>
        </p:nvSpPr>
        <p:spPr bwMode="auto">
          <a:xfrm>
            <a:off x="4558416" y="1766833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9" name="Line 29"/>
          <p:cNvSpPr>
            <a:spLocks noChangeShapeType="1"/>
          </p:cNvSpPr>
          <p:nvPr/>
        </p:nvSpPr>
        <p:spPr bwMode="auto">
          <a:xfrm>
            <a:off x="4558416" y="1766833"/>
            <a:ext cx="3048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0" name="Line 30"/>
          <p:cNvSpPr>
            <a:spLocks noChangeShapeType="1"/>
          </p:cNvSpPr>
          <p:nvPr/>
        </p:nvSpPr>
        <p:spPr bwMode="auto">
          <a:xfrm>
            <a:off x="4558416" y="1766833"/>
            <a:ext cx="3594984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1" name="Text Box 31"/>
          <p:cNvSpPr txBox="1">
            <a:spLocks noChangeArrowheads="1"/>
          </p:cNvSpPr>
          <p:nvPr/>
        </p:nvSpPr>
        <p:spPr bwMode="auto">
          <a:xfrm>
            <a:off x="8763000" y="2452633"/>
            <a:ext cx="33665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648200" y="1766833"/>
            <a:ext cx="426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767318" y="1515295"/>
            <a:ext cx="8021041" cy="1447800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510416" y="3429000"/>
            <a:ext cx="1167463" cy="511834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83586" y="3429000"/>
            <a:ext cx="1167463" cy="511834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29531" y="4252967"/>
            <a:ext cx="789669" cy="723080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59"/>
          <p:cNvSpPr txBox="1">
            <a:spLocks noChangeArrowheads="1"/>
          </p:cNvSpPr>
          <p:nvPr/>
        </p:nvSpPr>
        <p:spPr>
          <a:xfrm>
            <a:off x="1752600" y="4343400"/>
            <a:ext cx="7347057" cy="21336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A </a:t>
            </a:r>
            <a:r>
              <a:rPr lang="en-US" sz="2400" b="1" dirty="0">
                <a:solidFill>
                  <a:schemeClr val="accent5"/>
                </a:solidFill>
              </a:rPr>
              <a:t>zone </a:t>
            </a:r>
            <a:r>
              <a:rPr lang="en-US" sz="2400" b="1" dirty="0">
                <a:solidFill>
                  <a:schemeClr val="tx1"/>
                </a:solidFill>
              </a:rPr>
              <a:t>corresponds to an administrative authority that is responsible for that portion of the hierarchy</a:t>
            </a:r>
          </a:p>
          <a:p>
            <a:pPr lvl="1"/>
            <a:r>
              <a:rPr lang="en-US" sz="2000" b="0" dirty="0">
                <a:solidFill>
                  <a:schemeClr val="tx1"/>
                </a:solidFill>
              </a:rPr>
              <a:t>e.g., </a:t>
            </a:r>
            <a:r>
              <a:rPr lang="en-US" sz="2000" b="0" dirty="0" smtClean="0">
                <a:solidFill>
                  <a:schemeClr val="tx1"/>
                </a:solidFill>
              </a:rPr>
              <a:t>JHU controls </a:t>
            </a:r>
            <a:r>
              <a:rPr lang="en-US" sz="2000" b="0" dirty="0">
                <a:solidFill>
                  <a:schemeClr val="tx1"/>
                </a:solidFill>
              </a:rPr>
              <a:t>names: </a:t>
            </a:r>
            <a:r>
              <a:rPr lang="en-US" sz="2000" b="0" dirty="0" smtClean="0">
                <a:solidFill>
                  <a:schemeClr val="tx1"/>
                </a:solidFill>
              </a:rPr>
              <a:t>*.</a:t>
            </a:r>
            <a:r>
              <a:rPr lang="en-US" sz="2000" dirty="0" err="1" smtClean="0">
                <a:solidFill>
                  <a:schemeClr val="tx1"/>
                </a:solidFill>
              </a:rPr>
              <a:t>jhu</a:t>
            </a:r>
            <a:r>
              <a:rPr lang="en-US" sz="2000" b="0" dirty="0" err="1" smtClean="0">
                <a:solidFill>
                  <a:schemeClr val="tx1"/>
                </a:solidFill>
              </a:rPr>
              <a:t>.edu</a:t>
            </a:r>
            <a:endParaRPr lang="en-US" sz="2000" b="0" dirty="0">
              <a:solidFill>
                <a:schemeClr val="tx1"/>
              </a:solidFill>
            </a:endParaRPr>
          </a:p>
          <a:p>
            <a:pPr lvl="1"/>
            <a:r>
              <a:rPr lang="en-US" sz="2000" b="0" dirty="0">
                <a:solidFill>
                  <a:schemeClr val="tx1"/>
                </a:solidFill>
              </a:rPr>
              <a:t>e.g., </a:t>
            </a:r>
            <a:r>
              <a:rPr lang="en-US" sz="2000" b="0" dirty="0" smtClean="0">
                <a:solidFill>
                  <a:schemeClr val="tx1"/>
                </a:solidFill>
              </a:rPr>
              <a:t>CS </a:t>
            </a:r>
            <a:r>
              <a:rPr lang="en-US" sz="2000" b="0" dirty="0">
                <a:solidFill>
                  <a:schemeClr val="tx1"/>
                </a:solidFill>
              </a:rPr>
              <a:t>controls names: </a:t>
            </a:r>
            <a:r>
              <a:rPr lang="en-US" sz="2000" b="0" dirty="0" smtClean="0">
                <a:solidFill>
                  <a:schemeClr val="tx1"/>
                </a:solidFill>
              </a:rPr>
              <a:t>*.</a:t>
            </a:r>
            <a:r>
              <a:rPr lang="en-US" sz="2000" b="0" dirty="0" err="1" smtClean="0">
                <a:solidFill>
                  <a:schemeClr val="tx1"/>
                </a:solidFill>
              </a:rPr>
              <a:t>cs.jhu.edu</a:t>
            </a:r>
            <a:endParaRPr lang="en-US" sz="2400" b="0" dirty="0">
              <a:solidFill>
                <a:schemeClr val="tx1"/>
              </a:solidFill>
            </a:endParaRPr>
          </a:p>
          <a:p>
            <a:endParaRPr lang="en-US" sz="2400" b="0" dirty="0"/>
          </a:p>
          <a:p>
            <a:endParaRPr lang="en-US" sz="2400" b="0" dirty="0"/>
          </a:p>
          <a:p>
            <a:pPr marL="1022350" marR="0" lvl="2" indent="-350838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831798" y="1588018"/>
            <a:ext cx="1402948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ICANN/IANA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1216729" y="2528833"/>
            <a:ext cx="561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edu</a:t>
            </a:r>
          </a:p>
        </p:txBody>
      </p:sp>
      <p:sp>
        <p:nvSpPr>
          <p:cNvPr id="43" name="Text Box 6"/>
          <p:cNvSpPr txBox="1">
            <a:spLocks noChangeArrowheads="1"/>
          </p:cNvSpPr>
          <p:nvPr/>
        </p:nvSpPr>
        <p:spPr bwMode="auto">
          <a:xfrm>
            <a:off x="2370841" y="2546296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com</a:t>
            </a:r>
          </a:p>
        </p:txBody>
      </p:sp>
      <p:sp>
        <p:nvSpPr>
          <p:cNvPr id="44" name="Text Box 13"/>
          <p:cNvSpPr txBox="1">
            <a:spLocks noChangeArrowheads="1"/>
          </p:cNvSpPr>
          <p:nvPr/>
        </p:nvSpPr>
        <p:spPr bwMode="auto">
          <a:xfrm>
            <a:off x="662097" y="3536896"/>
            <a:ext cx="48090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 smtClean="0">
                <a:cs typeface="Arial" charset="0"/>
              </a:rPr>
              <a:t>jhu</a:t>
            </a:r>
            <a:endParaRPr lang="en-US" sz="1800" dirty="0">
              <a:cs typeface="Arial" charset="0"/>
            </a:endParaRPr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1573411" y="3519433"/>
            <a:ext cx="109004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 smtClean="0">
                <a:cs typeface="Arial" charset="0"/>
              </a:rPr>
              <a:t>princeton</a:t>
            </a:r>
            <a:endParaRPr lang="en-US" sz="1800" dirty="0">
              <a:cs typeface="Arial" charset="0"/>
            </a:endParaRPr>
          </a:p>
        </p:txBody>
      </p:sp>
      <p:sp>
        <p:nvSpPr>
          <p:cNvPr id="46" name="Line 15"/>
          <p:cNvSpPr>
            <a:spLocks noChangeShapeType="1"/>
          </p:cNvSpPr>
          <p:nvPr/>
        </p:nvSpPr>
        <p:spPr bwMode="auto">
          <a:xfrm flipH="1">
            <a:off x="838200" y="3886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533400" y="4433833"/>
            <a:ext cx="59642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1800" dirty="0" err="1" smtClean="0">
                <a:cs typeface="Arial" charset="0"/>
              </a:rPr>
              <a:t>cs</a:t>
            </a:r>
            <a:endParaRPr lang="en-US" sz="1800" dirty="0">
              <a:cs typeface="Arial" charset="0"/>
            </a:endParaRPr>
          </a:p>
        </p:txBody>
      </p:sp>
      <p:sp>
        <p:nvSpPr>
          <p:cNvPr id="48" name="Line 21"/>
          <p:cNvSpPr>
            <a:spLocks noChangeShapeType="1"/>
          </p:cNvSpPr>
          <p:nvPr/>
        </p:nvSpPr>
        <p:spPr bwMode="auto">
          <a:xfrm flipH="1">
            <a:off x="900816" y="2833633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9" name="Line 22"/>
          <p:cNvSpPr>
            <a:spLocks noChangeShapeType="1"/>
          </p:cNvSpPr>
          <p:nvPr/>
        </p:nvSpPr>
        <p:spPr bwMode="auto">
          <a:xfrm>
            <a:off x="1510416" y="2833633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hierarchy</a:t>
            </a:r>
            <a:endParaRPr lang="en-US" dirty="0"/>
          </a:p>
        </p:txBody>
      </p:sp>
      <p:sp>
        <p:nvSpPr>
          <p:cNvPr id="928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of hierarchy: </a:t>
            </a:r>
            <a:r>
              <a:rPr lang="en-US" dirty="0" smtClean="0">
                <a:solidFill>
                  <a:schemeClr val="accent5"/>
                </a:solidFill>
              </a:rPr>
              <a:t>Root servers</a:t>
            </a:r>
          </a:p>
          <a:p>
            <a:pPr lvl="1"/>
            <a:r>
              <a:rPr lang="en-US" dirty="0" smtClean="0"/>
              <a:t>Location hardwired into other servers</a:t>
            </a:r>
          </a:p>
          <a:p>
            <a:r>
              <a:rPr lang="en-US" dirty="0" smtClean="0"/>
              <a:t>Next Level: </a:t>
            </a:r>
            <a:r>
              <a:rPr lang="en-US" dirty="0" smtClean="0">
                <a:solidFill>
                  <a:schemeClr val="accent5"/>
                </a:solidFill>
              </a:rPr>
              <a:t>Top-level domain (TLD) servers</a:t>
            </a:r>
          </a:p>
          <a:p>
            <a:pPr lvl="1"/>
            <a:r>
              <a:rPr lang="en-US" dirty="0" smtClean="0"/>
              <a:t>.com, .</a:t>
            </a:r>
            <a:r>
              <a:rPr lang="en-US" dirty="0" err="1" smtClean="0"/>
              <a:t>edu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Managed professionally</a:t>
            </a:r>
          </a:p>
          <a:p>
            <a:r>
              <a:rPr lang="en-US" dirty="0" smtClean="0"/>
              <a:t>Bottom Level: </a:t>
            </a:r>
            <a:r>
              <a:rPr lang="en-US" dirty="0" smtClean="0">
                <a:solidFill>
                  <a:schemeClr val="accent5"/>
                </a:solidFill>
              </a:rPr>
              <a:t>Authoritative DNS servers</a:t>
            </a:r>
          </a:p>
          <a:p>
            <a:pPr lvl="1"/>
            <a:r>
              <a:rPr lang="en-US" dirty="0" smtClean="0"/>
              <a:t>Actually store the name-to-address mapping</a:t>
            </a:r>
          </a:p>
          <a:p>
            <a:pPr lvl="1"/>
            <a:r>
              <a:rPr lang="en-US" dirty="0" smtClean="0"/>
              <a:t>Maintained by the corresponding administrative authority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hierarchy</a:t>
            </a:r>
            <a:endParaRPr lang="en-US" dirty="0"/>
          </a:p>
        </p:txBody>
      </p:sp>
      <p:sp>
        <p:nvSpPr>
          <p:cNvPr id="1471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server stores a (small!) subset of the total DNS database </a:t>
            </a:r>
          </a:p>
          <a:p>
            <a:r>
              <a:rPr lang="en-US" dirty="0" smtClean="0"/>
              <a:t>An authoritative DNS server stores “</a:t>
            </a:r>
            <a:r>
              <a:rPr lang="en-US" dirty="0" smtClean="0">
                <a:solidFill>
                  <a:schemeClr val="accent5"/>
                </a:solidFill>
              </a:rPr>
              <a:t>resource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records</a:t>
            </a:r>
            <a:r>
              <a:rPr lang="en-US" dirty="0" smtClean="0"/>
              <a:t>” for all DNS names in the domain that it has authority for </a:t>
            </a:r>
          </a:p>
          <a:p>
            <a:r>
              <a:rPr lang="en-US" dirty="0" smtClean="0"/>
              <a:t>Each server needs to know other servers that are responsible for the other portions of the hierarchy</a:t>
            </a:r>
          </a:p>
          <a:p>
            <a:pPr lvl="1"/>
            <a:r>
              <a:rPr lang="en-US" dirty="0" smtClean="0"/>
              <a:t>Every server knows the root</a:t>
            </a:r>
          </a:p>
          <a:p>
            <a:pPr lvl="1"/>
            <a:r>
              <a:rPr lang="en-US" dirty="0" smtClean="0"/>
              <a:t>Root server knows about all top-level domains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4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149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root</a:t>
            </a:r>
            <a:endParaRPr lang="en-US" dirty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in Virginia, USA</a:t>
            </a:r>
          </a:p>
          <a:p>
            <a:r>
              <a:rPr lang="en-US" dirty="0" smtClean="0"/>
              <a:t>How do we make the root scale?</a:t>
            </a:r>
            <a:endParaRPr lang="en-US" dirty="0"/>
          </a:p>
        </p:txBody>
      </p:sp>
      <p:sp>
        <p:nvSpPr>
          <p:cNvPr id="71685" name="AutoShape 4"/>
          <p:cNvSpPr>
            <a:spLocks noChangeAspect="1" noChangeArrowheads="1"/>
          </p:cNvSpPr>
          <p:nvPr/>
        </p:nvSpPr>
        <p:spPr bwMode="auto">
          <a:xfrm>
            <a:off x="457200" y="3048000"/>
            <a:ext cx="7234238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" name="Picture 5" descr="worl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65588"/>
            <a:ext cx="54006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reeform 6"/>
          <p:cNvSpPr>
            <a:spLocks/>
          </p:cNvSpPr>
          <p:nvPr/>
        </p:nvSpPr>
        <p:spPr bwMode="auto">
          <a:xfrm>
            <a:off x="2605088" y="3267075"/>
            <a:ext cx="804862" cy="1511300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742477 h 1893"/>
              <a:gd name="T4" fmla="*/ 804862 w 963"/>
              <a:gd name="T5" fmla="*/ 1511300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2665413" y="2559050"/>
            <a:ext cx="3903662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endParaRPr lang="en-US" sz="1400" b="0" dirty="0" smtClean="0">
              <a:solidFill>
                <a:srgbClr val="000000"/>
              </a:solidFill>
              <a:latin typeface="Arial" charset="0"/>
            </a:endParaRPr>
          </a:p>
          <a:p>
            <a:pPr algn="l"/>
            <a:endParaRPr lang="en-US" sz="1400" b="0" dirty="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sz="1400" b="0" dirty="0" smtClean="0">
                <a:solidFill>
                  <a:srgbClr val="000000"/>
                </a:solidFill>
                <a:latin typeface="Arial" charset="0"/>
              </a:rPr>
              <a:t>Verisign</a:t>
            </a:r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, Dulles, VA</a:t>
            </a:r>
          </a:p>
          <a:p>
            <a:pPr algn="ctr"/>
            <a:endParaRPr lang="en-US" sz="2800" b="0" dirty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6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921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does caching work?</a:t>
            </a:r>
          </a:p>
          <a:p>
            <a:pPr lvl="1"/>
            <a:r>
              <a:rPr lang="en-US" dirty="0" smtClean="0"/>
              <a:t>Exploits locality of reference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well does caching work?</a:t>
            </a:r>
          </a:p>
          <a:p>
            <a:pPr lvl="1"/>
            <a:r>
              <a:rPr lang="en-US" dirty="0" smtClean="0"/>
              <a:t>Very well, up to a limit</a:t>
            </a:r>
          </a:p>
          <a:p>
            <a:pPr lvl="1"/>
            <a:r>
              <a:rPr lang="en-US" dirty="0" smtClean="0"/>
              <a:t>Large overlap in content</a:t>
            </a:r>
          </a:p>
          <a:p>
            <a:pPr lvl="1"/>
            <a:r>
              <a:rPr lang="en-US" dirty="0" smtClean="0"/>
              <a:t>But many unique requests</a:t>
            </a:r>
          </a:p>
          <a:p>
            <a:pPr lvl="2"/>
            <a:r>
              <a:rPr lang="en-US" altLang="zh-CN" dirty="0" smtClean="0"/>
              <a:t>Empirical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result:</a:t>
            </a:r>
            <a:r>
              <a:rPr lang="zh-CN" altLang="en-US" dirty="0" smtClean="0"/>
              <a:t> </a:t>
            </a:r>
            <a:r>
              <a:rPr lang="en-US" altLang="zh-CN" dirty="0"/>
              <a:t>e</a:t>
            </a:r>
            <a:r>
              <a:rPr lang="en-US" dirty="0" smtClean="0"/>
              <a:t>ffectiveness of caching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(cache</a:t>
            </a:r>
            <a:r>
              <a:rPr lang="zh-CN" altLang="en-US" dirty="0" smtClean="0"/>
              <a:t> </a:t>
            </a:r>
            <a:r>
              <a:rPr lang="en-US" altLang="zh-CN" dirty="0" smtClean="0"/>
              <a:t>hit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ratio)</a:t>
            </a:r>
            <a:r>
              <a:rPr lang="en-US" dirty="0" smtClean="0"/>
              <a:t> grows logarithmically with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dirty="0" smtClean="0"/>
              <a:t>size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8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root servers</a:t>
            </a:r>
            <a:endParaRPr lang="en-US" dirty="0"/>
          </a:p>
        </p:txBody>
      </p:sp>
      <p:sp>
        <p:nvSpPr>
          <p:cNvPr id="737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13 root servers (labeled A-M; see </a:t>
            </a:r>
            <a:r>
              <a:rPr lang="en-US" dirty="0" smtClean="0">
                <a:hlinkClick r:id="rId3"/>
              </a:rPr>
              <a:t>http://www.root-servers.org/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3733" name="AutoShape 4"/>
          <p:cNvSpPr>
            <a:spLocks noChangeAspect="1" noChangeArrowheads="1"/>
          </p:cNvSpPr>
          <p:nvPr/>
        </p:nvSpPr>
        <p:spPr bwMode="auto">
          <a:xfrm>
            <a:off x="481013" y="3089275"/>
            <a:ext cx="7234237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3734" name="Picture 5" descr="world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65588"/>
            <a:ext cx="54006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5" name="Freeform 6"/>
          <p:cNvSpPr>
            <a:spLocks/>
          </p:cNvSpPr>
          <p:nvPr/>
        </p:nvSpPr>
        <p:spPr bwMode="auto">
          <a:xfrm>
            <a:off x="2605088" y="3267075"/>
            <a:ext cx="804862" cy="1511300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742477 h 1893"/>
              <a:gd name="T4" fmla="*/ 804862 w 963"/>
              <a:gd name="T5" fmla="*/ 1511300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6" name="Text Box 7"/>
          <p:cNvSpPr txBox="1">
            <a:spLocks noChangeArrowheads="1"/>
          </p:cNvSpPr>
          <p:nvPr/>
        </p:nvSpPr>
        <p:spPr bwMode="auto">
          <a:xfrm>
            <a:off x="654050" y="5627688"/>
            <a:ext cx="2633663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B USC-ISI Marina del Rey,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L ICANN Los Angeles, CA</a:t>
            </a:r>
          </a:p>
          <a:p>
            <a:pPr algn="ctr"/>
            <a:endParaRPr lang="en-US" sz="2400" b="0">
              <a:latin typeface="Times New Roman" charset="0"/>
            </a:endParaRPr>
          </a:p>
        </p:txBody>
      </p:sp>
      <p:sp>
        <p:nvSpPr>
          <p:cNvPr id="73737" name="Freeform 8"/>
          <p:cNvSpPr>
            <a:spLocks/>
          </p:cNvSpPr>
          <p:nvPr/>
        </p:nvSpPr>
        <p:spPr bwMode="auto">
          <a:xfrm>
            <a:off x="1789113" y="4965700"/>
            <a:ext cx="952500" cy="668338"/>
          </a:xfrm>
          <a:custGeom>
            <a:avLst/>
            <a:gdLst>
              <a:gd name="T0" fmla="*/ 0 w 582"/>
              <a:gd name="T1" fmla="*/ 668338 h 426"/>
              <a:gd name="T2" fmla="*/ 95250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8" name="Text Box 9"/>
          <p:cNvSpPr txBox="1">
            <a:spLocks noChangeArrowheads="1"/>
          </p:cNvSpPr>
          <p:nvPr/>
        </p:nvSpPr>
        <p:spPr bwMode="auto">
          <a:xfrm>
            <a:off x="347663" y="3903663"/>
            <a:ext cx="2573337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E NASA Mt View,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F  Internet Software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Consortium 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Palo</a:t>
            </a:r>
            <a:r>
              <a:rPr lang="en-US" sz="1200" b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Alto, CA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3739" name="Freeform 10"/>
          <p:cNvSpPr>
            <a:spLocks/>
          </p:cNvSpPr>
          <p:nvPr/>
        </p:nvSpPr>
        <p:spPr bwMode="auto">
          <a:xfrm flipV="1">
            <a:off x="1660525" y="4665663"/>
            <a:ext cx="1022350" cy="225425"/>
          </a:xfrm>
          <a:custGeom>
            <a:avLst/>
            <a:gdLst>
              <a:gd name="T0" fmla="*/ 0 w 582"/>
              <a:gd name="T1" fmla="*/ 225425 h 426"/>
              <a:gd name="T2" fmla="*/ 102235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0" name="Text Box 11"/>
          <p:cNvSpPr txBox="1">
            <a:spLocks noChangeArrowheads="1"/>
          </p:cNvSpPr>
          <p:nvPr/>
        </p:nvSpPr>
        <p:spPr bwMode="auto">
          <a:xfrm>
            <a:off x="5253038" y="3570288"/>
            <a:ext cx="24987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sz="1400" b="0">
                <a:solidFill>
                  <a:srgbClr val="000000"/>
                </a:solidFill>
                <a:latin typeface="Arial" charset="0"/>
              </a:rPr>
              <a:t>I </a:t>
            </a:r>
            <a:r>
              <a:rPr lang="en-US" sz="1400" b="0">
                <a:latin typeface="Arial" charset="0"/>
              </a:rPr>
              <a:t>Autonomica,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 Stockholm</a:t>
            </a:r>
          </a:p>
        </p:txBody>
      </p:sp>
      <p:sp>
        <p:nvSpPr>
          <p:cNvPr id="73741" name="Freeform 12"/>
          <p:cNvSpPr>
            <a:spLocks/>
          </p:cNvSpPr>
          <p:nvPr/>
        </p:nvSpPr>
        <p:spPr bwMode="auto">
          <a:xfrm>
            <a:off x="4797425" y="3813175"/>
            <a:ext cx="849313" cy="674688"/>
          </a:xfrm>
          <a:custGeom>
            <a:avLst/>
            <a:gdLst>
              <a:gd name="T0" fmla="*/ 849313 w 666"/>
              <a:gd name="T1" fmla="*/ 0 h 1005"/>
              <a:gd name="T2" fmla="*/ 0 w 666"/>
              <a:gd name="T3" fmla="*/ 674688 h 1005"/>
              <a:gd name="T4" fmla="*/ 0 60000 65536"/>
              <a:gd name="T5" fmla="*/ 0 60000 65536"/>
              <a:gd name="T6" fmla="*/ 0 w 666"/>
              <a:gd name="T7" fmla="*/ 0 h 1005"/>
              <a:gd name="T8" fmla="*/ 666 w 666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6" h="1005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2" name="Text Box 13"/>
          <p:cNvSpPr txBox="1">
            <a:spLocks noChangeArrowheads="1"/>
          </p:cNvSpPr>
          <p:nvPr/>
        </p:nvSpPr>
        <p:spPr bwMode="auto">
          <a:xfrm>
            <a:off x="5299075" y="3216275"/>
            <a:ext cx="384492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K RIPE London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3743" name="Freeform 14"/>
          <p:cNvSpPr>
            <a:spLocks/>
          </p:cNvSpPr>
          <p:nvPr/>
        </p:nvSpPr>
        <p:spPr bwMode="auto">
          <a:xfrm>
            <a:off x="4570413" y="3433763"/>
            <a:ext cx="771525" cy="1158875"/>
          </a:xfrm>
          <a:custGeom>
            <a:avLst/>
            <a:gdLst>
              <a:gd name="T0" fmla="*/ 771525 w 922"/>
              <a:gd name="T1" fmla="*/ 0 h 1448"/>
              <a:gd name="T2" fmla="*/ 0 w 922"/>
              <a:gd name="T3" fmla="*/ 1158875 h 1448"/>
              <a:gd name="T4" fmla="*/ 0 60000 65536"/>
              <a:gd name="T5" fmla="*/ 0 60000 65536"/>
              <a:gd name="T6" fmla="*/ 0 w 922"/>
              <a:gd name="T7" fmla="*/ 0 h 1448"/>
              <a:gd name="T8" fmla="*/ 922 w 922"/>
              <a:gd name="T9" fmla="*/ 1448 h 1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2" h="1448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4" name="Text Box 15"/>
          <p:cNvSpPr txBox="1">
            <a:spLocks noChangeArrowheads="1"/>
          </p:cNvSpPr>
          <p:nvPr/>
        </p:nvSpPr>
        <p:spPr bwMode="auto">
          <a:xfrm>
            <a:off x="7221538" y="4402138"/>
            <a:ext cx="15652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M WIDE Tokyo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3745" name="Freeform 16"/>
          <p:cNvSpPr>
            <a:spLocks/>
          </p:cNvSpPr>
          <p:nvPr/>
        </p:nvSpPr>
        <p:spPr bwMode="auto">
          <a:xfrm>
            <a:off x="6851650" y="4632325"/>
            <a:ext cx="331788" cy="231775"/>
          </a:xfrm>
          <a:custGeom>
            <a:avLst/>
            <a:gdLst>
              <a:gd name="T0" fmla="*/ 331788 w 252"/>
              <a:gd name="T1" fmla="*/ 0 h 462"/>
              <a:gd name="T2" fmla="*/ 0 w 252"/>
              <a:gd name="T3" fmla="*/ 231775 h 462"/>
              <a:gd name="T4" fmla="*/ 0 60000 65536"/>
              <a:gd name="T5" fmla="*/ 0 60000 65536"/>
              <a:gd name="T6" fmla="*/ 0 w 252"/>
              <a:gd name="T7" fmla="*/ 0 h 462"/>
              <a:gd name="T8" fmla="*/ 252 w 252"/>
              <a:gd name="T9" fmla="*/ 462 h 4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46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6" name="Text Box 17"/>
          <p:cNvSpPr txBox="1">
            <a:spLocks noChangeArrowheads="1"/>
          </p:cNvSpPr>
          <p:nvPr/>
        </p:nvSpPr>
        <p:spPr bwMode="auto">
          <a:xfrm>
            <a:off x="2665413" y="2559050"/>
            <a:ext cx="3903662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A Verisign, Dulles,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C Cogent, Herndon,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D U Maryland College Park, MD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G US DoD Vienna,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H ARL Aberdeen, MD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J Verisign</a:t>
            </a:r>
          </a:p>
          <a:p>
            <a:pPr algn="ctr"/>
            <a:endParaRPr lang="en-US" sz="280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1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root servers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13 root </a:t>
            </a:r>
            <a:r>
              <a:rPr lang="en-US" dirty="0" smtClean="0"/>
              <a:t>servers replicated via </a:t>
            </a:r>
            <a:r>
              <a:rPr lang="en-US" dirty="0" smtClean="0">
                <a:solidFill>
                  <a:schemeClr val="accent5"/>
                </a:solidFill>
              </a:rPr>
              <a:t>anycast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5781" name="AutoShape 4"/>
          <p:cNvSpPr>
            <a:spLocks noChangeAspect="1" noChangeArrowheads="1"/>
          </p:cNvSpPr>
          <p:nvPr/>
        </p:nvSpPr>
        <p:spPr bwMode="auto">
          <a:xfrm>
            <a:off x="457200" y="3214688"/>
            <a:ext cx="7234238" cy="364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5782" name="Picture 5" descr="worl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65588"/>
            <a:ext cx="54006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3" name="Freeform 6"/>
          <p:cNvSpPr>
            <a:spLocks/>
          </p:cNvSpPr>
          <p:nvPr/>
        </p:nvSpPr>
        <p:spPr bwMode="auto">
          <a:xfrm>
            <a:off x="2605088" y="3267075"/>
            <a:ext cx="804862" cy="1511300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742477 h 1893"/>
              <a:gd name="T4" fmla="*/ 804862 w 963"/>
              <a:gd name="T5" fmla="*/ 1511300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4" name="Text Box 7"/>
          <p:cNvSpPr txBox="1">
            <a:spLocks noChangeArrowheads="1"/>
          </p:cNvSpPr>
          <p:nvPr/>
        </p:nvSpPr>
        <p:spPr bwMode="auto">
          <a:xfrm>
            <a:off x="654050" y="5627688"/>
            <a:ext cx="2633663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B USC-ISI Marina del Rey,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L ICANN Los Angeles, CA</a:t>
            </a:r>
          </a:p>
          <a:p>
            <a:pPr algn="ctr"/>
            <a:endParaRPr lang="en-US" sz="2400" b="0">
              <a:latin typeface="Times New Roman" charset="0"/>
            </a:endParaRPr>
          </a:p>
        </p:txBody>
      </p:sp>
      <p:sp>
        <p:nvSpPr>
          <p:cNvPr id="75785" name="Freeform 8"/>
          <p:cNvSpPr>
            <a:spLocks/>
          </p:cNvSpPr>
          <p:nvPr/>
        </p:nvSpPr>
        <p:spPr bwMode="auto">
          <a:xfrm>
            <a:off x="1789113" y="4965700"/>
            <a:ext cx="952500" cy="668338"/>
          </a:xfrm>
          <a:custGeom>
            <a:avLst/>
            <a:gdLst>
              <a:gd name="T0" fmla="*/ 0 w 582"/>
              <a:gd name="T1" fmla="*/ 668338 h 426"/>
              <a:gd name="T2" fmla="*/ 95250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6" name="Text Box 9"/>
          <p:cNvSpPr txBox="1">
            <a:spLocks noChangeArrowheads="1"/>
          </p:cNvSpPr>
          <p:nvPr/>
        </p:nvSpPr>
        <p:spPr bwMode="auto">
          <a:xfrm>
            <a:off x="347663" y="3903663"/>
            <a:ext cx="2573337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E NASA Mt View,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F  Internet Software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Consortium,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Palo</a:t>
            </a:r>
            <a:r>
              <a:rPr lang="en-US" sz="1200" b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Alto,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(and 37 other locations)</a:t>
            </a:r>
          </a:p>
          <a:p>
            <a:pPr algn="ctr"/>
            <a:endParaRPr lang="en-US" sz="3200" b="0">
              <a:latin typeface="Times New Roman" charset="0"/>
            </a:endParaRPr>
          </a:p>
        </p:txBody>
      </p:sp>
      <p:sp>
        <p:nvSpPr>
          <p:cNvPr id="75787" name="Freeform 10"/>
          <p:cNvSpPr>
            <a:spLocks/>
          </p:cNvSpPr>
          <p:nvPr/>
        </p:nvSpPr>
        <p:spPr bwMode="auto">
          <a:xfrm flipV="1">
            <a:off x="1660525" y="4665663"/>
            <a:ext cx="1022350" cy="225425"/>
          </a:xfrm>
          <a:custGeom>
            <a:avLst/>
            <a:gdLst>
              <a:gd name="T0" fmla="*/ 0 w 582"/>
              <a:gd name="T1" fmla="*/ 225425 h 426"/>
              <a:gd name="T2" fmla="*/ 102235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8" name="Text Box 11"/>
          <p:cNvSpPr txBox="1">
            <a:spLocks noChangeArrowheads="1"/>
          </p:cNvSpPr>
          <p:nvPr/>
        </p:nvSpPr>
        <p:spPr bwMode="auto">
          <a:xfrm>
            <a:off x="5253038" y="3570288"/>
            <a:ext cx="24987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sz="1400" b="0">
                <a:solidFill>
                  <a:srgbClr val="000000"/>
                </a:solidFill>
                <a:latin typeface="Arial" charset="0"/>
              </a:rPr>
              <a:t>I </a:t>
            </a:r>
            <a:r>
              <a:rPr lang="en-US" sz="1400" b="0">
                <a:latin typeface="Arial" charset="0"/>
              </a:rPr>
              <a:t>Autonomica,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 Stockholm (plus 29 other locations)</a:t>
            </a:r>
          </a:p>
        </p:txBody>
      </p:sp>
      <p:sp>
        <p:nvSpPr>
          <p:cNvPr id="75789" name="Freeform 12"/>
          <p:cNvSpPr>
            <a:spLocks/>
          </p:cNvSpPr>
          <p:nvPr/>
        </p:nvSpPr>
        <p:spPr bwMode="auto">
          <a:xfrm>
            <a:off x="4797425" y="3813175"/>
            <a:ext cx="849313" cy="674688"/>
          </a:xfrm>
          <a:custGeom>
            <a:avLst/>
            <a:gdLst>
              <a:gd name="T0" fmla="*/ 849313 w 666"/>
              <a:gd name="T1" fmla="*/ 0 h 1005"/>
              <a:gd name="T2" fmla="*/ 0 w 666"/>
              <a:gd name="T3" fmla="*/ 674688 h 1005"/>
              <a:gd name="T4" fmla="*/ 0 60000 65536"/>
              <a:gd name="T5" fmla="*/ 0 60000 65536"/>
              <a:gd name="T6" fmla="*/ 0 w 666"/>
              <a:gd name="T7" fmla="*/ 0 h 1005"/>
              <a:gd name="T8" fmla="*/ 666 w 666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6" h="1005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0" name="Text Box 13"/>
          <p:cNvSpPr txBox="1">
            <a:spLocks noChangeArrowheads="1"/>
          </p:cNvSpPr>
          <p:nvPr/>
        </p:nvSpPr>
        <p:spPr bwMode="auto">
          <a:xfrm>
            <a:off x="5299075" y="3216275"/>
            <a:ext cx="384492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K RIPE London (plus 16 other locations)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5791" name="Freeform 14"/>
          <p:cNvSpPr>
            <a:spLocks/>
          </p:cNvSpPr>
          <p:nvPr/>
        </p:nvSpPr>
        <p:spPr bwMode="auto">
          <a:xfrm>
            <a:off x="4570413" y="3433763"/>
            <a:ext cx="771525" cy="1158875"/>
          </a:xfrm>
          <a:custGeom>
            <a:avLst/>
            <a:gdLst>
              <a:gd name="T0" fmla="*/ 771525 w 922"/>
              <a:gd name="T1" fmla="*/ 0 h 1448"/>
              <a:gd name="T2" fmla="*/ 0 w 922"/>
              <a:gd name="T3" fmla="*/ 1158875 h 1448"/>
              <a:gd name="T4" fmla="*/ 0 60000 65536"/>
              <a:gd name="T5" fmla="*/ 0 60000 65536"/>
              <a:gd name="T6" fmla="*/ 0 w 922"/>
              <a:gd name="T7" fmla="*/ 0 h 1448"/>
              <a:gd name="T8" fmla="*/ 922 w 922"/>
              <a:gd name="T9" fmla="*/ 1448 h 1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2" h="1448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2" name="Text Box 15"/>
          <p:cNvSpPr txBox="1">
            <a:spLocks noChangeArrowheads="1"/>
          </p:cNvSpPr>
          <p:nvPr/>
        </p:nvSpPr>
        <p:spPr bwMode="auto">
          <a:xfrm>
            <a:off x="7221538" y="4402138"/>
            <a:ext cx="1693862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M WIDE Tokyo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plus Seoul, Paris,</a:t>
            </a:r>
            <a:br>
              <a:rPr lang="en-US" sz="1400" b="0">
                <a:solidFill>
                  <a:srgbClr val="000000"/>
                </a:solidFill>
                <a:latin typeface="Arial" charset="0"/>
              </a:rPr>
            </a:br>
            <a:r>
              <a:rPr lang="en-US" sz="1400" b="0">
                <a:solidFill>
                  <a:srgbClr val="000000"/>
                </a:solidFill>
                <a:latin typeface="Arial" charset="0"/>
              </a:rPr>
              <a:t> San Francisco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5793" name="Freeform 16"/>
          <p:cNvSpPr>
            <a:spLocks/>
          </p:cNvSpPr>
          <p:nvPr/>
        </p:nvSpPr>
        <p:spPr bwMode="auto">
          <a:xfrm>
            <a:off x="6851650" y="4632325"/>
            <a:ext cx="331788" cy="231775"/>
          </a:xfrm>
          <a:custGeom>
            <a:avLst/>
            <a:gdLst>
              <a:gd name="T0" fmla="*/ 331788 w 252"/>
              <a:gd name="T1" fmla="*/ 0 h 462"/>
              <a:gd name="T2" fmla="*/ 0 w 252"/>
              <a:gd name="T3" fmla="*/ 231775 h 462"/>
              <a:gd name="T4" fmla="*/ 0 60000 65536"/>
              <a:gd name="T5" fmla="*/ 0 60000 65536"/>
              <a:gd name="T6" fmla="*/ 0 w 252"/>
              <a:gd name="T7" fmla="*/ 0 h 462"/>
              <a:gd name="T8" fmla="*/ 252 w 252"/>
              <a:gd name="T9" fmla="*/ 462 h 4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46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4" name="Text Box 17"/>
          <p:cNvSpPr txBox="1">
            <a:spLocks noChangeArrowheads="1"/>
          </p:cNvSpPr>
          <p:nvPr/>
        </p:nvSpPr>
        <p:spPr bwMode="auto">
          <a:xfrm>
            <a:off x="2665413" y="2559050"/>
            <a:ext cx="4878387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A Verisign, Dulles, VA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C Cogent, Herndon, VA (also Los Angeles, NY, Chicago)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D U Maryland College Park, MD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G US DoD Vienna, VA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H ARL Aberdeen, MD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J Verisign (21 locations)</a:t>
            </a:r>
          </a:p>
          <a:p>
            <a:pPr algn="ctr"/>
            <a:endParaRPr lang="en-US" sz="2800" b="0" dirty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9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Anycast in a nutshell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 finds shortest paths to destination</a:t>
            </a:r>
          </a:p>
          <a:p>
            <a:r>
              <a:rPr lang="en-US" dirty="0" smtClean="0"/>
              <a:t>If several locations are given the same address, then the network will deliver the packet to the closest location with that address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Very robust </a:t>
            </a:r>
          </a:p>
          <a:p>
            <a:pPr lvl="1"/>
            <a:r>
              <a:rPr lang="en-US" dirty="0" smtClean="0"/>
              <a:t>Requires no modification to routing algorithms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9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DNS records</a:t>
            </a:r>
            <a:endParaRPr lang="en-US" dirty="0"/>
          </a:p>
        </p:txBody>
      </p:sp>
      <p:sp>
        <p:nvSpPr>
          <p:cNvPr id="1634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DNS servers store </a:t>
            </a:r>
            <a:r>
              <a:rPr lang="en-US" dirty="0" smtClean="0">
                <a:solidFill>
                  <a:schemeClr val="accent5"/>
                </a:solidFill>
              </a:rPr>
              <a:t>resource records (RRs)</a:t>
            </a:r>
          </a:p>
          <a:p>
            <a:pPr lvl="1"/>
            <a:r>
              <a:rPr lang="en-US" dirty="0" smtClean="0"/>
              <a:t>RR is (name, value, type, TTL)</a:t>
            </a:r>
          </a:p>
          <a:p>
            <a:r>
              <a:rPr lang="en-US" dirty="0" smtClean="0"/>
              <a:t>Type = A: (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A</a:t>
            </a:r>
            <a:r>
              <a:rPr lang="en-US" dirty="0" smtClean="0">
                <a:sym typeface="Wingdings"/>
              </a:rPr>
              <a:t>ddress)</a:t>
            </a:r>
            <a:endParaRPr lang="en-US" dirty="0" smtClean="0"/>
          </a:p>
          <a:p>
            <a:pPr lvl="1"/>
            <a:r>
              <a:rPr lang="en-US" dirty="0" smtClean="0"/>
              <a:t>name = hostname</a:t>
            </a:r>
          </a:p>
          <a:p>
            <a:pPr lvl="1"/>
            <a:r>
              <a:rPr lang="en-US" dirty="0" smtClean="0"/>
              <a:t>value = IP address</a:t>
            </a:r>
          </a:p>
          <a:p>
            <a:r>
              <a:rPr lang="en-US" dirty="0" smtClean="0"/>
              <a:t>Type = NS: (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N</a:t>
            </a:r>
            <a:r>
              <a:rPr lang="en-US" dirty="0" smtClean="0">
                <a:sym typeface="Wingdings"/>
              </a:rPr>
              <a:t>ame 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S</a:t>
            </a:r>
            <a:r>
              <a:rPr lang="en-US" dirty="0" smtClean="0">
                <a:sym typeface="Wingdings"/>
              </a:rPr>
              <a:t>erver)</a:t>
            </a:r>
            <a:endParaRPr lang="en-US" dirty="0" smtClean="0"/>
          </a:p>
          <a:p>
            <a:pPr lvl="1"/>
            <a:r>
              <a:rPr lang="en-US" dirty="0" smtClean="0"/>
              <a:t>name = domain</a:t>
            </a:r>
          </a:p>
          <a:p>
            <a:pPr lvl="1"/>
            <a:r>
              <a:rPr lang="en-US" dirty="0" smtClean="0"/>
              <a:t>value = name of DNS server for domain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4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records (cont’d)</a:t>
            </a:r>
            <a:endParaRPr lang="en-US" dirty="0"/>
          </a:p>
        </p:txBody>
      </p:sp>
      <p:sp>
        <p:nvSpPr>
          <p:cNvPr id="163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= </a:t>
            </a:r>
            <a:r>
              <a:rPr lang="en-US" dirty="0" smtClean="0"/>
              <a:t>CNAME: </a:t>
            </a:r>
            <a:r>
              <a:rPr lang="en-US" dirty="0"/>
              <a:t>(</a:t>
            </a:r>
            <a:r>
              <a:rPr lang="en-US" dirty="0">
                <a:sym typeface="Wingdings"/>
              </a:rPr>
              <a:t> 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C</a:t>
            </a:r>
            <a:r>
              <a:rPr lang="en-US" dirty="0" smtClean="0">
                <a:sym typeface="Wingdings"/>
              </a:rPr>
              <a:t>anonical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 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Name</a:t>
            </a:r>
            <a:r>
              <a:rPr lang="en-US" dirty="0" smtClean="0">
                <a:sym typeface="Wingdings"/>
              </a:rPr>
              <a:t>)</a:t>
            </a:r>
          </a:p>
          <a:p>
            <a:pPr lvl="1"/>
            <a:r>
              <a:rPr lang="en-US" dirty="0"/>
              <a:t>name = alias name for some “canonical” (real) </a:t>
            </a:r>
            <a:r>
              <a:rPr lang="en-US" dirty="0" smtClean="0"/>
              <a:t>name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documents.example.com</a:t>
            </a:r>
            <a:r>
              <a:rPr lang="en-US" dirty="0" smtClean="0"/>
              <a:t> is really </a:t>
            </a:r>
            <a:r>
              <a:rPr lang="en-US" dirty="0" err="1" smtClean="0"/>
              <a:t>docs.example.com</a:t>
            </a:r>
            <a:endParaRPr lang="en-US" dirty="0" smtClean="0"/>
          </a:p>
          <a:p>
            <a:pPr lvl="1"/>
            <a:r>
              <a:rPr lang="en-US" dirty="0" smtClean="0"/>
              <a:t>value = canonical name</a:t>
            </a:r>
          </a:p>
          <a:p>
            <a:r>
              <a:rPr lang="en-US" dirty="0" smtClean="0"/>
              <a:t>Type = MX: (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M</a:t>
            </a:r>
            <a:r>
              <a:rPr lang="en-US" dirty="0" smtClean="0">
                <a:sym typeface="Wingdings"/>
              </a:rPr>
              <a:t>ail </a:t>
            </a:r>
            <a:r>
              <a:rPr lang="en-US" dirty="0" err="1" smtClean="0">
                <a:sym typeface="Wingdings"/>
              </a:rPr>
              <a:t>e</a:t>
            </a:r>
            <a:r>
              <a:rPr lang="en-US" dirty="0" err="1" smtClean="0">
                <a:solidFill>
                  <a:schemeClr val="accent5"/>
                </a:solidFill>
                <a:sym typeface="Wingdings"/>
              </a:rPr>
              <a:t>X</a:t>
            </a:r>
            <a:r>
              <a:rPr lang="en-US" dirty="0" err="1" smtClean="0">
                <a:sym typeface="Wingdings"/>
              </a:rPr>
              <a:t>changer</a:t>
            </a:r>
            <a:r>
              <a:rPr lang="en-US" dirty="0" smtClean="0">
                <a:sym typeface="Wingdings"/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name = domain in email address</a:t>
            </a:r>
          </a:p>
          <a:p>
            <a:pPr lvl="1"/>
            <a:r>
              <a:rPr lang="en-US" dirty="0" smtClean="0"/>
              <a:t>value = name(s) of mail server(s)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62582" y="71994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6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Resource Records into DNS</a:t>
            </a:r>
            <a:endParaRPr lang="en-US" dirty="0"/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</a:t>
            </a:r>
            <a:r>
              <a:rPr lang="en-US" dirty="0" err="1" smtClean="0"/>
              <a:t>foobar.com</a:t>
            </a:r>
            <a:r>
              <a:rPr lang="en-US" dirty="0" smtClean="0"/>
              <a:t> at registrar (</a:t>
            </a:r>
            <a:r>
              <a:rPr lang="en-US" dirty="0" err="1" smtClean="0"/>
              <a:t>GoDaddy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Provide registrar with names and IP addresses of your authoritative name server(s)</a:t>
            </a:r>
          </a:p>
          <a:p>
            <a:pPr lvl="1"/>
            <a:r>
              <a:rPr lang="en-US" dirty="0" smtClean="0"/>
              <a:t>Registrar inserts RR pairs into the .com TLD server: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foobar.com</a:t>
            </a:r>
            <a:r>
              <a:rPr lang="en-US" dirty="0" smtClean="0"/>
              <a:t>, dns1.foobar.com, NS)</a:t>
            </a:r>
          </a:p>
          <a:p>
            <a:pPr lvl="2"/>
            <a:r>
              <a:rPr lang="en-US" dirty="0" smtClean="0"/>
              <a:t>(dns1.foobar.com, 212.44.9.129, A)</a:t>
            </a:r>
          </a:p>
          <a:p>
            <a:r>
              <a:rPr lang="en-US" dirty="0" smtClean="0"/>
              <a:t>Store resource records in your server dns1.foobar.com</a:t>
            </a:r>
          </a:p>
          <a:p>
            <a:pPr lvl="1"/>
            <a:r>
              <a:rPr lang="en-US" dirty="0" smtClean="0"/>
              <a:t>e.g., type A record for </a:t>
            </a:r>
            <a:r>
              <a:rPr lang="en-US" dirty="0" err="1" smtClean="0"/>
              <a:t>www.foobar.com</a:t>
            </a:r>
            <a:endParaRPr lang="en-US" dirty="0" smtClean="0"/>
          </a:p>
          <a:p>
            <a:pPr lvl="1"/>
            <a:r>
              <a:rPr lang="en-US" dirty="0" smtClean="0"/>
              <a:t>e.g., type MX record for </a:t>
            </a:r>
            <a:r>
              <a:rPr lang="en-US" dirty="0" err="1" smtClean="0"/>
              <a:t>foobar.com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7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DNS (Client/App View)</a:t>
            </a:r>
            <a:endParaRPr lang="en-US" dirty="0"/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components</a:t>
            </a:r>
          </a:p>
          <a:p>
            <a:pPr lvl="1"/>
            <a:r>
              <a:rPr lang="en-US" dirty="0" smtClean="0"/>
              <a:t>Local DNS servers</a:t>
            </a:r>
          </a:p>
          <a:p>
            <a:pPr lvl="1"/>
            <a:r>
              <a:rPr lang="en-US" dirty="0" smtClean="0"/>
              <a:t>Resolver software on hosts</a:t>
            </a:r>
          </a:p>
          <a:p>
            <a:r>
              <a:rPr lang="en-US" dirty="0" smtClean="0"/>
              <a:t>Local DNS server (“default name server”)</a:t>
            </a:r>
          </a:p>
          <a:p>
            <a:pPr lvl="1"/>
            <a:r>
              <a:rPr lang="en-US" dirty="0" smtClean="0"/>
              <a:t>Clients configured with default server’s address OR learn it via a host configuration protocol (e.g., DHCP)</a:t>
            </a:r>
          </a:p>
          <a:p>
            <a:r>
              <a:rPr lang="en-US" dirty="0" smtClean="0"/>
              <a:t>Client application </a:t>
            </a:r>
          </a:p>
          <a:p>
            <a:pPr lvl="1"/>
            <a:r>
              <a:rPr lang="en-US" dirty="0" smtClean="0"/>
              <a:t>Obtain DNS name (e.g., from URL)</a:t>
            </a:r>
          </a:p>
          <a:p>
            <a:pPr lvl="1"/>
            <a:r>
              <a:rPr lang="en-US" dirty="0" smtClean="0"/>
              <a:t>Do </a:t>
            </a:r>
            <a:r>
              <a:rPr lang="en-US" dirty="0" err="1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gethostbyname</a:t>
            </a:r>
            <a:r>
              <a:rPr lang="en-US" dirty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  <a:r>
              <a:rPr lang="en-US" dirty="0"/>
              <a:t> to trigger DNS request to its local DNS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9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resolution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smtClean="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6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" grpId="0" animBg="1"/>
      <p:bldP spid="1146" grpId="0" animBg="1"/>
      <p:bldP spid="115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smtClean="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1166" y="4779470"/>
            <a:ext cx="2214829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smtClean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smtClean="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lang="en-US" sz="2500" b="0" dirty="0" smtClean="0">
                <a:latin typeface="Arial" charset="0"/>
                <a:ea typeface="Arial" charset="0"/>
                <a:cs typeface="Arial" charset="0"/>
              </a:rPr>
              <a:t>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6858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mydns.jhu.edu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4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dvAuto="0"/>
      <p:bldP spid="25" grpId="0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8" name="Shape 1154"/>
          <p:cNvSpPr/>
          <p:nvPr/>
        </p:nvSpPr>
        <p:spPr>
          <a:xfrm rot="3178774">
            <a:off x="351166" y="4779470"/>
            <a:ext cx="2214829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 smtClean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 smtClean="0">
                <a:latin typeface="Arial" charset="0"/>
                <a:ea typeface="Arial" charset="0"/>
                <a:cs typeface="Arial" charset="0"/>
              </a:rPr>
              <a:t>princeton.edu?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smtClean="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30" name="Shape 1146"/>
          <p:cNvSpPr/>
          <p:nvPr/>
        </p:nvSpPr>
        <p:spPr>
          <a:xfrm>
            <a:off x="6858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mydns.jhu.edu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6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Caching: How</a:t>
            </a:r>
            <a:endParaRPr lang="en-US" dirty="0"/>
          </a:p>
        </p:txBody>
      </p:sp>
      <p:sp>
        <p:nvSpPr>
          <p:cNvPr id="1085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Modifier to GET requests: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If-modified-since</a:t>
            </a:r>
            <a:r>
              <a:rPr lang="en-US" dirty="0" smtClean="0"/>
              <a:t> – returns </a:t>
            </a:r>
            <a:r>
              <a:rPr lang="ja-JP" altLang="en-US" dirty="0" smtClean="0"/>
              <a:t>“</a:t>
            </a:r>
            <a:r>
              <a:rPr lang="en-US" dirty="0" smtClean="0"/>
              <a:t>not modified</a:t>
            </a:r>
            <a:r>
              <a:rPr lang="ja-JP" altLang="en-US" dirty="0" smtClean="0"/>
              <a:t>”</a:t>
            </a:r>
            <a:r>
              <a:rPr lang="en-US" dirty="0" smtClean="0"/>
              <a:t> if resource not modified since specified time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86406" y="3474241"/>
            <a:ext cx="7571188" cy="1631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83" tIns="45692" rIns="91383" bIns="4569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dirty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GET /</a:t>
            </a:r>
            <a:r>
              <a:rPr lang="en-US" dirty="0" err="1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somedir</a:t>
            </a:r>
            <a:r>
              <a:rPr lang="en-US" dirty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page.html</a:t>
            </a:r>
            <a:r>
              <a:rPr lang="en-US" dirty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 HTTP/1.1</a:t>
            </a:r>
          </a:p>
          <a:p>
            <a:pPr algn="l"/>
            <a:r>
              <a:rPr lang="en-US" dirty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Host: </a:t>
            </a:r>
            <a:r>
              <a:rPr lang="en-US" dirty="0" err="1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www.someschool.edu</a:t>
            </a:r>
            <a:r>
              <a:rPr lang="en-US" dirty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</a:p>
          <a:p>
            <a:pPr algn="l"/>
            <a:r>
              <a:rPr lang="en-US" dirty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User-agent: </a:t>
            </a:r>
            <a:r>
              <a:rPr lang="en-US" dirty="0" smtClean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Mozilla/4.0</a:t>
            </a:r>
          </a:p>
          <a:p>
            <a:r>
              <a:rPr lang="en-US" dirty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If-modified-since: </a:t>
            </a:r>
            <a:r>
              <a:rPr lang="en-US" dirty="0" smtClean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Wed, 18 Jan 2017 10:25:50 GMT</a:t>
            </a:r>
            <a:endParaRPr lang="en-US" dirty="0">
              <a:solidFill>
                <a:schemeClr val="accent5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algn="l"/>
            <a:r>
              <a:rPr lang="en-US" b="0" dirty="0" smtClean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b="0" dirty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blank line)</a:t>
            </a:r>
            <a:r>
              <a:rPr lang="en-US" dirty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sz="2400" b="0" dirty="0">
              <a:solidFill>
                <a:schemeClr val="accent5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20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8" name="Shape 1146"/>
          <p:cNvSpPr/>
          <p:nvPr/>
        </p:nvSpPr>
        <p:spPr>
          <a:xfrm>
            <a:off x="6858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mydns.jhu.edu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Shape 1154"/>
          <p:cNvSpPr/>
          <p:nvPr/>
        </p:nvSpPr>
        <p:spPr>
          <a:xfrm rot="3178774">
            <a:off x="351166" y="4779470"/>
            <a:ext cx="2214829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 smtClean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 smtClean="0">
                <a:latin typeface="Arial" charset="0"/>
                <a:ea typeface="Arial" charset="0"/>
                <a:cs typeface="Arial" charset="0"/>
              </a:rPr>
              <a:t>princeton.edu?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smtClean="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</p:spTree>
    <p:extLst>
      <p:ext uri="{BB962C8B-B14F-4D97-AF65-F5344CB8AC3E}">
        <p14:creationId xmlns:p14="http://schemas.microsoft.com/office/powerpoint/2010/main" val="128695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</a:t>
            </a:r>
            <a:r>
              <a:rPr lang="en-US" dirty="0" smtClean="0"/>
              <a:t>resolution: Recursive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12"/>
          <p:cNvSpPr/>
          <p:nvPr/>
        </p:nvSpPr>
        <p:spPr>
          <a:xfrm flipH="1" flipV="1">
            <a:off x="7335095" y="3925317"/>
            <a:ext cx="487020" cy="852248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21"/>
          <p:cNvSpPr/>
          <p:nvPr/>
        </p:nvSpPr>
        <p:spPr>
          <a:xfrm>
            <a:off x="7084502" y="3938631"/>
            <a:ext cx="518773" cy="892980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22"/>
          <p:cNvSpPr/>
          <p:nvPr/>
        </p:nvSpPr>
        <p:spPr>
          <a:xfrm>
            <a:off x="4723804" y="2687836"/>
            <a:ext cx="2134195" cy="908942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3" name="Shape 1223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4" name="Shape 1224"/>
          <p:cNvSpPr/>
          <p:nvPr/>
        </p:nvSpPr>
        <p:spPr>
          <a:xfrm flipH="1" flipV="1">
            <a:off x="1421933" y="4240635"/>
            <a:ext cx="843095" cy="1082180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5" name="Shape 1146"/>
          <p:cNvSpPr/>
          <p:nvPr/>
        </p:nvSpPr>
        <p:spPr>
          <a:xfrm>
            <a:off x="6858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mydns.jhu.edu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Shape 1154"/>
          <p:cNvSpPr/>
          <p:nvPr/>
        </p:nvSpPr>
        <p:spPr>
          <a:xfrm rot="3178774">
            <a:off x="351166" y="4779470"/>
            <a:ext cx="2214829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 smtClean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 smtClean="0">
                <a:latin typeface="Arial" charset="0"/>
                <a:ea typeface="Arial" charset="0"/>
                <a:cs typeface="Arial" charset="0"/>
              </a:rPr>
              <a:t>princeton.edu?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smtClean="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</p:spTree>
    <p:extLst>
      <p:ext uri="{BB962C8B-B14F-4D97-AF65-F5344CB8AC3E}">
        <p14:creationId xmlns:p14="http://schemas.microsoft.com/office/powerpoint/2010/main" val="35075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resolution: Iterative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1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6" name="Shape 1261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7" name="Shape 1269"/>
          <p:cNvSpPr/>
          <p:nvPr/>
        </p:nvSpPr>
        <p:spPr>
          <a:xfrm flipH="1">
            <a:off x="1572936" y="3692702"/>
            <a:ext cx="4856439" cy="346598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8" name="Shape 1270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271"/>
          <p:cNvSpPr/>
          <p:nvPr/>
        </p:nvSpPr>
        <p:spPr>
          <a:xfrm flipV="1">
            <a:off x="1547768" y="3842232"/>
            <a:ext cx="4881607" cy="335485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72"/>
          <p:cNvSpPr/>
          <p:nvPr/>
        </p:nvSpPr>
        <p:spPr>
          <a:xfrm flipH="1" flipV="1">
            <a:off x="1547768" y="4278385"/>
            <a:ext cx="5394960" cy="720100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73"/>
          <p:cNvSpPr/>
          <p:nvPr/>
        </p:nvSpPr>
        <p:spPr>
          <a:xfrm>
            <a:off x="1472269" y="4404220"/>
            <a:ext cx="5394960" cy="738474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74"/>
          <p:cNvSpPr/>
          <p:nvPr/>
        </p:nvSpPr>
        <p:spPr>
          <a:xfrm flipH="1" flipV="1">
            <a:off x="1157681" y="4404219"/>
            <a:ext cx="868261" cy="1119932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3" name="Shape 1154"/>
          <p:cNvSpPr/>
          <p:nvPr/>
        </p:nvSpPr>
        <p:spPr>
          <a:xfrm rot="3178774">
            <a:off x="62491" y="4779470"/>
            <a:ext cx="2214829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 smtClean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 smtClean="0">
                <a:latin typeface="Arial" charset="0"/>
                <a:ea typeface="Arial" charset="0"/>
                <a:cs typeface="Arial" charset="0"/>
              </a:rPr>
              <a:t>princeton.edu?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smtClean="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</p:spTree>
    <p:extLst>
      <p:ext uri="{BB962C8B-B14F-4D97-AF65-F5344CB8AC3E}">
        <p14:creationId xmlns:p14="http://schemas.microsoft.com/office/powerpoint/2010/main" val="26290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dvAuto="0"/>
      <p:bldP spid="26" grpId="0" animBg="1" advAuto="0"/>
      <p:bldP spid="27" grpId="0" animBg="1" advAuto="0"/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to resolve a name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name resolution</a:t>
            </a:r>
          </a:p>
          <a:p>
            <a:pPr lvl="1"/>
            <a:r>
              <a:rPr lang="en-US" dirty="0" smtClean="0"/>
              <a:t>Ask server to do it for you</a:t>
            </a:r>
          </a:p>
          <a:p>
            <a:r>
              <a:rPr lang="en-US" dirty="0" smtClean="0"/>
              <a:t>Iterative name resolution</a:t>
            </a:r>
          </a:p>
          <a:p>
            <a:pPr lvl="1"/>
            <a:r>
              <a:rPr lang="en-US" dirty="0" smtClean="0"/>
              <a:t>Ask </a:t>
            </a:r>
            <a:r>
              <a:rPr lang="en-US" dirty="0"/>
              <a:t>server who to ask next</a:t>
            </a:r>
          </a:p>
          <a:p>
            <a:r>
              <a:rPr lang="en-US" dirty="0" smtClean="0"/>
              <a:t>The iterative example we saw is a mix of both!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2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protocol</a:t>
            </a:r>
            <a:endParaRPr lang="en-US" dirty="0"/>
          </a:p>
        </p:txBody>
      </p:sp>
      <p:sp>
        <p:nvSpPr>
          <p:cNvPr id="163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Query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/>
                </a:solidFill>
              </a:rPr>
              <a:t>Reply </a:t>
            </a:r>
            <a:r>
              <a:rPr lang="en-US" dirty="0" smtClean="0"/>
              <a:t>messages; both with the same message format 	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eader: identifier, flags, etc.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lus resource records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ee text/section for details</a:t>
            </a:r>
          </a:p>
          <a:p>
            <a:r>
              <a:rPr lang="en-US" dirty="0" smtClean="0"/>
              <a:t>Client–server interaction on UDP Port 53</a:t>
            </a:r>
          </a:p>
          <a:p>
            <a:pPr lvl="1"/>
            <a:r>
              <a:rPr lang="en-US" dirty="0" smtClean="0">
                <a:sym typeface="Wingdings" charset="0"/>
              </a:rPr>
              <a:t>Spec supports TCP too, but not always implemented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1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635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Goals: Are we there yet?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Uniqueness: No </a:t>
            </a:r>
            <a:r>
              <a:rPr lang="en-US" dirty="0"/>
              <a:t>naming </a:t>
            </a:r>
            <a:r>
              <a:rPr lang="en-US" dirty="0" smtClean="0"/>
              <a:t>conflicts</a:t>
            </a:r>
            <a:endParaRPr lang="en-US" dirty="0"/>
          </a:p>
          <a:p>
            <a:r>
              <a:rPr lang="en-US" dirty="0" smtClean="0"/>
              <a:t>Scalable</a:t>
            </a:r>
          </a:p>
          <a:p>
            <a:r>
              <a:rPr lang="en-US" dirty="0" smtClean="0"/>
              <a:t>Distributed, autonomous administration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Highly available?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9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Reliability</a:t>
            </a:r>
            <a:endParaRPr lang="en-US"/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Replicated </a:t>
            </a:r>
            <a:r>
              <a:rPr lang="en-US" dirty="0"/>
              <a:t>DNS </a:t>
            </a:r>
            <a:r>
              <a:rPr lang="en-US" dirty="0" smtClean="0"/>
              <a:t>servers (primary/secondary)</a:t>
            </a:r>
          </a:p>
          <a:p>
            <a:pPr lvl="1"/>
            <a:r>
              <a:rPr lang="en-US" dirty="0" smtClean="0"/>
              <a:t>Name service available if </a:t>
            </a:r>
            <a:r>
              <a:rPr lang="en-US" dirty="0" smtClean="0">
                <a:sym typeface="Math B" charset="0"/>
              </a:rPr>
              <a:t>at least one</a:t>
            </a:r>
            <a:r>
              <a:rPr lang="en-US" dirty="0" smtClean="0"/>
              <a:t> replica is up</a:t>
            </a:r>
          </a:p>
          <a:p>
            <a:pPr lvl="1"/>
            <a:r>
              <a:rPr lang="en-US" dirty="0" smtClean="0"/>
              <a:t>Queries can be load-balanced between replicas</a:t>
            </a:r>
          </a:p>
          <a:p>
            <a:r>
              <a:rPr lang="en-US" dirty="0" smtClean="0"/>
              <a:t>Usually, UDP used for queries</a:t>
            </a:r>
          </a:p>
          <a:p>
            <a:pPr lvl="1"/>
            <a:r>
              <a:rPr lang="en-US" dirty="0" smtClean="0"/>
              <a:t>Reliability, if needed, </a:t>
            </a:r>
            <a:r>
              <a:rPr lang="en-US" dirty="0" smtClean="0">
                <a:sym typeface="Wingdings" charset="0"/>
              </a:rPr>
              <a:t>must be implemented on UDP</a:t>
            </a:r>
          </a:p>
          <a:p>
            <a:r>
              <a:rPr lang="en-US" dirty="0" smtClean="0"/>
              <a:t>Try alternate servers on timeout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Exponential </a:t>
            </a:r>
            <a:r>
              <a:rPr lang="en-US" dirty="0" err="1" smtClean="0">
                <a:solidFill>
                  <a:schemeClr val="accent5"/>
                </a:solidFill>
              </a:rPr>
              <a:t>backoff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when retrying same server</a:t>
            </a:r>
          </a:p>
          <a:p>
            <a:r>
              <a:rPr lang="en-US" dirty="0" smtClean="0"/>
              <a:t>Same identifier for all queries</a:t>
            </a:r>
          </a:p>
          <a:p>
            <a:pPr lvl="1"/>
            <a:r>
              <a:rPr lang="en-US" dirty="0" smtClean="0"/>
              <a:t>Don</a:t>
            </a:r>
            <a:r>
              <a:rPr lang="ja-JP" altLang="en-US" dirty="0" smtClean="0"/>
              <a:t>’</a:t>
            </a:r>
            <a:r>
              <a:rPr lang="en-US" dirty="0" smtClean="0"/>
              <a:t>t care which server responds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Goals: Are we there yet?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Uniqueness: No </a:t>
            </a:r>
            <a:r>
              <a:rPr lang="en-US" dirty="0"/>
              <a:t>naming </a:t>
            </a:r>
            <a:r>
              <a:rPr lang="en-US" dirty="0" smtClean="0"/>
              <a:t>conflicts</a:t>
            </a:r>
            <a:endParaRPr lang="en-US" dirty="0"/>
          </a:p>
          <a:p>
            <a:r>
              <a:rPr lang="en-US" dirty="0" smtClean="0"/>
              <a:t>Scalable</a:t>
            </a:r>
          </a:p>
          <a:p>
            <a:r>
              <a:rPr lang="en-US" dirty="0" smtClean="0"/>
              <a:t>Distributed, autonomous administration</a:t>
            </a:r>
          </a:p>
          <a:p>
            <a:r>
              <a:rPr lang="en-US" dirty="0" smtClean="0"/>
              <a:t>Highly available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Fast lookups?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7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caching</a:t>
            </a:r>
            <a:endParaRPr lang="en-US" dirty="0"/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Performing all these queries takes time</a:t>
            </a:r>
          </a:p>
          <a:p>
            <a:pPr lvl="1"/>
            <a:r>
              <a:rPr lang="en-US" dirty="0" smtClean="0"/>
              <a:t>Up to 1-second latency before starting download</a:t>
            </a:r>
          </a:p>
          <a:p>
            <a:r>
              <a:rPr lang="en-US" dirty="0" smtClean="0"/>
              <a:t>Caching can greatly reduce overhead</a:t>
            </a:r>
          </a:p>
          <a:p>
            <a:pPr lvl="1"/>
            <a:r>
              <a:rPr lang="en-US" dirty="0" smtClean="0"/>
              <a:t>The top-level servers very rarely change</a:t>
            </a:r>
          </a:p>
          <a:p>
            <a:pPr lvl="1"/>
            <a:r>
              <a:rPr lang="en-US" dirty="0" smtClean="0"/>
              <a:t>Popular sites (e.g., </a:t>
            </a:r>
            <a:r>
              <a:rPr lang="en-US" dirty="0" err="1" smtClean="0"/>
              <a:t>www.cnn.com</a:t>
            </a:r>
            <a:r>
              <a:rPr lang="en-US" dirty="0" smtClean="0"/>
              <a:t>) visited often</a:t>
            </a:r>
          </a:p>
          <a:p>
            <a:pPr lvl="1"/>
            <a:r>
              <a:rPr lang="en-US" dirty="0" smtClean="0"/>
              <a:t>Local DNS server often has the information cached</a:t>
            </a:r>
          </a:p>
          <a:p>
            <a:r>
              <a:rPr lang="en-US" dirty="0" smtClean="0"/>
              <a:t>How DNS caching works</a:t>
            </a:r>
          </a:p>
          <a:p>
            <a:pPr lvl="1"/>
            <a:r>
              <a:rPr lang="en-US" dirty="0" smtClean="0"/>
              <a:t>DNS servers cache responses to queries</a:t>
            </a:r>
          </a:p>
          <a:p>
            <a:pPr lvl="1"/>
            <a:r>
              <a:rPr lang="en-US" dirty="0" smtClean="0"/>
              <a:t>Responses include a </a:t>
            </a:r>
            <a:r>
              <a:rPr lang="ja-JP" altLang="en-US" dirty="0" smtClean="0"/>
              <a:t>“</a:t>
            </a:r>
            <a:r>
              <a:rPr lang="en-US" dirty="0" smtClean="0"/>
              <a:t>time to live</a:t>
            </a:r>
            <a:r>
              <a:rPr lang="ja-JP" altLang="en-US" dirty="0" smtClean="0"/>
              <a:t>”</a:t>
            </a:r>
            <a:r>
              <a:rPr lang="en-US" dirty="0" smtClean="0"/>
              <a:t> (TTL) field</a:t>
            </a:r>
          </a:p>
          <a:p>
            <a:pPr lvl="1"/>
            <a:r>
              <a:rPr lang="en-US" dirty="0" smtClean="0"/>
              <a:t>Server deletes cached entry after TTL expires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2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caching</a:t>
            </a:r>
            <a:endParaRPr lang="en-US" dirty="0"/>
          </a:p>
        </p:txBody>
      </p:sp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things that don</a:t>
            </a:r>
            <a:r>
              <a:rPr lang="ja-JP" altLang="en-US" dirty="0" smtClean="0"/>
              <a:t>’</a:t>
            </a:r>
            <a:r>
              <a:rPr lang="en-US" dirty="0" smtClean="0"/>
              <a:t>t work</a:t>
            </a:r>
          </a:p>
          <a:p>
            <a:pPr lvl="1"/>
            <a:r>
              <a:rPr lang="en-US" dirty="0" smtClean="0"/>
              <a:t>Misspellings like </a:t>
            </a:r>
            <a:r>
              <a:rPr lang="en-US" dirty="0" err="1" smtClean="0"/>
              <a:t>www.cnn.comm</a:t>
            </a:r>
            <a:r>
              <a:rPr lang="en-US" dirty="0" smtClean="0"/>
              <a:t> and </a:t>
            </a:r>
            <a:r>
              <a:rPr lang="en-US" dirty="0" err="1" smtClean="0"/>
              <a:t>www.cnnn.com</a:t>
            </a:r>
            <a:endParaRPr lang="en-US" dirty="0" smtClean="0"/>
          </a:p>
          <a:p>
            <a:pPr lvl="1"/>
            <a:r>
              <a:rPr lang="en-US" dirty="0" smtClean="0"/>
              <a:t>These can take a long time to fail the first time</a:t>
            </a:r>
          </a:p>
          <a:p>
            <a:pPr lvl="1"/>
            <a:r>
              <a:rPr lang="en-US" dirty="0" smtClean="0"/>
              <a:t>Good to remember that they don</a:t>
            </a:r>
            <a:r>
              <a:rPr lang="ja-JP" altLang="en-US" dirty="0" smtClean="0"/>
              <a:t>’</a:t>
            </a:r>
            <a:r>
              <a:rPr lang="en-US" dirty="0" smtClean="0"/>
              <a:t>t work so the failure takes less time the next time around</a:t>
            </a:r>
          </a:p>
          <a:p>
            <a:r>
              <a:rPr lang="en-US" dirty="0" smtClean="0"/>
              <a:t>Negative caching is </a:t>
            </a:r>
            <a:r>
              <a:rPr lang="en-US" dirty="0" smtClean="0">
                <a:solidFill>
                  <a:schemeClr val="accent5"/>
                </a:solidFill>
              </a:rPr>
              <a:t>optional</a:t>
            </a:r>
          </a:p>
          <a:p>
            <a:pPr lvl="1"/>
            <a:r>
              <a:rPr lang="en-US" dirty="0" smtClean="0"/>
              <a:t>Not widely implemented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3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Caching: How</a:t>
            </a:r>
            <a:endParaRPr lang="en-US" dirty="0"/>
          </a:p>
        </p:txBody>
      </p:sp>
      <p:sp>
        <p:nvSpPr>
          <p:cNvPr id="1085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Modifier to GET requests: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If-modified-since</a:t>
            </a:r>
            <a:r>
              <a:rPr lang="en-US" dirty="0" smtClean="0"/>
              <a:t> – returns </a:t>
            </a:r>
            <a:r>
              <a:rPr lang="ja-JP" altLang="en-US" dirty="0" smtClean="0"/>
              <a:t>“</a:t>
            </a:r>
            <a:r>
              <a:rPr lang="en-US" dirty="0" smtClean="0"/>
              <a:t>not modified</a:t>
            </a:r>
            <a:r>
              <a:rPr lang="ja-JP" altLang="en-US" dirty="0" smtClean="0"/>
              <a:t>”</a:t>
            </a:r>
            <a:r>
              <a:rPr lang="en-US" dirty="0" smtClean="0"/>
              <a:t> if resource not modified since specified time 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Client specifies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sz="2400" dirty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if-modified-since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time in request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Server compares this against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last modified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time of resource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Server returns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Not Modified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if resource has not changed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…. or a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OK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with the latest version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otherwise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3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4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properties of DNS</a:t>
            </a:r>
            <a:endParaRPr lang="en-US" dirty="0"/>
          </a:p>
        </p:txBody>
      </p:sp>
      <p:sp>
        <p:nvSpPr>
          <p:cNvPr id="1628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Administrative delegation and hierarchy enables: </a:t>
            </a:r>
          </a:p>
          <a:p>
            <a:pPr lvl="1"/>
            <a:r>
              <a:rPr lang="en-US" dirty="0" smtClean="0"/>
              <a:t>Easy unique naming</a:t>
            </a:r>
          </a:p>
          <a:p>
            <a:pPr lvl="1"/>
            <a:r>
              <a:rPr lang="en-US" dirty="0" smtClean="0"/>
              <a:t>“Fate sharing” for network failures</a:t>
            </a:r>
          </a:p>
          <a:p>
            <a:pPr lvl="1"/>
            <a:r>
              <a:rPr lang="en-US" dirty="0" smtClean="0"/>
              <a:t>Reasonable trust model</a:t>
            </a:r>
          </a:p>
          <a:p>
            <a:pPr lvl="1"/>
            <a:r>
              <a:rPr lang="en-US" dirty="0" smtClean="0"/>
              <a:t>Caching increases scalability and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provides indirection</a:t>
            </a:r>
            <a:endParaRPr lang="en-US" dirty="0"/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Addresses can change underneath</a:t>
            </a:r>
          </a:p>
          <a:p>
            <a:pPr lvl="1"/>
            <a:r>
              <a:rPr lang="en-US" dirty="0" smtClean="0"/>
              <a:t>Move </a:t>
            </a:r>
            <a:r>
              <a:rPr lang="en-US" dirty="0" err="1" smtClean="0"/>
              <a:t>www.cnn.com</a:t>
            </a:r>
            <a:r>
              <a:rPr lang="en-US" dirty="0" smtClean="0"/>
              <a:t> to 4.125.91.21</a:t>
            </a:r>
          </a:p>
          <a:p>
            <a:r>
              <a:rPr lang="en-US" dirty="0" smtClean="0"/>
              <a:t>Name could map to multiple IP addresses</a:t>
            </a:r>
          </a:p>
          <a:p>
            <a:pPr lvl="1"/>
            <a:r>
              <a:rPr lang="en-US" dirty="0"/>
              <a:t>Load-balancing (</a:t>
            </a:r>
            <a:r>
              <a:rPr lang="en-US" dirty="0">
                <a:solidFill>
                  <a:schemeClr val="accent5"/>
                </a:solidFill>
              </a:rPr>
              <a:t>CDN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Reducing latency by picking </a:t>
            </a:r>
            <a:r>
              <a:rPr lang="en-US" dirty="0"/>
              <a:t>nearby servers (</a:t>
            </a:r>
            <a:r>
              <a:rPr lang="en-US" dirty="0">
                <a:solidFill>
                  <a:schemeClr val="accent5"/>
                </a:solidFill>
              </a:rPr>
              <a:t>CDN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Multiple names for the same address</a:t>
            </a:r>
          </a:p>
          <a:p>
            <a:pPr lvl="1"/>
            <a:r>
              <a:rPr lang="en-US" dirty="0" smtClean="0"/>
              <a:t>E.g., many services (mail, www) on same machine </a:t>
            </a:r>
          </a:p>
          <a:p>
            <a:pPr lvl="1"/>
            <a:r>
              <a:rPr lang="en-US" dirty="0" smtClean="0"/>
              <a:t>E.g., aliases like </a:t>
            </a:r>
            <a:r>
              <a:rPr lang="en-US" dirty="0" err="1" smtClean="0"/>
              <a:t>www.cnn.com</a:t>
            </a:r>
            <a:r>
              <a:rPr lang="en-US" dirty="0" smtClean="0"/>
              <a:t> and </a:t>
            </a:r>
            <a:r>
              <a:rPr lang="en-US" dirty="0" err="1" smtClean="0"/>
              <a:t>cnn.com</a:t>
            </a:r>
            <a:endParaRPr lang="en-US" dirty="0" smtClean="0"/>
          </a:p>
          <a:p>
            <a:r>
              <a:rPr lang="en-US" dirty="0" smtClean="0"/>
              <a:t>This flexibility applies only within domain!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3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CDNs improve web performance</a:t>
            </a:r>
          </a:p>
          <a:p>
            <a:pPr lvl="1"/>
            <a:r>
              <a:rPr lang="en-US" dirty="0" smtClean="0"/>
              <a:t>Via replication and caching</a:t>
            </a:r>
          </a:p>
          <a:p>
            <a:pPr lvl="1"/>
            <a:r>
              <a:rPr lang="en-US" dirty="0" smtClean="0"/>
              <a:t>Good server selection</a:t>
            </a:r>
          </a:p>
          <a:p>
            <a:r>
              <a:rPr lang="en-US" dirty="0" smtClean="0"/>
              <a:t>DNS allows us to go to webpages without having to memorize IP addresses</a:t>
            </a:r>
          </a:p>
          <a:p>
            <a:pPr lvl="1"/>
            <a:r>
              <a:rPr lang="en-US" dirty="0" smtClean="0"/>
              <a:t>Allows a level of indirection that enables many functionalities including CDN server selection</a:t>
            </a:r>
          </a:p>
          <a:p>
            <a:endParaRPr lang="en-US" dirty="0"/>
          </a:p>
          <a:p>
            <a:r>
              <a:rPr lang="en-US" dirty="0" smtClean="0"/>
              <a:t>Assignment 2 is out</a:t>
            </a:r>
          </a:p>
          <a:p>
            <a:r>
              <a:rPr lang="en-US" dirty="0" smtClean="0"/>
              <a:t>Assignment </a:t>
            </a:r>
            <a:r>
              <a:rPr lang="en-US" dirty="0"/>
              <a:t>1 is due </a:t>
            </a:r>
            <a:r>
              <a:rPr lang="en-US" dirty="0" smtClean="0"/>
              <a:t>this Friday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8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Caching: How</a:t>
            </a:r>
            <a:endParaRPr lang="en-US" dirty="0"/>
          </a:p>
        </p:txBody>
      </p:sp>
      <p:sp>
        <p:nvSpPr>
          <p:cNvPr id="1085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Modifier to GET requests: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If-modified-since</a:t>
            </a:r>
            <a:r>
              <a:rPr lang="en-US" dirty="0" smtClean="0"/>
              <a:t> – returns </a:t>
            </a:r>
            <a:r>
              <a:rPr lang="ja-JP" altLang="en-US" dirty="0" smtClean="0"/>
              <a:t>“</a:t>
            </a:r>
            <a:r>
              <a:rPr lang="en-US" dirty="0" smtClean="0"/>
              <a:t>not modified</a:t>
            </a:r>
            <a:r>
              <a:rPr lang="ja-JP" altLang="en-US" dirty="0" smtClean="0"/>
              <a:t>”</a:t>
            </a:r>
            <a:r>
              <a:rPr lang="en-US" dirty="0" smtClean="0"/>
              <a:t> if resource not modified since specified time </a:t>
            </a:r>
          </a:p>
          <a:p>
            <a:r>
              <a:rPr lang="en-US" dirty="0" smtClean="0"/>
              <a:t>Response header: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Expires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– how long it</a:t>
            </a:r>
            <a:r>
              <a:rPr lang="ja-JP" altLang="en-US" dirty="0" smtClean="0"/>
              <a:t>’</a:t>
            </a:r>
            <a:r>
              <a:rPr lang="en-US" dirty="0" smtClean="0"/>
              <a:t>s safe to cache the resource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No-cache</a:t>
            </a:r>
            <a:r>
              <a:rPr lang="en-US" dirty="0" smtClean="0"/>
              <a:t> – ignore all caches; always get resource directly from server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Caching: Where?</a:t>
            </a:r>
            <a:endParaRPr lang="en-US" dirty="0"/>
          </a:p>
        </p:txBody>
      </p:sp>
      <p:sp>
        <p:nvSpPr>
          <p:cNvPr id="1085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</a:p>
          <a:p>
            <a:pPr lvl="1"/>
            <a:r>
              <a:rPr lang="en-US" dirty="0" smtClean="0"/>
              <a:t>Client (browser)</a:t>
            </a:r>
          </a:p>
          <a:p>
            <a:pPr lvl="1"/>
            <a:r>
              <a:rPr lang="en-US" dirty="0" smtClean="0"/>
              <a:t>Forward proxies </a:t>
            </a:r>
          </a:p>
          <a:p>
            <a:pPr lvl="1"/>
            <a:r>
              <a:rPr lang="en-US" dirty="0" smtClean="0"/>
              <a:t>Reverse proxies</a:t>
            </a:r>
          </a:p>
          <a:p>
            <a:pPr lvl="1"/>
            <a:r>
              <a:rPr lang="en-US" dirty="0" smtClean="0"/>
              <a:t>Content Distribution Network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4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Caching: Where?</a:t>
            </a:r>
            <a:endParaRPr lang="en-US" dirty="0"/>
          </a:p>
        </p:txBody>
      </p:sp>
      <p:sp>
        <p:nvSpPr>
          <p:cNvPr id="166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clients transfer same information</a:t>
            </a:r>
            <a:r>
              <a:rPr lang="en-US" dirty="0" smtClean="0">
                <a:sym typeface="Wingdings" charset="0"/>
              </a:rPr>
              <a:t> </a:t>
            </a:r>
          </a:p>
          <a:p>
            <a:pPr lvl="1"/>
            <a:r>
              <a:rPr lang="en-US" dirty="0" smtClean="0">
                <a:sym typeface="Wingdings" charset="0"/>
              </a:rPr>
              <a:t>Generate unnecessary server and network load</a:t>
            </a:r>
          </a:p>
          <a:p>
            <a:pPr lvl="1"/>
            <a:r>
              <a:rPr lang="en-US" dirty="0" smtClean="0">
                <a:sym typeface="Wingdings" charset="0"/>
              </a:rPr>
              <a:t>Clients experience unnecessary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669124" name="Group 4"/>
          <p:cNvGrpSpPr>
            <a:grpSpLocks/>
          </p:cNvGrpSpPr>
          <p:nvPr/>
        </p:nvGrpSpPr>
        <p:grpSpPr bwMode="auto">
          <a:xfrm>
            <a:off x="6019800" y="6096001"/>
            <a:ext cx="371475" cy="381000"/>
            <a:chOff x="1014" y="912"/>
            <a:chExt cx="574" cy="596"/>
          </a:xfrm>
        </p:grpSpPr>
        <p:sp>
          <p:nvSpPr>
            <p:cNvPr id="1669125" name="Freeform 5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26" name="Line 6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27" name="Line 7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28" name="Freeform 8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29" name="Line 9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0" name="Line 10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1" name="Line 11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2" name="Rectangle 12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3" name="Freeform 13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4" name="Line 14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5" name="Line 15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6" name="Line 16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37" name="Group 17"/>
          <p:cNvGrpSpPr>
            <a:grpSpLocks/>
          </p:cNvGrpSpPr>
          <p:nvPr/>
        </p:nvGrpSpPr>
        <p:grpSpPr bwMode="auto">
          <a:xfrm>
            <a:off x="7477125" y="6096001"/>
            <a:ext cx="371475" cy="381000"/>
            <a:chOff x="1014" y="912"/>
            <a:chExt cx="574" cy="596"/>
          </a:xfrm>
        </p:grpSpPr>
        <p:sp>
          <p:nvSpPr>
            <p:cNvPr id="1669138" name="Freeform 1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9" name="Line 1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0" name="Line 2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1" name="Freeform 2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2" name="Line 2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3" name="Line 2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4" name="Line 2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5" name="Rectangle 2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6" name="Freeform 2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7" name="Line 2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8" name="Line 2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9" name="Line 2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50" name="Group 30"/>
          <p:cNvGrpSpPr>
            <a:grpSpLocks/>
          </p:cNvGrpSpPr>
          <p:nvPr/>
        </p:nvGrpSpPr>
        <p:grpSpPr bwMode="auto">
          <a:xfrm>
            <a:off x="1219200" y="6096001"/>
            <a:ext cx="371475" cy="381000"/>
            <a:chOff x="1014" y="912"/>
            <a:chExt cx="574" cy="596"/>
          </a:xfrm>
        </p:grpSpPr>
        <p:sp>
          <p:nvSpPr>
            <p:cNvPr id="1669151" name="Freeform 31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2" name="Line 32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3" name="Line 33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4" name="Freeform 34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5" name="Line 35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6" name="Line 36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7" name="Line 37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8" name="Rectangle 38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9" name="Freeform 39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0" name="Line 40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1" name="Line 41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2" name="Line 42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63" name="Group 43"/>
          <p:cNvGrpSpPr>
            <a:grpSpLocks/>
          </p:cNvGrpSpPr>
          <p:nvPr/>
        </p:nvGrpSpPr>
        <p:grpSpPr bwMode="auto">
          <a:xfrm>
            <a:off x="2895600" y="6096001"/>
            <a:ext cx="371475" cy="381000"/>
            <a:chOff x="1014" y="912"/>
            <a:chExt cx="574" cy="596"/>
          </a:xfrm>
        </p:grpSpPr>
        <p:sp>
          <p:nvSpPr>
            <p:cNvPr id="1669164" name="Freeform 44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5" name="Line 45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6" name="Line 46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7" name="Freeform 47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8" name="Line 48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9" name="Line 49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0" name="Line 50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1" name="Rectangle 51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2" name="Freeform 52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3" name="Line 53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4" name="Line 54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5" name="Line 55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76" name="Group 56"/>
          <p:cNvGrpSpPr>
            <a:grpSpLocks/>
          </p:cNvGrpSpPr>
          <p:nvPr/>
        </p:nvGrpSpPr>
        <p:grpSpPr bwMode="auto">
          <a:xfrm>
            <a:off x="1371600" y="4572000"/>
            <a:ext cx="2179638" cy="1447800"/>
            <a:chOff x="832" y="1344"/>
            <a:chExt cx="1136" cy="1024"/>
          </a:xfrm>
          <a:solidFill>
            <a:schemeClr val="accent1"/>
          </a:solidFill>
        </p:grpSpPr>
        <p:sp>
          <p:nvSpPr>
            <p:cNvPr id="1669177" name="Oval 5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8" name="Oval 5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9" name="Oval 5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0" name="Oval 6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1" name="Oval 6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2" name="Oval 6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3" name="Oval 6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4" name="Oval 6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5" name="Oval 6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86" name="Group 66"/>
          <p:cNvGrpSpPr>
            <a:grpSpLocks/>
          </p:cNvGrpSpPr>
          <p:nvPr/>
        </p:nvGrpSpPr>
        <p:grpSpPr bwMode="auto">
          <a:xfrm>
            <a:off x="5440364" y="4572000"/>
            <a:ext cx="2179637" cy="1447800"/>
            <a:chOff x="832" y="1344"/>
            <a:chExt cx="1136" cy="1024"/>
          </a:xfrm>
          <a:solidFill>
            <a:schemeClr val="accent6"/>
          </a:solidFill>
        </p:grpSpPr>
        <p:sp>
          <p:nvSpPr>
            <p:cNvPr id="1669187" name="Oval 6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8" name="Oval 6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9" name="Oval 6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0" name="Oval 7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1" name="Oval 7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2" name="Oval 7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3" name="Oval 7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4" name="Oval 7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5" name="Oval 7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96" name="Group 76"/>
          <p:cNvGrpSpPr>
            <a:grpSpLocks/>
          </p:cNvGrpSpPr>
          <p:nvPr/>
        </p:nvGrpSpPr>
        <p:grpSpPr bwMode="auto">
          <a:xfrm>
            <a:off x="3276600" y="3962401"/>
            <a:ext cx="2438400" cy="1447800"/>
            <a:chOff x="832" y="1344"/>
            <a:chExt cx="1136" cy="1024"/>
          </a:xfrm>
          <a:solidFill>
            <a:schemeClr val="accent2"/>
          </a:solidFill>
        </p:grpSpPr>
        <p:sp>
          <p:nvSpPr>
            <p:cNvPr id="1669197" name="Oval 7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8" name="Oval 7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9" name="Oval 7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0" name="Oval 8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1" name="Oval 8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2" name="Oval 8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3" name="Oval 8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4" name="Oval 8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5" name="Oval 8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sp>
        <p:nvSpPr>
          <p:cNvPr id="1669206" name="Text Box 86"/>
          <p:cNvSpPr txBox="1">
            <a:spLocks noChangeArrowheads="1"/>
          </p:cNvSpPr>
          <p:nvPr/>
        </p:nvSpPr>
        <p:spPr bwMode="auto">
          <a:xfrm>
            <a:off x="3556439" y="3476637"/>
            <a:ext cx="93936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b="0">
                <a:latin typeface="+mn-lt"/>
              </a:rPr>
              <a:t>Server</a:t>
            </a:r>
          </a:p>
        </p:txBody>
      </p:sp>
      <p:sp>
        <p:nvSpPr>
          <p:cNvPr id="1669207" name="Text Box 87"/>
          <p:cNvSpPr txBox="1">
            <a:spLocks noChangeArrowheads="1"/>
          </p:cNvSpPr>
          <p:nvPr/>
        </p:nvSpPr>
        <p:spPr bwMode="auto">
          <a:xfrm>
            <a:off x="252488" y="6143637"/>
            <a:ext cx="867111" cy="33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>
                <a:latin typeface="+mn-lt"/>
              </a:rPr>
              <a:t>Clients</a:t>
            </a:r>
          </a:p>
        </p:txBody>
      </p:sp>
      <p:sp>
        <p:nvSpPr>
          <p:cNvPr id="1669208" name="Freeform 88"/>
          <p:cNvSpPr>
            <a:spLocks/>
          </p:cNvSpPr>
          <p:nvPr/>
        </p:nvSpPr>
        <p:spPr bwMode="auto">
          <a:xfrm>
            <a:off x="1525600" y="3881439"/>
            <a:ext cx="3043237" cy="2211387"/>
          </a:xfrm>
          <a:custGeom>
            <a:avLst/>
            <a:gdLst>
              <a:gd name="T0" fmla="*/ 1920 w 1920"/>
              <a:gd name="T1" fmla="*/ 0 h 1392"/>
              <a:gd name="T2" fmla="*/ 1776 w 1920"/>
              <a:gd name="T3" fmla="*/ 192 h 1392"/>
              <a:gd name="T4" fmla="*/ 1488 w 1920"/>
              <a:gd name="T5" fmla="*/ 288 h 1392"/>
              <a:gd name="T6" fmla="*/ 864 w 1920"/>
              <a:gd name="T7" fmla="*/ 672 h 1392"/>
              <a:gd name="T8" fmla="*/ 288 w 1920"/>
              <a:gd name="T9" fmla="*/ 1056 h 1392"/>
              <a:gd name="T10" fmla="*/ 0 w 1920"/>
              <a:gd name="T11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0" h="1392">
                <a:moveTo>
                  <a:pt x="1920" y="0"/>
                </a:moveTo>
                <a:lnTo>
                  <a:pt x="1776" y="192"/>
                </a:lnTo>
                <a:lnTo>
                  <a:pt x="1488" y="288"/>
                </a:lnTo>
                <a:lnTo>
                  <a:pt x="864" y="672"/>
                </a:lnTo>
                <a:lnTo>
                  <a:pt x="288" y="1056"/>
                </a:lnTo>
                <a:lnTo>
                  <a:pt x="0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1669209" name="Freeform 89"/>
          <p:cNvSpPr>
            <a:spLocks/>
          </p:cNvSpPr>
          <p:nvPr/>
        </p:nvSpPr>
        <p:spPr bwMode="auto">
          <a:xfrm>
            <a:off x="3048000" y="3886200"/>
            <a:ext cx="1600200" cy="2209800"/>
          </a:xfrm>
          <a:custGeom>
            <a:avLst/>
            <a:gdLst>
              <a:gd name="T0" fmla="*/ 1008 w 1008"/>
              <a:gd name="T1" fmla="*/ 0 h 1296"/>
              <a:gd name="T2" fmla="*/ 864 w 1008"/>
              <a:gd name="T3" fmla="*/ 336 h 1296"/>
              <a:gd name="T4" fmla="*/ 0 w 1008"/>
              <a:gd name="T5" fmla="*/ 864 h 1296"/>
              <a:gd name="T6" fmla="*/ 0 w 1008"/>
              <a:gd name="T7" fmla="*/ 1296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296">
                <a:moveTo>
                  <a:pt x="1008" y="0"/>
                </a:moveTo>
                <a:lnTo>
                  <a:pt x="864" y="336"/>
                </a:lnTo>
                <a:lnTo>
                  <a:pt x="0" y="864"/>
                </a:lnTo>
                <a:lnTo>
                  <a:pt x="0" y="1296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1669210" name="Freeform 90"/>
          <p:cNvSpPr>
            <a:spLocks/>
          </p:cNvSpPr>
          <p:nvPr/>
        </p:nvSpPr>
        <p:spPr bwMode="auto">
          <a:xfrm>
            <a:off x="4724401" y="3886200"/>
            <a:ext cx="2895600" cy="2209800"/>
          </a:xfrm>
          <a:custGeom>
            <a:avLst/>
            <a:gdLst>
              <a:gd name="T0" fmla="*/ 0 w 1824"/>
              <a:gd name="T1" fmla="*/ 0 h 1392"/>
              <a:gd name="T2" fmla="*/ 384 w 1824"/>
              <a:gd name="T3" fmla="*/ 288 h 1392"/>
              <a:gd name="T4" fmla="*/ 672 w 1824"/>
              <a:gd name="T5" fmla="*/ 624 h 1392"/>
              <a:gd name="T6" fmla="*/ 1248 w 1824"/>
              <a:gd name="T7" fmla="*/ 672 h 1392"/>
              <a:gd name="T8" fmla="*/ 1824 w 1824"/>
              <a:gd name="T9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4" h="1392">
                <a:moveTo>
                  <a:pt x="0" y="0"/>
                </a:moveTo>
                <a:lnTo>
                  <a:pt x="384" y="288"/>
                </a:lnTo>
                <a:lnTo>
                  <a:pt x="672" y="624"/>
                </a:lnTo>
                <a:lnTo>
                  <a:pt x="1248" y="672"/>
                </a:lnTo>
                <a:lnTo>
                  <a:pt x="1824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1669211" name="Freeform 91"/>
          <p:cNvSpPr>
            <a:spLocks/>
          </p:cNvSpPr>
          <p:nvPr/>
        </p:nvSpPr>
        <p:spPr bwMode="auto">
          <a:xfrm>
            <a:off x="4648200" y="3886200"/>
            <a:ext cx="1600200" cy="2209800"/>
          </a:xfrm>
          <a:custGeom>
            <a:avLst/>
            <a:gdLst>
              <a:gd name="T0" fmla="*/ 0 w 1008"/>
              <a:gd name="T1" fmla="*/ 0 h 1392"/>
              <a:gd name="T2" fmla="*/ 384 w 1008"/>
              <a:gd name="T3" fmla="*/ 432 h 1392"/>
              <a:gd name="T4" fmla="*/ 672 w 1008"/>
              <a:gd name="T5" fmla="*/ 864 h 1392"/>
              <a:gd name="T6" fmla="*/ 912 w 1008"/>
              <a:gd name="T7" fmla="*/ 1008 h 1392"/>
              <a:gd name="T8" fmla="*/ 1008 w 1008"/>
              <a:gd name="T9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8" h="1392">
                <a:moveTo>
                  <a:pt x="0" y="0"/>
                </a:moveTo>
                <a:lnTo>
                  <a:pt x="384" y="432"/>
                </a:lnTo>
                <a:lnTo>
                  <a:pt x="672" y="864"/>
                </a:lnTo>
                <a:lnTo>
                  <a:pt x="912" y="1008"/>
                </a:lnTo>
                <a:lnTo>
                  <a:pt x="1008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1669212" name="Text Box 92"/>
          <p:cNvSpPr txBox="1">
            <a:spLocks noChangeArrowheads="1"/>
          </p:cNvSpPr>
          <p:nvPr/>
        </p:nvSpPr>
        <p:spPr bwMode="auto">
          <a:xfrm>
            <a:off x="4087196" y="4860267"/>
            <a:ext cx="132300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b="0" dirty="0" smtClean="0">
                <a:latin typeface="+mn-lt"/>
              </a:rPr>
              <a:t>Tier-1 ISP</a:t>
            </a:r>
            <a:endParaRPr lang="en-US" b="0" dirty="0">
              <a:latin typeface="+mn-lt"/>
            </a:endParaRPr>
          </a:p>
        </p:txBody>
      </p:sp>
      <p:sp>
        <p:nvSpPr>
          <p:cNvPr id="1669213" name="Text Box 93"/>
          <p:cNvSpPr txBox="1">
            <a:spLocks noChangeArrowheads="1"/>
          </p:cNvSpPr>
          <p:nvPr/>
        </p:nvSpPr>
        <p:spPr bwMode="auto">
          <a:xfrm>
            <a:off x="2048383" y="5562600"/>
            <a:ext cx="7690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 dirty="0">
                <a:latin typeface="+mn-lt"/>
              </a:rPr>
              <a:t>ISP-1</a:t>
            </a:r>
          </a:p>
        </p:txBody>
      </p:sp>
      <p:sp>
        <p:nvSpPr>
          <p:cNvPr id="1669214" name="Text Box 94"/>
          <p:cNvSpPr txBox="1">
            <a:spLocks noChangeArrowheads="1"/>
          </p:cNvSpPr>
          <p:nvPr/>
        </p:nvSpPr>
        <p:spPr bwMode="auto">
          <a:xfrm>
            <a:off x="6315583" y="5562600"/>
            <a:ext cx="7690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 dirty="0">
                <a:latin typeface="+mn-lt"/>
              </a:rPr>
              <a:t>ISP-2</a:t>
            </a:r>
          </a:p>
        </p:txBody>
      </p:sp>
      <p:graphicFrame>
        <p:nvGraphicFramePr>
          <p:cNvPr id="1669215" name="Object 95"/>
          <p:cNvGraphicFramePr>
            <a:graphicFrameLocks noChangeAspect="1"/>
          </p:cNvGraphicFramePr>
          <p:nvPr>
            <p:extLst/>
          </p:nvPr>
        </p:nvGraphicFramePr>
        <p:xfrm>
          <a:off x="4486276" y="3429000"/>
          <a:ext cx="3143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Clip" r:id="rId3" imgW="2106360" imgH="3468960" progId="MS_ClipArt_Gallery.5">
                  <p:embed/>
                </p:oleObj>
              </mc:Choice>
              <mc:Fallback>
                <p:oleObj name="Clip" r:id="rId3" imgW="2106360" imgH="346896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276" y="3429000"/>
                        <a:ext cx="3143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38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with Reverse Proxies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documents close to server</a:t>
            </a:r>
          </a:p>
          <a:p>
            <a:pPr lvl="1"/>
            <a:r>
              <a:rPr lang="en-US" dirty="0" smtClean="0">
                <a:sym typeface="Wingdings" charset="0"/>
              </a:rPr>
              <a:t>Decrease </a:t>
            </a:r>
            <a:r>
              <a:rPr lang="en-US" dirty="0">
                <a:sym typeface="Wingdings" charset="0"/>
              </a:rPr>
              <a:t>server load</a:t>
            </a:r>
          </a:p>
          <a:p>
            <a:pPr lvl="1"/>
            <a:r>
              <a:rPr lang="en-US" dirty="0" smtClean="0">
                <a:sym typeface="Wingdings" charset="0"/>
              </a:rPr>
              <a:t>By </a:t>
            </a:r>
            <a:r>
              <a:rPr lang="en-US" dirty="0">
                <a:sym typeface="Wingdings" charset="0"/>
              </a:rPr>
              <a:t>content </a:t>
            </a:r>
            <a:r>
              <a:rPr lang="en-US" dirty="0" smtClean="0">
                <a:sym typeface="Wingdings" charset="0"/>
              </a:rPr>
              <a:t>provider</a:t>
            </a:r>
            <a:endParaRPr lang="en-US" dirty="0">
              <a:sym typeface="Wingding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6019800" y="6096001"/>
            <a:ext cx="371475" cy="381000"/>
            <a:chOff x="1014" y="912"/>
            <a:chExt cx="574" cy="596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22" name="Group 17"/>
          <p:cNvGrpSpPr>
            <a:grpSpLocks/>
          </p:cNvGrpSpPr>
          <p:nvPr/>
        </p:nvGrpSpPr>
        <p:grpSpPr bwMode="auto">
          <a:xfrm>
            <a:off x="7477125" y="6096001"/>
            <a:ext cx="371475" cy="381000"/>
            <a:chOff x="1014" y="912"/>
            <a:chExt cx="574" cy="596"/>
          </a:xfrm>
        </p:grpSpPr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1" name="Freeform 2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35" name="Group 30"/>
          <p:cNvGrpSpPr>
            <a:grpSpLocks/>
          </p:cNvGrpSpPr>
          <p:nvPr/>
        </p:nvGrpSpPr>
        <p:grpSpPr bwMode="auto">
          <a:xfrm>
            <a:off x="1219200" y="6096001"/>
            <a:ext cx="371475" cy="381000"/>
            <a:chOff x="1014" y="912"/>
            <a:chExt cx="574" cy="596"/>
          </a:xfrm>
        </p:grpSpPr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9" name="Freeform 34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2" name="Line 37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4" name="Freeform 39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6" name="Line 41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7" name="Line 42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48" name="Group 43"/>
          <p:cNvGrpSpPr>
            <a:grpSpLocks/>
          </p:cNvGrpSpPr>
          <p:nvPr/>
        </p:nvGrpSpPr>
        <p:grpSpPr bwMode="auto">
          <a:xfrm>
            <a:off x="2895600" y="6096001"/>
            <a:ext cx="371475" cy="381000"/>
            <a:chOff x="1014" y="912"/>
            <a:chExt cx="574" cy="596"/>
          </a:xfrm>
        </p:grpSpPr>
        <p:sp>
          <p:nvSpPr>
            <p:cNvPr id="49" name="Freeform 44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2" name="Freeform 47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3" name="Line 48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4" name="Line 49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5" name="Line 50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7" name="Freeform 52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8" name="Line 53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9" name="Line 54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0" name="Line 55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61" name="Group 56"/>
          <p:cNvGrpSpPr>
            <a:grpSpLocks/>
          </p:cNvGrpSpPr>
          <p:nvPr/>
        </p:nvGrpSpPr>
        <p:grpSpPr bwMode="auto">
          <a:xfrm>
            <a:off x="1371600" y="4572000"/>
            <a:ext cx="2179638" cy="1447800"/>
            <a:chOff x="832" y="1344"/>
            <a:chExt cx="1136" cy="1024"/>
          </a:xfrm>
          <a:solidFill>
            <a:schemeClr val="accent1"/>
          </a:solidFill>
        </p:grpSpPr>
        <p:sp>
          <p:nvSpPr>
            <p:cNvPr id="62" name="Oval 5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3" name="Oval 5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4" name="Oval 5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5" name="Oval 6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6" name="Oval 6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7" name="Oval 6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8" name="Oval 6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9" name="Oval 6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0" name="Oval 6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71" name="Group 66"/>
          <p:cNvGrpSpPr>
            <a:grpSpLocks/>
          </p:cNvGrpSpPr>
          <p:nvPr/>
        </p:nvGrpSpPr>
        <p:grpSpPr bwMode="auto">
          <a:xfrm>
            <a:off x="5440364" y="4572000"/>
            <a:ext cx="2179637" cy="1447800"/>
            <a:chOff x="832" y="1344"/>
            <a:chExt cx="1136" cy="1024"/>
          </a:xfrm>
          <a:solidFill>
            <a:schemeClr val="accent6"/>
          </a:solidFill>
        </p:grpSpPr>
        <p:sp>
          <p:nvSpPr>
            <p:cNvPr id="72" name="Oval 6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3" name="Oval 6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4" name="Oval 6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5" name="Oval 7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6" name="Oval 7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7" name="Oval 7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8" name="Oval 7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9" name="Oval 7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0" name="Oval 7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81" name="Group 76"/>
          <p:cNvGrpSpPr>
            <a:grpSpLocks/>
          </p:cNvGrpSpPr>
          <p:nvPr/>
        </p:nvGrpSpPr>
        <p:grpSpPr bwMode="auto">
          <a:xfrm>
            <a:off x="3276600" y="3962401"/>
            <a:ext cx="2438400" cy="1447800"/>
            <a:chOff x="832" y="1344"/>
            <a:chExt cx="1136" cy="1024"/>
          </a:xfrm>
          <a:solidFill>
            <a:schemeClr val="accent2"/>
          </a:solidFill>
        </p:grpSpPr>
        <p:sp>
          <p:nvSpPr>
            <p:cNvPr id="82" name="Oval 7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3" name="Oval 7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4" name="Oval 7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5" name="Oval 8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6" name="Oval 8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7" name="Oval 8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8" name="Oval 8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9" name="Oval 8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90" name="Oval 8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sp>
        <p:nvSpPr>
          <p:cNvPr id="92" name="Text Box 87"/>
          <p:cNvSpPr txBox="1">
            <a:spLocks noChangeArrowheads="1"/>
          </p:cNvSpPr>
          <p:nvPr/>
        </p:nvSpPr>
        <p:spPr bwMode="auto">
          <a:xfrm>
            <a:off x="252488" y="6143637"/>
            <a:ext cx="867111" cy="33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>
                <a:latin typeface="+mn-lt"/>
              </a:rPr>
              <a:t>Clients</a:t>
            </a:r>
          </a:p>
        </p:txBody>
      </p:sp>
      <p:sp>
        <p:nvSpPr>
          <p:cNvPr id="93" name="Freeform 88"/>
          <p:cNvSpPr>
            <a:spLocks/>
          </p:cNvSpPr>
          <p:nvPr/>
        </p:nvSpPr>
        <p:spPr bwMode="auto">
          <a:xfrm>
            <a:off x="1525600" y="3881439"/>
            <a:ext cx="3043237" cy="2211387"/>
          </a:xfrm>
          <a:custGeom>
            <a:avLst/>
            <a:gdLst>
              <a:gd name="T0" fmla="*/ 1920 w 1920"/>
              <a:gd name="T1" fmla="*/ 0 h 1392"/>
              <a:gd name="T2" fmla="*/ 1776 w 1920"/>
              <a:gd name="T3" fmla="*/ 192 h 1392"/>
              <a:gd name="T4" fmla="*/ 1488 w 1920"/>
              <a:gd name="T5" fmla="*/ 288 h 1392"/>
              <a:gd name="T6" fmla="*/ 864 w 1920"/>
              <a:gd name="T7" fmla="*/ 672 h 1392"/>
              <a:gd name="T8" fmla="*/ 288 w 1920"/>
              <a:gd name="T9" fmla="*/ 1056 h 1392"/>
              <a:gd name="T10" fmla="*/ 0 w 1920"/>
              <a:gd name="T11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0" h="1392">
                <a:moveTo>
                  <a:pt x="1920" y="0"/>
                </a:moveTo>
                <a:lnTo>
                  <a:pt x="1776" y="192"/>
                </a:lnTo>
                <a:lnTo>
                  <a:pt x="1488" y="288"/>
                </a:lnTo>
                <a:lnTo>
                  <a:pt x="864" y="672"/>
                </a:lnTo>
                <a:lnTo>
                  <a:pt x="288" y="1056"/>
                </a:lnTo>
                <a:lnTo>
                  <a:pt x="0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4" name="Freeform 89"/>
          <p:cNvSpPr>
            <a:spLocks/>
          </p:cNvSpPr>
          <p:nvPr/>
        </p:nvSpPr>
        <p:spPr bwMode="auto">
          <a:xfrm>
            <a:off x="3048000" y="3886200"/>
            <a:ext cx="1600200" cy="2209800"/>
          </a:xfrm>
          <a:custGeom>
            <a:avLst/>
            <a:gdLst>
              <a:gd name="T0" fmla="*/ 1008 w 1008"/>
              <a:gd name="T1" fmla="*/ 0 h 1296"/>
              <a:gd name="T2" fmla="*/ 864 w 1008"/>
              <a:gd name="T3" fmla="*/ 336 h 1296"/>
              <a:gd name="T4" fmla="*/ 0 w 1008"/>
              <a:gd name="T5" fmla="*/ 864 h 1296"/>
              <a:gd name="T6" fmla="*/ 0 w 1008"/>
              <a:gd name="T7" fmla="*/ 1296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296">
                <a:moveTo>
                  <a:pt x="1008" y="0"/>
                </a:moveTo>
                <a:lnTo>
                  <a:pt x="864" y="336"/>
                </a:lnTo>
                <a:lnTo>
                  <a:pt x="0" y="864"/>
                </a:lnTo>
                <a:lnTo>
                  <a:pt x="0" y="1296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5" name="Freeform 90"/>
          <p:cNvSpPr>
            <a:spLocks/>
          </p:cNvSpPr>
          <p:nvPr/>
        </p:nvSpPr>
        <p:spPr bwMode="auto">
          <a:xfrm>
            <a:off x="4724401" y="3886200"/>
            <a:ext cx="2895600" cy="2209800"/>
          </a:xfrm>
          <a:custGeom>
            <a:avLst/>
            <a:gdLst>
              <a:gd name="T0" fmla="*/ 0 w 1824"/>
              <a:gd name="T1" fmla="*/ 0 h 1392"/>
              <a:gd name="T2" fmla="*/ 384 w 1824"/>
              <a:gd name="T3" fmla="*/ 288 h 1392"/>
              <a:gd name="T4" fmla="*/ 672 w 1824"/>
              <a:gd name="T5" fmla="*/ 624 h 1392"/>
              <a:gd name="T6" fmla="*/ 1248 w 1824"/>
              <a:gd name="T7" fmla="*/ 672 h 1392"/>
              <a:gd name="T8" fmla="*/ 1824 w 1824"/>
              <a:gd name="T9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4" h="1392">
                <a:moveTo>
                  <a:pt x="0" y="0"/>
                </a:moveTo>
                <a:lnTo>
                  <a:pt x="384" y="288"/>
                </a:lnTo>
                <a:lnTo>
                  <a:pt x="672" y="624"/>
                </a:lnTo>
                <a:lnTo>
                  <a:pt x="1248" y="672"/>
                </a:lnTo>
                <a:lnTo>
                  <a:pt x="1824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6" name="Freeform 91"/>
          <p:cNvSpPr>
            <a:spLocks/>
          </p:cNvSpPr>
          <p:nvPr/>
        </p:nvSpPr>
        <p:spPr bwMode="auto">
          <a:xfrm>
            <a:off x="4648200" y="3886200"/>
            <a:ext cx="1600200" cy="2209800"/>
          </a:xfrm>
          <a:custGeom>
            <a:avLst/>
            <a:gdLst>
              <a:gd name="T0" fmla="*/ 0 w 1008"/>
              <a:gd name="T1" fmla="*/ 0 h 1392"/>
              <a:gd name="T2" fmla="*/ 384 w 1008"/>
              <a:gd name="T3" fmla="*/ 432 h 1392"/>
              <a:gd name="T4" fmla="*/ 672 w 1008"/>
              <a:gd name="T5" fmla="*/ 864 h 1392"/>
              <a:gd name="T6" fmla="*/ 912 w 1008"/>
              <a:gd name="T7" fmla="*/ 1008 h 1392"/>
              <a:gd name="T8" fmla="*/ 1008 w 1008"/>
              <a:gd name="T9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8" h="1392">
                <a:moveTo>
                  <a:pt x="0" y="0"/>
                </a:moveTo>
                <a:lnTo>
                  <a:pt x="384" y="432"/>
                </a:lnTo>
                <a:lnTo>
                  <a:pt x="672" y="864"/>
                </a:lnTo>
                <a:lnTo>
                  <a:pt x="912" y="1008"/>
                </a:lnTo>
                <a:lnTo>
                  <a:pt x="1008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7" name="Text Box 92"/>
          <p:cNvSpPr txBox="1">
            <a:spLocks noChangeArrowheads="1"/>
          </p:cNvSpPr>
          <p:nvPr/>
        </p:nvSpPr>
        <p:spPr bwMode="auto">
          <a:xfrm>
            <a:off x="4087196" y="4860267"/>
            <a:ext cx="132300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b="0" dirty="0" smtClean="0">
                <a:latin typeface="+mn-lt"/>
              </a:rPr>
              <a:t>Tier-1 ISP</a:t>
            </a:r>
            <a:endParaRPr lang="en-US" b="0" dirty="0">
              <a:latin typeface="+mn-lt"/>
            </a:endParaRPr>
          </a:p>
        </p:txBody>
      </p:sp>
      <p:sp>
        <p:nvSpPr>
          <p:cNvPr id="98" name="Text Box 93"/>
          <p:cNvSpPr txBox="1">
            <a:spLocks noChangeArrowheads="1"/>
          </p:cNvSpPr>
          <p:nvPr/>
        </p:nvSpPr>
        <p:spPr bwMode="auto">
          <a:xfrm>
            <a:off x="2048383" y="5562600"/>
            <a:ext cx="7690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 dirty="0">
                <a:latin typeface="+mn-lt"/>
              </a:rPr>
              <a:t>ISP-1</a:t>
            </a:r>
          </a:p>
        </p:txBody>
      </p:sp>
      <p:sp>
        <p:nvSpPr>
          <p:cNvPr id="99" name="Text Box 94"/>
          <p:cNvSpPr txBox="1">
            <a:spLocks noChangeArrowheads="1"/>
          </p:cNvSpPr>
          <p:nvPr/>
        </p:nvSpPr>
        <p:spPr bwMode="auto">
          <a:xfrm>
            <a:off x="6315583" y="5562600"/>
            <a:ext cx="7690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 dirty="0">
                <a:latin typeface="+mn-lt"/>
              </a:rPr>
              <a:t>ISP-2</a:t>
            </a:r>
          </a:p>
        </p:txBody>
      </p:sp>
      <p:graphicFrame>
        <p:nvGraphicFramePr>
          <p:cNvPr id="101" name="Object 2"/>
          <p:cNvGraphicFramePr>
            <a:graphicFrameLocks noChangeAspect="1"/>
          </p:cNvGraphicFramePr>
          <p:nvPr>
            <p:extLst/>
          </p:nvPr>
        </p:nvGraphicFramePr>
        <p:xfrm>
          <a:off x="4562474" y="2566987"/>
          <a:ext cx="3143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Clip" r:id="rId3" imgW="2107949" imgH="3470495" progId="MS_ClipArt_Gallery.5">
                  <p:embed/>
                </p:oleObj>
              </mc:Choice>
              <mc:Fallback>
                <p:oleObj name="Clip" r:id="rId3" imgW="2107949" imgH="3470495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4" y="2566987"/>
                        <a:ext cx="3143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ectangle 96"/>
          <p:cNvSpPr>
            <a:spLocks noChangeArrowheads="1"/>
          </p:cNvSpPr>
          <p:nvPr/>
        </p:nvSpPr>
        <p:spPr bwMode="auto">
          <a:xfrm>
            <a:off x="4114799" y="3586162"/>
            <a:ext cx="236538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3" name="Rectangle 97"/>
          <p:cNvSpPr>
            <a:spLocks noChangeArrowheads="1"/>
          </p:cNvSpPr>
          <p:nvPr/>
        </p:nvSpPr>
        <p:spPr bwMode="auto">
          <a:xfrm>
            <a:off x="4648199" y="3586162"/>
            <a:ext cx="236538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4" name="Rectangle 98"/>
          <p:cNvSpPr>
            <a:spLocks noChangeArrowheads="1"/>
          </p:cNvSpPr>
          <p:nvPr/>
        </p:nvSpPr>
        <p:spPr bwMode="auto">
          <a:xfrm>
            <a:off x="5105399" y="3586162"/>
            <a:ext cx="236538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5" name="Oval 99"/>
          <p:cNvSpPr>
            <a:spLocks noChangeArrowheads="1"/>
          </p:cNvSpPr>
          <p:nvPr/>
        </p:nvSpPr>
        <p:spPr bwMode="auto">
          <a:xfrm>
            <a:off x="3659187" y="3429000"/>
            <a:ext cx="1979612" cy="457200"/>
          </a:xfrm>
          <a:prstGeom prst="ellipse">
            <a:avLst/>
          </a:prstGeom>
          <a:noFill/>
          <a:ln w="127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31" tIns="44423" rIns="90431" bIns="44423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06" name="Line 100"/>
          <p:cNvSpPr>
            <a:spLocks noChangeShapeType="1"/>
          </p:cNvSpPr>
          <p:nvPr/>
        </p:nvSpPr>
        <p:spPr bwMode="auto">
          <a:xfrm>
            <a:off x="4722824" y="3052763"/>
            <a:ext cx="1587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07" name="Text Box 101"/>
          <p:cNvSpPr txBox="1">
            <a:spLocks noChangeArrowheads="1"/>
          </p:cNvSpPr>
          <p:nvPr/>
        </p:nvSpPr>
        <p:spPr bwMode="auto">
          <a:xfrm>
            <a:off x="1981200" y="3481399"/>
            <a:ext cx="1681142" cy="33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chemeClr val="accent4"/>
                </a:solidFill>
                <a:latin typeface="Arial" charset="0"/>
              </a:rPr>
              <a:t>Reverse proxies</a:t>
            </a:r>
          </a:p>
        </p:txBody>
      </p:sp>
    </p:spTree>
    <p:extLst>
      <p:ext uri="{BB962C8B-B14F-4D97-AF65-F5344CB8AC3E}">
        <p14:creationId xmlns:p14="http://schemas.microsoft.com/office/powerpoint/2010/main" val="104455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1898</TotalTime>
  <Words>2251</Words>
  <Application>Microsoft Macintosh PowerPoint</Application>
  <PresentationFormat>On-screen Show (4:3)</PresentationFormat>
  <Paragraphs>510</Paragraphs>
  <Slides>53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8" baseType="lpstr">
      <vt:lpstr>Calibri</vt:lpstr>
      <vt:lpstr>Calibri Light</vt:lpstr>
      <vt:lpstr>Courier New</vt:lpstr>
      <vt:lpstr>Helvetica</vt:lpstr>
      <vt:lpstr>Lucida Console</vt:lpstr>
      <vt:lpstr>Math B</vt:lpstr>
      <vt:lpstr>Monotype Sorts</vt:lpstr>
      <vt:lpstr>ＭＳ Ｐゴシック</vt:lpstr>
      <vt:lpstr>Times New Roman</vt:lpstr>
      <vt:lpstr>Wingdings</vt:lpstr>
      <vt:lpstr>ZapfDingbats</vt:lpstr>
      <vt:lpstr>宋体</vt:lpstr>
      <vt:lpstr>Arial</vt:lpstr>
      <vt:lpstr>Office Theme</vt:lpstr>
      <vt:lpstr>Clip</vt:lpstr>
      <vt:lpstr>EN.601.414/614 Computer Networks  CDN and DNS</vt:lpstr>
      <vt:lpstr>Agenda</vt:lpstr>
      <vt:lpstr>Caching</vt:lpstr>
      <vt:lpstr>Caching: How</vt:lpstr>
      <vt:lpstr>Caching: How</vt:lpstr>
      <vt:lpstr>Caching: How</vt:lpstr>
      <vt:lpstr>Caching: Where?</vt:lpstr>
      <vt:lpstr>Caching: Where?</vt:lpstr>
      <vt:lpstr>Caching with Reverse Proxies</vt:lpstr>
      <vt:lpstr>Caching with Forward Proxies</vt:lpstr>
      <vt:lpstr>Recap: Improving HTTP performance</vt:lpstr>
      <vt:lpstr>Replication</vt:lpstr>
      <vt:lpstr>Content Distribution Networks (CDN)</vt:lpstr>
      <vt:lpstr> Cost-effective content delivery</vt:lpstr>
      <vt:lpstr>CDN example – Akamai</vt:lpstr>
      <vt:lpstr>How to direct clients to particular replicas?</vt:lpstr>
      <vt:lpstr>DNS: Domain name system</vt:lpstr>
      <vt:lpstr>Internet names &amp; addresses</vt:lpstr>
      <vt:lpstr>Why?</vt:lpstr>
      <vt:lpstr>DNS: History</vt:lpstr>
      <vt:lpstr>DNS: History (cont’d)</vt:lpstr>
      <vt:lpstr>Goals</vt:lpstr>
      <vt:lpstr>How?</vt:lpstr>
      <vt:lpstr>Key idea: Hierarchy</vt:lpstr>
      <vt:lpstr>Hierarchical namespace</vt:lpstr>
      <vt:lpstr>Hierarchical administration</vt:lpstr>
      <vt:lpstr>Server hierarchy</vt:lpstr>
      <vt:lpstr>Server hierarchy</vt:lpstr>
      <vt:lpstr>DNS root</vt:lpstr>
      <vt:lpstr>DNS root servers</vt:lpstr>
      <vt:lpstr>DNS root servers</vt:lpstr>
      <vt:lpstr>Anycast in a nutshell</vt:lpstr>
      <vt:lpstr>DNS records</vt:lpstr>
      <vt:lpstr>DNS records (cont’d)</vt:lpstr>
      <vt:lpstr>Inserting Resource Records into DNS</vt:lpstr>
      <vt:lpstr>Using DNS (Client/App View)</vt:lpstr>
      <vt:lpstr>Name resolution</vt:lpstr>
      <vt:lpstr>Name resolution</vt:lpstr>
      <vt:lpstr>Name resolution</vt:lpstr>
      <vt:lpstr>Name resolution</vt:lpstr>
      <vt:lpstr>Name resolution: Recursive</vt:lpstr>
      <vt:lpstr>Name resolution: Iterative</vt:lpstr>
      <vt:lpstr>Two ways to resolve a name</vt:lpstr>
      <vt:lpstr>DNS protocol</vt:lpstr>
      <vt:lpstr>Goals: Are we there yet?</vt:lpstr>
      <vt:lpstr>Reliability</vt:lpstr>
      <vt:lpstr>Goals: Are we there yet?</vt:lpstr>
      <vt:lpstr>DNS caching</vt:lpstr>
      <vt:lpstr>Negative caching</vt:lpstr>
      <vt:lpstr>Important properties of DNS</vt:lpstr>
      <vt:lpstr>DNS provides indirection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348</cp:revision>
  <dcterms:created xsi:type="dcterms:W3CDTF">2017-09-02T14:15:58Z</dcterms:created>
  <dcterms:modified xsi:type="dcterms:W3CDTF">2019-02-06T21:34:22Z</dcterms:modified>
</cp:coreProperties>
</file>