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7"/>
  </p:notesMasterIdLst>
  <p:sldIdLst>
    <p:sldId id="256" r:id="rId2"/>
    <p:sldId id="461" r:id="rId3"/>
    <p:sldId id="462" r:id="rId4"/>
    <p:sldId id="463" r:id="rId5"/>
    <p:sldId id="464" r:id="rId6"/>
    <p:sldId id="465" r:id="rId7"/>
    <p:sldId id="533" r:id="rId8"/>
    <p:sldId id="522" r:id="rId9"/>
    <p:sldId id="523" r:id="rId10"/>
    <p:sldId id="469" r:id="rId11"/>
    <p:sldId id="524" r:id="rId12"/>
    <p:sldId id="539" r:id="rId13"/>
    <p:sldId id="540" r:id="rId14"/>
    <p:sldId id="471" r:id="rId15"/>
    <p:sldId id="472" r:id="rId16"/>
    <p:sldId id="473" r:id="rId17"/>
    <p:sldId id="474" r:id="rId18"/>
    <p:sldId id="525" r:id="rId19"/>
    <p:sldId id="476" r:id="rId20"/>
    <p:sldId id="526" r:id="rId21"/>
    <p:sldId id="478" r:id="rId22"/>
    <p:sldId id="479" r:id="rId23"/>
    <p:sldId id="480" r:id="rId24"/>
    <p:sldId id="481" r:id="rId25"/>
    <p:sldId id="482" r:id="rId26"/>
    <p:sldId id="527" r:id="rId27"/>
    <p:sldId id="484" r:id="rId28"/>
    <p:sldId id="485" r:id="rId29"/>
    <p:sldId id="486" r:id="rId30"/>
    <p:sldId id="528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34" r:id="rId45"/>
    <p:sldId id="529" r:id="rId46"/>
    <p:sldId id="535" r:id="rId47"/>
    <p:sldId id="504" r:id="rId48"/>
    <p:sldId id="505" r:id="rId49"/>
    <p:sldId id="506" r:id="rId50"/>
    <p:sldId id="530" r:id="rId51"/>
    <p:sldId id="508" r:id="rId52"/>
    <p:sldId id="509" r:id="rId53"/>
    <p:sldId id="510" r:id="rId54"/>
    <p:sldId id="511" r:id="rId55"/>
    <p:sldId id="512" r:id="rId56"/>
    <p:sldId id="513" r:id="rId57"/>
    <p:sldId id="514" r:id="rId58"/>
    <p:sldId id="515" r:id="rId59"/>
    <p:sldId id="516" r:id="rId60"/>
    <p:sldId id="517" r:id="rId61"/>
    <p:sldId id="532" r:id="rId62"/>
    <p:sldId id="519" r:id="rId63"/>
    <p:sldId id="593" r:id="rId64"/>
    <p:sldId id="520" r:id="rId65"/>
    <p:sldId id="46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0"/>
  </p:normalViewPr>
  <p:slideViewPr>
    <p:cSldViewPr snapToObjects="1">
      <p:cViewPr varScale="1">
        <p:scale>
          <a:sx n="152" d="100"/>
          <a:sy n="152" d="100"/>
        </p:scale>
        <p:origin x="10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21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7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75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8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4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6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42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1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9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6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73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72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03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3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16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96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75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24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7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3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46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Pseudo-Header consists of the Source IP Address, the Destination IP Address, the protocol number for the TCP-Protocol (0x0006) and the length of the TCP-Header including Payload (in Bytes).</a:t>
            </a:r>
          </a:p>
        </p:txBody>
      </p:sp>
    </p:spTree>
    <p:extLst>
      <p:ext uri="{BB962C8B-B14F-4D97-AF65-F5344CB8AC3E}">
        <p14:creationId xmlns:p14="http://schemas.microsoft.com/office/powerpoint/2010/main" val="156424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5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4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/>
            </a:br>
            <a:r>
              <a:rPr lang="en-US" altLang="zh-CN" sz="4800"/>
              <a:t>TCP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timer/flag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147434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2: </a:t>
            </a:r>
            <a:r>
              <a:rPr lang="en-US" altLang="zh-CN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Reliable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</a:p>
          <a:p>
            <a:r>
              <a:rPr lang="en-US" altLang="zh-CN" dirty="0"/>
              <a:t>Sender</a:t>
            </a:r>
          </a:p>
          <a:p>
            <a:pPr lvl="1"/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</a:p>
          <a:p>
            <a:pPr lvl="1"/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500ms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ACK,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window;</a:t>
            </a:r>
            <a:r>
              <a:rPr lang="zh-CN" altLang="en-US" dirty="0"/>
              <a:t> </a:t>
            </a:r>
            <a:r>
              <a:rPr lang="en-US" altLang="zh-CN" dirty="0"/>
              <a:t>otherwise,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expire</a:t>
            </a:r>
          </a:p>
          <a:p>
            <a:r>
              <a:rPr lang="en-US" altLang="zh-CN" dirty="0"/>
              <a:t>Receiver: </a:t>
            </a:r>
            <a:r>
              <a:rPr lang="en-US" altLang="zh-CN" b="0" dirty="0"/>
              <a:t>improved GBN</a:t>
            </a:r>
          </a:p>
          <a:p>
            <a:pPr lvl="1"/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window,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cumulative</a:t>
            </a:r>
            <a:r>
              <a:rPr lang="zh-CN" altLang="en-US" dirty="0"/>
              <a:t> </a:t>
            </a:r>
            <a:r>
              <a:rPr lang="en-US" altLang="zh-CN" dirty="0"/>
              <a:t>ACKs,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accordingly</a:t>
            </a:r>
          </a:p>
          <a:p>
            <a:r>
              <a:rPr lang="en-US" altLang="zh-CN" dirty="0"/>
              <a:t>Optimization:</a:t>
            </a:r>
            <a:r>
              <a:rPr lang="zh-CN" altLang="en-US" dirty="0"/>
              <a:t> </a:t>
            </a:r>
            <a:r>
              <a:rPr lang="en-US" altLang="zh-CN" b="0" dirty="0"/>
              <a:t>use</a:t>
            </a:r>
            <a:r>
              <a:rPr lang="zh-CN" altLang="en-US" b="0" dirty="0"/>
              <a:t> </a:t>
            </a:r>
            <a:r>
              <a:rPr lang="en-US" altLang="zh-CN" b="0" dirty="0"/>
              <a:t>selective</a:t>
            </a:r>
            <a:r>
              <a:rPr lang="zh-CN" altLang="en-US" b="0" dirty="0"/>
              <a:t> </a:t>
            </a:r>
            <a:r>
              <a:rPr lang="en-US" altLang="zh-CN" b="0" dirty="0"/>
              <a:t>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2: 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</a:p>
          <a:p>
            <a:pPr lvl="1"/>
            <a:r>
              <a:rPr lang="en-US" altLang="zh-CN" dirty="0"/>
              <a:t>Checksum</a:t>
            </a:r>
          </a:p>
          <a:p>
            <a:pPr lvl="2"/>
            <a:r>
              <a:rPr lang="en-US" altLang="zh-CN" dirty="0" err="1"/>
              <a:t>SignedIntField</a:t>
            </a:r>
            <a:r>
              <a:rPr lang="en-US" altLang="zh-CN" dirty="0"/>
              <a:t>(“checksum”, 0)</a:t>
            </a:r>
          </a:p>
          <a:p>
            <a:pPr lvl="2"/>
            <a:r>
              <a:rPr lang="en-US" altLang="zh-CN" dirty="0"/>
              <a:t>binascii.crc32(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pkt</a:t>
            </a:r>
            <a:r>
              <a:rPr lang="en-US" altLang="zh-CN" dirty="0"/>
              <a:t>)) &amp; 0xffffffff</a:t>
            </a:r>
          </a:p>
          <a:p>
            <a:pPr lvl="1"/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debugging: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</a:p>
          <a:p>
            <a:pPr lvl="2"/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r>
              <a:rPr lang="zh-CN" altLang="en-US" dirty="0"/>
              <a:t> </a:t>
            </a:r>
            <a:r>
              <a:rPr lang="en-US" altLang="zh-CN" dirty="0"/>
              <a:t>acting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proxy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sender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corrupt,</a:t>
            </a:r>
            <a:r>
              <a:rPr lang="zh-CN" altLang="en-US" dirty="0"/>
              <a:t> </a:t>
            </a:r>
            <a:r>
              <a:rPr lang="en-US" altLang="zh-CN" dirty="0"/>
              <a:t>drop,</a:t>
            </a:r>
            <a:r>
              <a:rPr lang="zh-CN" altLang="en-US" dirty="0"/>
              <a:t> </a:t>
            </a:r>
            <a:r>
              <a:rPr lang="en-US" altLang="zh-CN" dirty="0"/>
              <a:t>reorder,</a:t>
            </a:r>
            <a:r>
              <a:rPr lang="zh-CN" altLang="en-US" dirty="0"/>
              <a:t> </a:t>
            </a:r>
            <a:r>
              <a:rPr lang="en-US" altLang="zh-CN" dirty="0"/>
              <a:t>duplicate,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chemeClr val="accent5"/>
                </a:solidFill>
              </a:rPr>
              <a:t>Reliable</a:t>
            </a:r>
            <a:r>
              <a:rPr lang="en-US" dirty="0"/>
              <a:t>: TCP resends lost packets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chemeClr val="accent5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chemeClr val="accent5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Sequence numbers </a:t>
            </a:r>
            <a:r>
              <a:rPr lang="en-US" dirty="0"/>
              <a:t>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chemeClr val="accent5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chemeClr val="accent5"/>
                </a:solidFill>
              </a:rPr>
              <a:t>cumulative acknowledgements </a:t>
            </a:r>
            <a:r>
              <a:rPr lang="en-US" dirty="0"/>
              <a:t>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chemeClr val="accent5"/>
                </a:solidFill>
              </a:rPr>
              <a:t>single retransmission timer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chemeClr val="accent5"/>
                </a:solidFill>
              </a:rPr>
              <a:t>buffer out-of-sequence packets </a:t>
            </a:r>
            <a:r>
              <a:rPr lang="en-US" dirty="0"/>
              <a:t>(like SR)</a:t>
            </a:r>
          </a:p>
          <a:p>
            <a:r>
              <a:rPr lang="en-US" dirty="0"/>
              <a:t>Few more: fast retransmit, timeout estimation algorithms</a:t>
            </a:r>
            <a:r>
              <a:rPr lang="en-US" altLang="zh-CN" dirty="0"/>
              <a:t>,</a:t>
            </a:r>
            <a:r>
              <a:rPr lang="en-US" dirty="0"/>
              <a:t>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chemeClr val="accent4"/>
                </a:solidFill>
                <a:latin typeface="Arial" charset="0"/>
              </a:rPr>
            </a:br>
            <a:r>
              <a:rPr lang="en-US" b="0" dirty="0">
                <a:solidFill>
                  <a:schemeClr val="accent4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and data</a:t>
            </a:r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</a:t>
            </a:r>
          </a:p>
          <a:p>
            <a:r>
              <a:rPr lang="en-US" dirty="0"/>
              <a:t>TCP connection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byte stream</a:t>
            </a:r>
          </a:p>
        </p:txBody>
      </p:sp>
    </p:spTree>
    <p:extLst>
      <p:ext uri="{BB962C8B-B14F-4D97-AF65-F5344CB8AC3E}">
        <p14:creationId xmlns:p14="http://schemas.microsoft.com/office/powerpoint/2010/main" val="151443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chemeClr val="accent5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chemeClr val="accent5"/>
                </a:solidFill>
              </a:rPr>
              <a:t>Maximum Segment Size (MSS) </a:t>
            </a:r>
            <a:r>
              <a:rPr lang="en-US" dirty="0"/>
              <a:t>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  <p:bldP spid="67596" grpId="0" animBg="1"/>
      <p:bldP spid="675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01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chemeClr val="bg1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k</a:t>
            </a:r>
            <a:r>
              <a:rPr lang="en-US" sz="1600" b="0" dirty="0">
                <a:solidFill>
                  <a:schemeClr val="accent5"/>
                </a:solidFill>
                <a:latin typeface="+mn-lt"/>
              </a:rPr>
              <a:t> bytes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01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chemeClr val="bg1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71809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chemeClr val="accent5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9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</a:t>
            </a:r>
            <a:r>
              <a:rPr lang="en-US" altLang="zh-CN" dirty="0"/>
              <a:t>,</a:t>
            </a:r>
            <a:r>
              <a:rPr lang="zh-CN" altLang="en-US"/>
              <a:t> </a:t>
            </a:r>
            <a:r>
              <a:rPr lang="en-US"/>
              <a:t>X+B-1</a:t>
            </a:r>
            <a:r>
              <a:rPr lang="en-US" dirty="0"/>
              <a:t>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chemeClr val="accent5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chemeClr val="accent5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5"/>
                </a:solidFill>
              </a:rPr>
              <a:t>Seqno</a:t>
            </a:r>
            <a:r>
              <a:rPr lang="en-US" dirty="0">
                <a:solidFill>
                  <a:schemeClr val="accent5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Stop and wait </a:t>
            </a:r>
            <a:r>
              <a:rPr lang="en-US" dirty="0"/>
              <a:t>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</a:t>
            </a:r>
            <a:r>
              <a:rPr lang="en-US"/>
              <a:t>(DATA/RTT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5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chemeClr val="accent4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chemeClr val="accent4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chemeClr val="accent4"/>
                </a:solidFill>
                <a:latin typeface="Arial" charset="0"/>
              </a:rPr>
              <a:t>in order</a:t>
            </a:r>
          </a:p>
        </p:txBody>
      </p:sp>
    </p:spTree>
    <p:extLst>
      <p:ext uri="{BB962C8B-B14F-4D97-AF65-F5344CB8AC3E}">
        <p14:creationId xmlns:p14="http://schemas.microsoft.com/office/powerpoint/2010/main" val="1199604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chemeClr val="accent5"/>
                </a:solidFill>
              </a:rPr>
              <a:t>can buffer out-of-sequence packets </a:t>
            </a:r>
            <a:r>
              <a:rPr lang="en-US" dirty="0"/>
              <a:t>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9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900,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 (seqno:600), 500 (seqno:700), 500 (seqno:800), 500 (seqno:900),…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chemeClr val="accent5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Duplicate ACKs </a:t>
            </a:r>
            <a:r>
              <a:rPr lang="en-US" dirty="0"/>
              <a:t>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resending: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Which should TCP do?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chemeClr val="accent5"/>
                </a:solidFill>
              </a:rPr>
              <a:t>single retransmission timer </a:t>
            </a:r>
            <a:r>
              <a:rPr lang="en-US" dirty="0"/>
              <a:t>(like GBN) and retransmits on timeout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3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chemeClr val="accent5"/>
                </a:solidFill>
              </a:rPr>
              <a:t>retransmit the first packet </a:t>
            </a:r>
            <a:r>
              <a:rPr lang="en-US" dirty="0"/>
              <a:t>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chemeClr val="accent5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chemeClr val="accent5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6258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chemeClr val="accent5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  <a:p>
            <a:pPr lvl="1"/>
            <a:r>
              <a:rPr lang="en-US" dirty="0"/>
              <a:t>Acknowledge many packets at a time</a:t>
            </a:r>
          </a:p>
          <a:p>
            <a:r>
              <a:rPr lang="en-US" dirty="0"/>
              <a:t>Selective</a:t>
            </a:r>
          </a:p>
          <a:p>
            <a:pPr lvl="1"/>
            <a:r>
              <a:rPr lang="en-US" dirty="0"/>
              <a:t>Acknowledge individual packets</a:t>
            </a:r>
          </a:p>
          <a:p>
            <a:r>
              <a:rPr lang="en-US" dirty="0">
                <a:solidFill>
                  <a:schemeClr val="accent5"/>
                </a:solidFill>
              </a:rPr>
              <a:t>How GBN and SR use these two can be slightly different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4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26689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8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chemeClr val="accent5"/>
                </a:solidFill>
              </a:rPr>
              <a:t>Timeout value (RTO)  = 2 × </a:t>
            </a:r>
            <a:r>
              <a:rPr lang="en-US" dirty="0" err="1">
                <a:solidFill>
                  <a:schemeClr val="accent5"/>
                </a:solidFill>
              </a:rPr>
              <a:t>EstimatedRTT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chemeClr val="accent5"/>
                </a:solidFill>
              </a:rPr>
              <a:t>exponential </a:t>
            </a:r>
            <a:r>
              <a:rPr lang="en-US" dirty="0" err="1">
                <a:solidFill>
                  <a:schemeClr val="accent5"/>
                </a:solidFill>
              </a:rPr>
              <a:t>backoff</a:t>
            </a:r>
            <a:endParaRPr lang="en-US" dirty="0">
              <a:solidFill>
                <a:schemeClr val="accent5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RTO = </a:t>
            </a:r>
            <a:r>
              <a:rPr lang="en-US" dirty="0" err="1">
                <a:solidFill>
                  <a:schemeClr val="accent5"/>
                </a:solidFill>
              </a:rPr>
              <a:t>EstimatedRTT</a:t>
            </a:r>
            <a:r>
              <a:rPr lang="en-US" dirty="0">
                <a:solidFill>
                  <a:schemeClr val="accent5"/>
                </a:solidFill>
              </a:rPr>
              <a:t> + 4 x </a:t>
            </a:r>
            <a:r>
              <a:rPr lang="en-US" dirty="0" err="1">
                <a:solidFill>
                  <a:schemeClr val="accent5"/>
                </a:solidFill>
              </a:rPr>
              <a:t>DevRTT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Number of 4-byte words in the header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Reserved</a:t>
            </a:r>
            <a:r>
              <a:rPr lang="zh-CN" alt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for</a:t>
            </a:r>
            <a:r>
              <a:rPr lang="zh-CN" alt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future</a:t>
            </a:r>
            <a:r>
              <a:rPr lang="zh-CN" alt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use</a:t>
            </a:r>
            <a:r>
              <a:rPr lang="zh-CN" alt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and</a:t>
            </a:r>
            <a:r>
              <a:rPr lang="zh-CN" alt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should</a:t>
            </a:r>
            <a:r>
              <a:rPr lang="zh-CN" alt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be</a:t>
            </a:r>
            <a:r>
              <a:rPr lang="zh-CN" alt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0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298952" y="3280570"/>
            <a:ext cx="352424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90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371500" y="3608830"/>
            <a:ext cx="18076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Not</a:t>
            </a:r>
            <a:r>
              <a:rPr lang="zh-CN" alt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commonly</a:t>
            </a:r>
            <a:r>
              <a:rPr lang="zh-CN" alt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>
                <a:solidFill>
                  <a:schemeClr val="accent4"/>
                </a:solidFill>
                <a:latin typeface="Arial" charset="0"/>
              </a:rPr>
              <a:t>used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062663" y="3778249"/>
            <a:ext cx="1751012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706937" y="4311649"/>
            <a:ext cx="2346325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1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1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/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chemeClr val="accent5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>
                <a:solidFill>
                  <a:schemeClr val="accent5"/>
                </a:solidFill>
              </a:rPr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67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accent4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chemeClr val="accent4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chemeClr val="accent4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3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chemeClr val="accent4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ACK=A’s ISN+1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chemeClr val="accent4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chemeClr val="accent4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6459" y="5622896"/>
            <a:ext cx="6991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B’s Initial Sequence Number</a:t>
            </a:r>
            <a:r>
              <a:rPr lang="zh-CN" altLang="en-US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A’s Initial Sequence Number</a:t>
            </a:r>
            <a:r>
              <a:rPr lang="en-US" altLang="zh-CN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20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chemeClr val="accent4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4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SYN, </a:t>
              </a:r>
              <a:r>
                <a:rPr lang="en-US" sz="1800" dirty="0" err="1">
                  <a:solidFill>
                    <a:schemeClr val="accent5"/>
                  </a:solidFill>
                  <a:latin typeface="Arial" charset="0"/>
                </a:rPr>
                <a:t>SeqNum</a:t>
              </a:r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800" dirty="0" err="1">
                  <a:solidFill>
                    <a:schemeClr val="accent5"/>
                  </a:solidFill>
                  <a:latin typeface="Arial" charset="0"/>
                </a:rPr>
                <a:t>Ack</a:t>
              </a:r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5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chemeClr val="accent5"/>
                </a:solidFill>
                <a:latin typeface="Arial" charset="0"/>
              </a:rPr>
            </a:br>
            <a:r>
              <a:rPr lang="en-US" sz="1800" i="1" dirty="0">
                <a:solidFill>
                  <a:schemeClr val="accent5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4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chemeClr val="accent4"/>
                </a:solidFill>
                <a:latin typeface="Arial" charset="0"/>
              </a:rPr>
            </a:br>
            <a:r>
              <a:rPr lang="en-US" sz="1800" i="1" dirty="0">
                <a:solidFill>
                  <a:schemeClr val="accent4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7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300413"/>
            <a:chOff x="4368" y="2016"/>
            <a:chExt cx="1309" cy="2079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317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525"/>
              <a:ext cx="1309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399"/>
            <a:ext cx="3124200" cy="1622425"/>
            <a:chOff x="3312" y="2016"/>
            <a:chExt cx="1968" cy="1022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flipV="1">
              <a:off x="3937" y="2208"/>
              <a:ext cx="863" cy="260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468"/>
              <a:ext cx="125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Go-Back-N (GBN)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Discards </a:t>
            </a:r>
            <a:r>
              <a:rPr lang="en-US" dirty="0"/>
              <a:t>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5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ACK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FIN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chemeClr val="accent5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chemeClr val="accent5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chemeClr val="accent5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25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  <a:p>
            <a:pPr lvl="1"/>
            <a:r>
              <a:rPr lang="en-US" altLang="zh-CN" dirty="0"/>
              <a:t>Examine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header.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field,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header?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dirty="0"/>
              <a:t>In your group discussion, please do not dominate the discussion, and give everyone a chance to speak</a:t>
            </a:r>
          </a:p>
          <a:p>
            <a:pPr lvl="1"/>
            <a:r>
              <a:rPr lang="en-US" dirty="0"/>
              <a:t>Turn on your video if you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 class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9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9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241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2622</TotalTime>
  <Words>3102</Words>
  <Application>Microsoft Macintosh PowerPoint</Application>
  <PresentationFormat>On-screen Show (4:3)</PresentationFormat>
  <Paragraphs>788</Paragraphs>
  <Slides>65</Slides>
  <Notes>31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Courier</vt:lpstr>
      <vt:lpstr>Courier New</vt:lpstr>
      <vt:lpstr>Tahoma</vt:lpstr>
      <vt:lpstr>Times New Roman</vt:lpstr>
      <vt:lpstr>Wingdings</vt:lpstr>
      <vt:lpstr>Office Theme</vt:lpstr>
      <vt:lpstr>EN.601.414/614 Computer Networks  TCP</vt:lpstr>
      <vt:lpstr>Agenda</vt:lpstr>
      <vt:lpstr>Recap: Designing a reliable transport protocol</vt:lpstr>
      <vt:lpstr>Recap: Acknowledgements</vt:lpstr>
      <vt:lpstr>Recap: Sliding window protocols</vt:lpstr>
      <vt:lpstr>Recap: Go-Back-N (GBN)</vt:lpstr>
      <vt:lpstr>Recap: Sliding window with GBN</vt:lpstr>
      <vt:lpstr>Recap: GBN example w/o errors</vt:lpstr>
      <vt:lpstr>Recap: GBN example with errors</vt:lpstr>
      <vt:lpstr>Recap: Selective Repeat (SR)</vt:lpstr>
      <vt:lpstr>Recap: SR example with errors</vt:lpstr>
      <vt:lpstr>Assignment 2: Reliable Transport</vt:lpstr>
      <vt:lpstr>Assignment 2: Reliable Transport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TCP header</vt:lpstr>
      <vt:lpstr>TCP header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TCP header</vt:lpstr>
      <vt:lpstr>TCP state transitions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481</cp:revision>
  <dcterms:created xsi:type="dcterms:W3CDTF">2017-09-02T14:15:58Z</dcterms:created>
  <dcterms:modified xsi:type="dcterms:W3CDTF">2020-09-24T17:47:28Z</dcterms:modified>
</cp:coreProperties>
</file>