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256" r:id="rId2"/>
    <p:sldId id="591" r:id="rId3"/>
    <p:sldId id="592" r:id="rId4"/>
    <p:sldId id="538" r:id="rId5"/>
    <p:sldId id="583" r:id="rId6"/>
    <p:sldId id="584" r:id="rId7"/>
    <p:sldId id="585" r:id="rId8"/>
    <p:sldId id="586" r:id="rId9"/>
    <p:sldId id="587" r:id="rId10"/>
    <p:sldId id="588" r:id="rId11"/>
    <p:sldId id="589" r:id="rId12"/>
    <p:sldId id="590" r:id="rId13"/>
    <p:sldId id="540" r:id="rId14"/>
    <p:sldId id="539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557" r:id="rId32"/>
    <p:sldId id="558" r:id="rId33"/>
    <p:sldId id="559" r:id="rId34"/>
    <p:sldId id="560" r:id="rId35"/>
    <p:sldId id="561" r:id="rId36"/>
    <p:sldId id="562" r:id="rId37"/>
    <p:sldId id="565" r:id="rId38"/>
    <p:sldId id="566" r:id="rId39"/>
    <p:sldId id="567" r:id="rId40"/>
    <p:sldId id="568" r:id="rId41"/>
    <p:sldId id="569" r:id="rId42"/>
    <p:sldId id="570" r:id="rId43"/>
    <p:sldId id="571" r:id="rId44"/>
    <p:sldId id="572" r:id="rId45"/>
    <p:sldId id="573" r:id="rId46"/>
    <p:sldId id="574" r:id="rId47"/>
    <p:sldId id="575" r:id="rId48"/>
    <p:sldId id="576" r:id="rId49"/>
    <p:sldId id="577" r:id="rId50"/>
    <p:sldId id="578" r:id="rId51"/>
    <p:sldId id="579" r:id="rId52"/>
    <p:sldId id="580" r:id="rId53"/>
    <p:sldId id="581" r:id="rId54"/>
    <p:sldId id="593" r:id="rId55"/>
    <p:sldId id="582" r:id="rId56"/>
    <p:sldId id="460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95"/>
    <p:restoredTop sz="90330"/>
  </p:normalViewPr>
  <p:slideViewPr>
    <p:cSldViewPr snapToObjects="1">
      <p:cViewPr varScale="1">
        <p:scale>
          <a:sx n="144" d="100"/>
          <a:sy n="144" d="100"/>
        </p:scale>
        <p:origin x="64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1376030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54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94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ICANN: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Internet Corporation for Assigned Names and Numbers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IANA: Internet Assigned Numbers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59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62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58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0CCB1-5C77-7B45-BE5D-9DEF4DCAA666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601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84E57D-3A96-1C4C-8E68-144AF146A09E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Each root server has one IP address and is replicated on many machines.</a:t>
            </a:r>
          </a:p>
        </p:txBody>
      </p:sp>
    </p:spTree>
    <p:extLst>
      <p:ext uri="{BB962C8B-B14F-4D97-AF65-F5344CB8AC3E}">
        <p14:creationId xmlns:p14="http://schemas.microsoft.com/office/powerpoint/2010/main" val="1259870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81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DHCP: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Dynamic Host Configuration Protocol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8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1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DECEB-02F6-8C41-99F5-759492C41FD1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46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5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4B183-CBA1-BA47-8281-488AF6A9CE4D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58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8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4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57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Empirical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result</a:t>
            </a:r>
            <a:r>
              <a:rPr lang="en-US" altLang="zh-CN" baseline="0" dirty="0">
                <a:ea typeface="ＭＳ Ｐゴシック" charset="0"/>
                <a:cs typeface="ＭＳ Ｐゴシック" charset="0"/>
              </a:rPr>
              <a:t>:</a:t>
            </a:r>
            <a:r>
              <a:rPr lang="zh-CN" alt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altLang="zh-CN" baseline="0" dirty="0">
                <a:ea typeface="ＭＳ Ｐゴシック" charset="0"/>
                <a:cs typeface="ＭＳ Ｐゴシック" charset="0"/>
              </a:rPr>
              <a:t>under infinite cache capacity, Web cache hit ratio appears to grow logarithmically with the size of the user population served by the cache.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63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405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85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86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45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3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ot-servers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</a:t>
            </a:r>
            <a:r>
              <a:rPr lang="en-US" altLang="zh-CN" b="0" dirty="0"/>
              <a:t>20</a:t>
            </a:r>
            <a:r>
              <a:rPr lang="en-US" b="0" dirty="0"/>
              <a:t>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altLang="zh-CN" sz="4800" dirty="0"/>
              <a:t>CDN </a:t>
            </a:r>
            <a:r>
              <a:rPr lang="en-US" altLang="zh-CN" sz="4800"/>
              <a:t>and</a:t>
            </a:r>
            <a:r>
              <a:rPr lang="zh-CN" altLang="en-US" sz="4800"/>
              <a:t> </a:t>
            </a:r>
            <a:r>
              <a:rPr lang="en-US" altLang="zh-CN" sz="4800"/>
              <a:t>DNS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Caching: Where?</a:t>
            </a:r>
          </a:p>
        </p:txBody>
      </p:sp>
      <p:sp>
        <p:nvSpPr>
          <p:cNvPr id="166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clients transfer same information</a:t>
            </a:r>
            <a:r>
              <a:rPr lang="en-US" dirty="0">
                <a:sym typeface="Wingdings" charset="0"/>
              </a:rPr>
              <a:t> </a:t>
            </a:r>
          </a:p>
          <a:p>
            <a:pPr lvl="1"/>
            <a:r>
              <a:rPr lang="en-US" dirty="0">
                <a:sym typeface="Wingdings" charset="0"/>
              </a:rPr>
              <a:t>Generate unnecessary server and network load</a:t>
            </a:r>
          </a:p>
          <a:p>
            <a:pPr lvl="1"/>
            <a:r>
              <a:rPr lang="en-US" dirty="0">
                <a:sym typeface="Wingdings" charset="0"/>
              </a:rPr>
              <a:t>Clients experience unnecessary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669124" name="Group 4"/>
          <p:cNvGrpSpPr>
            <a:grpSpLocks/>
          </p:cNvGrpSpPr>
          <p:nvPr/>
        </p:nvGrpSpPr>
        <p:grpSpPr bwMode="auto">
          <a:xfrm>
            <a:off x="6019800" y="6096001"/>
            <a:ext cx="371475" cy="381000"/>
            <a:chOff x="1014" y="912"/>
            <a:chExt cx="574" cy="596"/>
          </a:xfrm>
        </p:grpSpPr>
        <p:sp>
          <p:nvSpPr>
            <p:cNvPr id="1669125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6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7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8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9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0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1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2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3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4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5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6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37" name="Group 17"/>
          <p:cNvGrpSpPr>
            <a:grpSpLocks/>
          </p:cNvGrpSpPr>
          <p:nvPr/>
        </p:nvGrpSpPr>
        <p:grpSpPr bwMode="auto">
          <a:xfrm>
            <a:off x="7477125" y="6096001"/>
            <a:ext cx="371475" cy="381000"/>
            <a:chOff x="1014" y="912"/>
            <a:chExt cx="574" cy="596"/>
          </a:xfrm>
        </p:grpSpPr>
        <p:sp>
          <p:nvSpPr>
            <p:cNvPr id="1669138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9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0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1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2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3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4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5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6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7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8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9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50" name="Group 30"/>
          <p:cNvGrpSpPr>
            <a:grpSpLocks/>
          </p:cNvGrpSpPr>
          <p:nvPr/>
        </p:nvGrpSpPr>
        <p:grpSpPr bwMode="auto">
          <a:xfrm>
            <a:off x="1219200" y="6096001"/>
            <a:ext cx="371475" cy="381000"/>
            <a:chOff x="1014" y="912"/>
            <a:chExt cx="574" cy="596"/>
          </a:xfrm>
        </p:grpSpPr>
        <p:sp>
          <p:nvSpPr>
            <p:cNvPr id="1669151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2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3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4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5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6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7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8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9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0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1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2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63" name="Group 43"/>
          <p:cNvGrpSpPr>
            <a:grpSpLocks/>
          </p:cNvGrpSpPr>
          <p:nvPr/>
        </p:nvGrpSpPr>
        <p:grpSpPr bwMode="auto">
          <a:xfrm>
            <a:off x="2895600" y="6096001"/>
            <a:ext cx="371475" cy="381000"/>
            <a:chOff x="1014" y="912"/>
            <a:chExt cx="574" cy="596"/>
          </a:xfrm>
        </p:grpSpPr>
        <p:sp>
          <p:nvSpPr>
            <p:cNvPr id="1669164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5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6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7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8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9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0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1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2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3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4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5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76" name="Group 56"/>
          <p:cNvGrpSpPr>
            <a:grpSpLocks/>
          </p:cNvGrpSpPr>
          <p:nvPr/>
        </p:nvGrpSpPr>
        <p:grpSpPr bwMode="auto">
          <a:xfrm>
            <a:off x="1371600" y="4572000"/>
            <a:ext cx="2179638" cy="1447800"/>
            <a:chOff x="832" y="1344"/>
            <a:chExt cx="1136" cy="1024"/>
          </a:xfrm>
          <a:solidFill>
            <a:schemeClr val="accent1"/>
          </a:solidFill>
        </p:grpSpPr>
        <p:sp>
          <p:nvSpPr>
            <p:cNvPr id="1669177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8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9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0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1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2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3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4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5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86" name="Group 66"/>
          <p:cNvGrpSpPr>
            <a:grpSpLocks/>
          </p:cNvGrpSpPr>
          <p:nvPr/>
        </p:nvGrpSpPr>
        <p:grpSpPr bwMode="auto">
          <a:xfrm>
            <a:off x="5440364" y="4572000"/>
            <a:ext cx="2179637" cy="1447800"/>
            <a:chOff x="832" y="1344"/>
            <a:chExt cx="1136" cy="1024"/>
          </a:xfrm>
          <a:solidFill>
            <a:schemeClr val="accent6"/>
          </a:solidFill>
        </p:grpSpPr>
        <p:sp>
          <p:nvSpPr>
            <p:cNvPr id="1669187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8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9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0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1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2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3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4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5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96" name="Group 76"/>
          <p:cNvGrpSpPr>
            <a:grpSpLocks/>
          </p:cNvGrpSpPr>
          <p:nvPr/>
        </p:nvGrpSpPr>
        <p:grpSpPr bwMode="auto">
          <a:xfrm>
            <a:off x="3276600" y="3962401"/>
            <a:ext cx="2438400" cy="1447800"/>
            <a:chOff x="832" y="1344"/>
            <a:chExt cx="1136" cy="1024"/>
          </a:xfrm>
          <a:solidFill>
            <a:schemeClr val="accent2"/>
          </a:solidFill>
        </p:grpSpPr>
        <p:sp>
          <p:nvSpPr>
            <p:cNvPr id="1669197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8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9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0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1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2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3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4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5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1669206" name="Text Box 86"/>
          <p:cNvSpPr txBox="1">
            <a:spLocks noChangeArrowheads="1"/>
          </p:cNvSpPr>
          <p:nvPr/>
        </p:nvSpPr>
        <p:spPr bwMode="auto">
          <a:xfrm>
            <a:off x="3556439" y="3476637"/>
            <a:ext cx="93936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>
                <a:latin typeface="+mn-lt"/>
              </a:rPr>
              <a:t>Server</a:t>
            </a:r>
          </a:p>
        </p:txBody>
      </p:sp>
      <p:sp>
        <p:nvSpPr>
          <p:cNvPr id="1669207" name="Text Box 87"/>
          <p:cNvSpPr txBox="1">
            <a:spLocks noChangeArrowheads="1"/>
          </p:cNvSpPr>
          <p:nvPr/>
        </p:nvSpPr>
        <p:spPr bwMode="auto">
          <a:xfrm>
            <a:off x="252488" y="6143637"/>
            <a:ext cx="867111" cy="33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>
                <a:latin typeface="+mn-lt"/>
              </a:rPr>
              <a:t>Clients</a:t>
            </a:r>
          </a:p>
        </p:txBody>
      </p:sp>
      <p:sp>
        <p:nvSpPr>
          <p:cNvPr id="1669208" name="Freeform 88"/>
          <p:cNvSpPr>
            <a:spLocks/>
          </p:cNvSpPr>
          <p:nvPr/>
        </p:nvSpPr>
        <p:spPr bwMode="auto">
          <a:xfrm>
            <a:off x="1525600" y="3881439"/>
            <a:ext cx="3043237" cy="2211387"/>
          </a:xfrm>
          <a:custGeom>
            <a:avLst/>
            <a:gdLst>
              <a:gd name="T0" fmla="*/ 1920 w 1920"/>
              <a:gd name="T1" fmla="*/ 0 h 1392"/>
              <a:gd name="T2" fmla="*/ 1776 w 1920"/>
              <a:gd name="T3" fmla="*/ 192 h 1392"/>
              <a:gd name="T4" fmla="*/ 1488 w 1920"/>
              <a:gd name="T5" fmla="*/ 288 h 1392"/>
              <a:gd name="T6" fmla="*/ 864 w 1920"/>
              <a:gd name="T7" fmla="*/ 672 h 1392"/>
              <a:gd name="T8" fmla="*/ 288 w 1920"/>
              <a:gd name="T9" fmla="*/ 1056 h 1392"/>
              <a:gd name="T10" fmla="*/ 0 w 1920"/>
              <a:gd name="T11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09" name="Freeform 89"/>
          <p:cNvSpPr>
            <a:spLocks/>
          </p:cNvSpPr>
          <p:nvPr/>
        </p:nvSpPr>
        <p:spPr bwMode="auto">
          <a:xfrm>
            <a:off x="3048000" y="3886200"/>
            <a:ext cx="1600200" cy="2209800"/>
          </a:xfrm>
          <a:custGeom>
            <a:avLst/>
            <a:gdLst>
              <a:gd name="T0" fmla="*/ 1008 w 1008"/>
              <a:gd name="T1" fmla="*/ 0 h 1296"/>
              <a:gd name="T2" fmla="*/ 864 w 1008"/>
              <a:gd name="T3" fmla="*/ 336 h 1296"/>
              <a:gd name="T4" fmla="*/ 0 w 1008"/>
              <a:gd name="T5" fmla="*/ 864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0" name="Freeform 90"/>
          <p:cNvSpPr>
            <a:spLocks/>
          </p:cNvSpPr>
          <p:nvPr/>
        </p:nvSpPr>
        <p:spPr bwMode="auto">
          <a:xfrm>
            <a:off x="4724401" y="38862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384 w 1824"/>
              <a:gd name="T3" fmla="*/ 288 h 1392"/>
              <a:gd name="T4" fmla="*/ 672 w 1824"/>
              <a:gd name="T5" fmla="*/ 624 h 1392"/>
              <a:gd name="T6" fmla="*/ 1248 w 1824"/>
              <a:gd name="T7" fmla="*/ 672 h 1392"/>
              <a:gd name="T8" fmla="*/ 1824 w 1824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1" name="Freeform 91"/>
          <p:cNvSpPr>
            <a:spLocks/>
          </p:cNvSpPr>
          <p:nvPr/>
        </p:nvSpPr>
        <p:spPr bwMode="auto">
          <a:xfrm>
            <a:off x="4648200" y="38862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384 w 1008"/>
              <a:gd name="T3" fmla="*/ 432 h 1392"/>
              <a:gd name="T4" fmla="*/ 672 w 1008"/>
              <a:gd name="T5" fmla="*/ 864 h 1392"/>
              <a:gd name="T6" fmla="*/ 912 w 1008"/>
              <a:gd name="T7" fmla="*/ 1008 h 1392"/>
              <a:gd name="T8" fmla="*/ 1008 w 1008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2" name="Text Box 92"/>
          <p:cNvSpPr txBox="1">
            <a:spLocks noChangeArrowheads="1"/>
          </p:cNvSpPr>
          <p:nvPr/>
        </p:nvSpPr>
        <p:spPr bwMode="auto">
          <a:xfrm>
            <a:off x="4087196" y="4860267"/>
            <a:ext cx="13230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 dirty="0">
                <a:latin typeface="+mn-lt"/>
              </a:rPr>
              <a:t>Tier-1 ISP</a:t>
            </a:r>
          </a:p>
        </p:txBody>
      </p:sp>
      <p:sp>
        <p:nvSpPr>
          <p:cNvPr id="1669213" name="Text Box 93"/>
          <p:cNvSpPr txBox="1">
            <a:spLocks noChangeArrowheads="1"/>
          </p:cNvSpPr>
          <p:nvPr/>
        </p:nvSpPr>
        <p:spPr bwMode="auto">
          <a:xfrm>
            <a:off x="20483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ISP-1</a:t>
            </a:r>
          </a:p>
        </p:txBody>
      </p:sp>
      <p:sp>
        <p:nvSpPr>
          <p:cNvPr id="1669214" name="Text Box 94"/>
          <p:cNvSpPr txBox="1">
            <a:spLocks noChangeArrowheads="1"/>
          </p:cNvSpPr>
          <p:nvPr/>
        </p:nvSpPr>
        <p:spPr bwMode="auto">
          <a:xfrm>
            <a:off x="63155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ISP-2</a:t>
            </a:r>
          </a:p>
        </p:txBody>
      </p:sp>
      <p:graphicFrame>
        <p:nvGraphicFramePr>
          <p:cNvPr id="1669215" name="Object 95"/>
          <p:cNvGraphicFramePr>
            <a:graphicFrameLocks noChangeAspect="1"/>
          </p:cNvGraphicFramePr>
          <p:nvPr/>
        </p:nvGraphicFramePr>
        <p:xfrm>
          <a:off x="4486276" y="3429000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Clip" r:id="rId3" imgW="2106360" imgH="3468960" progId="MS_ClipArt_Gallery.5">
                  <p:embed/>
                </p:oleObj>
              </mc:Choice>
              <mc:Fallback>
                <p:oleObj name="Clip" r:id="rId3" imgW="2106360" imgH="34689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6" y="3429000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38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with Reverse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documents close to server</a:t>
            </a:r>
          </a:p>
          <a:p>
            <a:pPr lvl="1"/>
            <a:r>
              <a:rPr lang="en-US" dirty="0">
                <a:sym typeface="Wingdings" charset="0"/>
              </a:rPr>
              <a:t>Decrease server load</a:t>
            </a:r>
          </a:p>
          <a:p>
            <a:pPr lvl="1"/>
            <a:r>
              <a:rPr lang="en-US" dirty="0">
                <a:sym typeface="Wingdings" charset="0"/>
              </a:rPr>
              <a:t>By content provider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019800" y="6096001"/>
            <a:ext cx="371475" cy="381000"/>
            <a:chOff x="1014" y="912"/>
            <a:chExt cx="574" cy="59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7477125" y="6096001"/>
            <a:ext cx="371475" cy="381000"/>
            <a:chOff x="1014" y="912"/>
            <a:chExt cx="574" cy="596"/>
          </a:xfrm>
        </p:grpSpPr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1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1219200" y="6096001"/>
            <a:ext cx="371475" cy="381000"/>
            <a:chOff x="1014" y="912"/>
            <a:chExt cx="574" cy="596"/>
          </a:xfrm>
        </p:grpSpPr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9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4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48" name="Group 43"/>
          <p:cNvGrpSpPr>
            <a:grpSpLocks/>
          </p:cNvGrpSpPr>
          <p:nvPr/>
        </p:nvGrpSpPr>
        <p:grpSpPr bwMode="auto">
          <a:xfrm>
            <a:off x="2895600" y="6096001"/>
            <a:ext cx="371475" cy="381000"/>
            <a:chOff x="1014" y="912"/>
            <a:chExt cx="574" cy="596"/>
          </a:xfrm>
        </p:grpSpPr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2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7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61" name="Group 56"/>
          <p:cNvGrpSpPr>
            <a:grpSpLocks/>
          </p:cNvGrpSpPr>
          <p:nvPr/>
        </p:nvGrpSpPr>
        <p:grpSpPr bwMode="auto">
          <a:xfrm>
            <a:off x="1371600" y="4572000"/>
            <a:ext cx="2179638" cy="1447800"/>
            <a:chOff x="832" y="1344"/>
            <a:chExt cx="1136" cy="1024"/>
          </a:xfrm>
          <a:solidFill>
            <a:schemeClr val="accent1"/>
          </a:solidFill>
        </p:grpSpPr>
        <p:sp>
          <p:nvSpPr>
            <p:cNvPr id="62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3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4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5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6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8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0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71" name="Group 66"/>
          <p:cNvGrpSpPr>
            <a:grpSpLocks/>
          </p:cNvGrpSpPr>
          <p:nvPr/>
        </p:nvGrpSpPr>
        <p:grpSpPr bwMode="auto">
          <a:xfrm>
            <a:off x="5440364" y="4572000"/>
            <a:ext cx="2179637" cy="1447800"/>
            <a:chOff x="832" y="1344"/>
            <a:chExt cx="1136" cy="1024"/>
          </a:xfrm>
          <a:solidFill>
            <a:schemeClr val="accent6"/>
          </a:solidFill>
        </p:grpSpPr>
        <p:sp>
          <p:nvSpPr>
            <p:cNvPr id="72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3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4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6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7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8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9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0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276600" y="3962401"/>
            <a:ext cx="2438400" cy="1447800"/>
            <a:chOff x="832" y="1344"/>
            <a:chExt cx="1136" cy="1024"/>
          </a:xfrm>
          <a:solidFill>
            <a:schemeClr val="accent2"/>
          </a:solidFill>
        </p:grpSpPr>
        <p:sp>
          <p:nvSpPr>
            <p:cNvPr id="82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3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4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5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6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7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8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9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90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92" name="Text Box 87"/>
          <p:cNvSpPr txBox="1">
            <a:spLocks noChangeArrowheads="1"/>
          </p:cNvSpPr>
          <p:nvPr/>
        </p:nvSpPr>
        <p:spPr bwMode="auto">
          <a:xfrm>
            <a:off x="252488" y="6143637"/>
            <a:ext cx="867111" cy="33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>
                <a:latin typeface="+mn-lt"/>
              </a:rPr>
              <a:t>Clients</a:t>
            </a:r>
          </a:p>
        </p:txBody>
      </p:sp>
      <p:sp>
        <p:nvSpPr>
          <p:cNvPr id="93" name="Freeform 88"/>
          <p:cNvSpPr>
            <a:spLocks/>
          </p:cNvSpPr>
          <p:nvPr/>
        </p:nvSpPr>
        <p:spPr bwMode="auto">
          <a:xfrm>
            <a:off x="1525600" y="3881439"/>
            <a:ext cx="3043237" cy="2211387"/>
          </a:xfrm>
          <a:custGeom>
            <a:avLst/>
            <a:gdLst>
              <a:gd name="T0" fmla="*/ 1920 w 1920"/>
              <a:gd name="T1" fmla="*/ 0 h 1392"/>
              <a:gd name="T2" fmla="*/ 1776 w 1920"/>
              <a:gd name="T3" fmla="*/ 192 h 1392"/>
              <a:gd name="T4" fmla="*/ 1488 w 1920"/>
              <a:gd name="T5" fmla="*/ 288 h 1392"/>
              <a:gd name="T6" fmla="*/ 864 w 1920"/>
              <a:gd name="T7" fmla="*/ 672 h 1392"/>
              <a:gd name="T8" fmla="*/ 288 w 1920"/>
              <a:gd name="T9" fmla="*/ 1056 h 1392"/>
              <a:gd name="T10" fmla="*/ 0 w 1920"/>
              <a:gd name="T11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4" name="Freeform 89"/>
          <p:cNvSpPr>
            <a:spLocks/>
          </p:cNvSpPr>
          <p:nvPr/>
        </p:nvSpPr>
        <p:spPr bwMode="auto">
          <a:xfrm>
            <a:off x="3048000" y="3886200"/>
            <a:ext cx="1600200" cy="2209800"/>
          </a:xfrm>
          <a:custGeom>
            <a:avLst/>
            <a:gdLst>
              <a:gd name="T0" fmla="*/ 1008 w 1008"/>
              <a:gd name="T1" fmla="*/ 0 h 1296"/>
              <a:gd name="T2" fmla="*/ 864 w 1008"/>
              <a:gd name="T3" fmla="*/ 336 h 1296"/>
              <a:gd name="T4" fmla="*/ 0 w 1008"/>
              <a:gd name="T5" fmla="*/ 864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5" name="Freeform 90"/>
          <p:cNvSpPr>
            <a:spLocks/>
          </p:cNvSpPr>
          <p:nvPr/>
        </p:nvSpPr>
        <p:spPr bwMode="auto">
          <a:xfrm>
            <a:off x="4724401" y="38862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384 w 1824"/>
              <a:gd name="T3" fmla="*/ 288 h 1392"/>
              <a:gd name="T4" fmla="*/ 672 w 1824"/>
              <a:gd name="T5" fmla="*/ 624 h 1392"/>
              <a:gd name="T6" fmla="*/ 1248 w 1824"/>
              <a:gd name="T7" fmla="*/ 672 h 1392"/>
              <a:gd name="T8" fmla="*/ 1824 w 1824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6" name="Freeform 91"/>
          <p:cNvSpPr>
            <a:spLocks/>
          </p:cNvSpPr>
          <p:nvPr/>
        </p:nvSpPr>
        <p:spPr bwMode="auto">
          <a:xfrm>
            <a:off x="4648200" y="38862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384 w 1008"/>
              <a:gd name="T3" fmla="*/ 432 h 1392"/>
              <a:gd name="T4" fmla="*/ 672 w 1008"/>
              <a:gd name="T5" fmla="*/ 864 h 1392"/>
              <a:gd name="T6" fmla="*/ 912 w 1008"/>
              <a:gd name="T7" fmla="*/ 1008 h 1392"/>
              <a:gd name="T8" fmla="*/ 1008 w 1008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7" name="Text Box 92"/>
          <p:cNvSpPr txBox="1">
            <a:spLocks noChangeArrowheads="1"/>
          </p:cNvSpPr>
          <p:nvPr/>
        </p:nvSpPr>
        <p:spPr bwMode="auto">
          <a:xfrm>
            <a:off x="4087196" y="4860267"/>
            <a:ext cx="13230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 dirty="0">
                <a:latin typeface="+mn-lt"/>
              </a:rPr>
              <a:t>Tier-1 ISP</a:t>
            </a:r>
          </a:p>
        </p:txBody>
      </p:sp>
      <p:sp>
        <p:nvSpPr>
          <p:cNvPr id="98" name="Text Box 93"/>
          <p:cNvSpPr txBox="1">
            <a:spLocks noChangeArrowheads="1"/>
          </p:cNvSpPr>
          <p:nvPr/>
        </p:nvSpPr>
        <p:spPr bwMode="auto">
          <a:xfrm>
            <a:off x="20483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ISP-1</a:t>
            </a:r>
          </a:p>
        </p:txBody>
      </p:sp>
      <p:sp>
        <p:nvSpPr>
          <p:cNvPr id="99" name="Text Box 94"/>
          <p:cNvSpPr txBox="1">
            <a:spLocks noChangeArrowheads="1"/>
          </p:cNvSpPr>
          <p:nvPr/>
        </p:nvSpPr>
        <p:spPr bwMode="auto">
          <a:xfrm>
            <a:off x="63155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ISP-2</a:t>
            </a:r>
          </a:p>
        </p:txBody>
      </p:sp>
      <p:graphicFrame>
        <p:nvGraphicFramePr>
          <p:cNvPr id="101" name="Object 2"/>
          <p:cNvGraphicFramePr>
            <a:graphicFrameLocks noChangeAspect="1"/>
          </p:cNvGraphicFramePr>
          <p:nvPr/>
        </p:nvGraphicFramePr>
        <p:xfrm>
          <a:off x="4562474" y="2566987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Clip" r:id="rId3" imgW="2107949" imgH="3470495" progId="MS_ClipArt_Gallery.5">
                  <p:embed/>
                </p:oleObj>
              </mc:Choice>
              <mc:Fallback>
                <p:oleObj name="Clip" r:id="rId3" imgW="2107949" imgH="3470495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4" y="2566987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96"/>
          <p:cNvSpPr>
            <a:spLocks noChangeArrowheads="1"/>
          </p:cNvSpPr>
          <p:nvPr/>
        </p:nvSpPr>
        <p:spPr bwMode="auto">
          <a:xfrm>
            <a:off x="41147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3" name="Rectangle 97"/>
          <p:cNvSpPr>
            <a:spLocks noChangeArrowheads="1"/>
          </p:cNvSpPr>
          <p:nvPr/>
        </p:nvSpPr>
        <p:spPr bwMode="auto">
          <a:xfrm>
            <a:off x="46481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4" name="Rectangle 98"/>
          <p:cNvSpPr>
            <a:spLocks noChangeArrowheads="1"/>
          </p:cNvSpPr>
          <p:nvPr/>
        </p:nvSpPr>
        <p:spPr bwMode="auto">
          <a:xfrm>
            <a:off x="51053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5" name="Oval 99"/>
          <p:cNvSpPr>
            <a:spLocks noChangeArrowheads="1"/>
          </p:cNvSpPr>
          <p:nvPr/>
        </p:nvSpPr>
        <p:spPr bwMode="auto">
          <a:xfrm>
            <a:off x="3659187" y="3429000"/>
            <a:ext cx="1979612" cy="457200"/>
          </a:xfrm>
          <a:prstGeom prst="ellipse">
            <a:avLst/>
          </a:prstGeom>
          <a:noFill/>
          <a:ln w="127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06" name="Line 100"/>
          <p:cNvSpPr>
            <a:spLocks noChangeShapeType="1"/>
          </p:cNvSpPr>
          <p:nvPr/>
        </p:nvSpPr>
        <p:spPr bwMode="auto">
          <a:xfrm>
            <a:off x="4722824" y="3052763"/>
            <a:ext cx="1587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7" name="Text Box 101"/>
          <p:cNvSpPr txBox="1">
            <a:spLocks noChangeArrowheads="1"/>
          </p:cNvSpPr>
          <p:nvPr/>
        </p:nvSpPr>
        <p:spPr bwMode="auto">
          <a:xfrm>
            <a:off x="1981200" y="3481399"/>
            <a:ext cx="1681142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chemeClr val="accent4"/>
                </a:solidFill>
                <a:latin typeface="Arial" charset="0"/>
              </a:rPr>
              <a:t>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104455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with Forward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documents close to clients </a:t>
            </a:r>
          </a:p>
          <a:p>
            <a:pPr lvl="1"/>
            <a:r>
              <a:rPr lang="en-US" dirty="0">
                <a:sym typeface="Wingdings" charset="0"/>
              </a:rPr>
              <a:t>Reduce network traffic and decrease latency</a:t>
            </a:r>
          </a:p>
          <a:p>
            <a:pPr lvl="1"/>
            <a:r>
              <a:rPr lang="en-US" dirty="0">
                <a:sym typeface="Wingdings" charset="0"/>
              </a:rPr>
              <a:t>By ISPs or enterprises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019800" y="6096001"/>
            <a:ext cx="371475" cy="381000"/>
            <a:chOff x="1014" y="912"/>
            <a:chExt cx="574" cy="59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7477125" y="6096001"/>
            <a:ext cx="371475" cy="381000"/>
            <a:chOff x="1014" y="912"/>
            <a:chExt cx="574" cy="596"/>
          </a:xfrm>
        </p:grpSpPr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1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1219200" y="6096001"/>
            <a:ext cx="371475" cy="381000"/>
            <a:chOff x="1014" y="912"/>
            <a:chExt cx="574" cy="596"/>
          </a:xfrm>
        </p:grpSpPr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9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4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48" name="Group 43"/>
          <p:cNvGrpSpPr>
            <a:grpSpLocks/>
          </p:cNvGrpSpPr>
          <p:nvPr/>
        </p:nvGrpSpPr>
        <p:grpSpPr bwMode="auto">
          <a:xfrm>
            <a:off x="2895600" y="6096001"/>
            <a:ext cx="371475" cy="381000"/>
            <a:chOff x="1014" y="912"/>
            <a:chExt cx="574" cy="596"/>
          </a:xfrm>
        </p:grpSpPr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2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7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61" name="Group 56"/>
          <p:cNvGrpSpPr>
            <a:grpSpLocks/>
          </p:cNvGrpSpPr>
          <p:nvPr/>
        </p:nvGrpSpPr>
        <p:grpSpPr bwMode="auto">
          <a:xfrm>
            <a:off x="1371600" y="4572000"/>
            <a:ext cx="2179638" cy="1447800"/>
            <a:chOff x="832" y="1344"/>
            <a:chExt cx="1136" cy="1024"/>
          </a:xfrm>
          <a:solidFill>
            <a:schemeClr val="accent1"/>
          </a:solidFill>
        </p:grpSpPr>
        <p:sp>
          <p:nvSpPr>
            <p:cNvPr id="62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3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4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5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6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8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70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</p:grpSp>
      <p:grpSp>
        <p:nvGrpSpPr>
          <p:cNvPr id="71" name="Group 66"/>
          <p:cNvGrpSpPr>
            <a:grpSpLocks/>
          </p:cNvGrpSpPr>
          <p:nvPr/>
        </p:nvGrpSpPr>
        <p:grpSpPr bwMode="auto">
          <a:xfrm>
            <a:off x="5440364" y="4572000"/>
            <a:ext cx="2179637" cy="1447800"/>
            <a:chOff x="832" y="1344"/>
            <a:chExt cx="1136" cy="1024"/>
          </a:xfrm>
          <a:solidFill>
            <a:schemeClr val="accent6"/>
          </a:solidFill>
        </p:grpSpPr>
        <p:sp>
          <p:nvSpPr>
            <p:cNvPr id="72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3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4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6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7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8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9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0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276600" y="3962401"/>
            <a:ext cx="2438400" cy="1447800"/>
            <a:chOff x="832" y="1344"/>
            <a:chExt cx="1136" cy="1024"/>
          </a:xfrm>
          <a:solidFill>
            <a:schemeClr val="accent2"/>
          </a:solidFill>
        </p:grpSpPr>
        <p:sp>
          <p:nvSpPr>
            <p:cNvPr id="82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3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4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5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6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7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8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9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90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92" name="Text Box 87"/>
          <p:cNvSpPr txBox="1">
            <a:spLocks noChangeArrowheads="1"/>
          </p:cNvSpPr>
          <p:nvPr/>
        </p:nvSpPr>
        <p:spPr bwMode="auto">
          <a:xfrm>
            <a:off x="252488" y="6143637"/>
            <a:ext cx="867111" cy="33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>
                <a:latin typeface="+mn-lt"/>
              </a:rPr>
              <a:t>Clients</a:t>
            </a:r>
          </a:p>
        </p:txBody>
      </p:sp>
      <p:sp>
        <p:nvSpPr>
          <p:cNvPr id="93" name="Freeform 88"/>
          <p:cNvSpPr>
            <a:spLocks/>
          </p:cNvSpPr>
          <p:nvPr/>
        </p:nvSpPr>
        <p:spPr bwMode="auto">
          <a:xfrm>
            <a:off x="1525600" y="3881439"/>
            <a:ext cx="3043237" cy="2211387"/>
          </a:xfrm>
          <a:custGeom>
            <a:avLst/>
            <a:gdLst>
              <a:gd name="T0" fmla="*/ 1920 w 1920"/>
              <a:gd name="T1" fmla="*/ 0 h 1392"/>
              <a:gd name="T2" fmla="*/ 1776 w 1920"/>
              <a:gd name="T3" fmla="*/ 192 h 1392"/>
              <a:gd name="T4" fmla="*/ 1488 w 1920"/>
              <a:gd name="T5" fmla="*/ 288 h 1392"/>
              <a:gd name="T6" fmla="*/ 864 w 1920"/>
              <a:gd name="T7" fmla="*/ 672 h 1392"/>
              <a:gd name="T8" fmla="*/ 288 w 1920"/>
              <a:gd name="T9" fmla="*/ 1056 h 1392"/>
              <a:gd name="T10" fmla="*/ 0 w 1920"/>
              <a:gd name="T11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4" name="Freeform 89"/>
          <p:cNvSpPr>
            <a:spLocks/>
          </p:cNvSpPr>
          <p:nvPr/>
        </p:nvSpPr>
        <p:spPr bwMode="auto">
          <a:xfrm>
            <a:off x="3048000" y="3886200"/>
            <a:ext cx="1600200" cy="2209800"/>
          </a:xfrm>
          <a:custGeom>
            <a:avLst/>
            <a:gdLst>
              <a:gd name="T0" fmla="*/ 1008 w 1008"/>
              <a:gd name="T1" fmla="*/ 0 h 1296"/>
              <a:gd name="T2" fmla="*/ 864 w 1008"/>
              <a:gd name="T3" fmla="*/ 336 h 1296"/>
              <a:gd name="T4" fmla="*/ 0 w 1008"/>
              <a:gd name="T5" fmla="*/ 864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5" name="Freeform 90"/>
          <p:cNvSpPr>
            <a:spLocks/>
          </p:cNvSpPr>
          <p:nvPr/>
        </p:nvSpPr>
        <p:spPr bwMode="auto">
          <a:xfrm>
            <a:off x="4724401" y="38862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384 w 1824"/>
              <a:gd name="T3" fmla="*/ 288 h 1392"/>
              <a:gd name="T4" fmla="*/ 672 w 1824"/>
              <a:gd name="T5" fmla="*/ 624 h 1392"/>
              <a:gd name="T6" fmla="*/ 1248 w 1824"/>
              <a:gd name="T7" fmla="*/ 672 h 1392"/>
              <a:gd name="T8" fmla="*/ 1824 w 1824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6" name="Freeform 91"/>
          <p:cNvSpPr>
            <a:spLocks/>
          </p:cNvSpPr>
          <p:nvPr/>
        </p:nvSpPr>
        <p:spPr bwMode="auto">
          <a:xfrm>
            <a:off x="4648200" y="38862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384 w 1008"/>
              <a:gd name="T3" fmla="*/ 432 h 1392"/>
              <a:gd name="T4" fmla="*/ 672 w 1008"/>
              <a:gd name="T5" fmla="*/ 864 h 1392"/>
              <a:gd name="T6" fmla="*/ 912 w 1008"/>
              <a:gd name="T7" fmla="*/ 1008 h 1392"/>
              <a:gd name="T8" fmla="*/ 1008 w 1008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7" name="Text Box 92"/>
          <p:cNvSpPr txBox="1">
            <a:spLocks noChangeArrowheads="1"/>
          </p:cNvSpPr>
          <p:nvPr/>
        </p:nvSpPr>
        <p:spPr bwMode="auto">
          <a:xfrm>
            <a:off x="4087196" y="4860267"/>
            <a:ext cx="13230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 dirty="0">
                <a:latin typeface="+mn-lt"/>
              </a:rPr>
              <a:t>Tier-1 ISP</a:t>
            </a:r>
          </a:p>
        </p:txBody>
      </p:sp>
      <p:sp>
        <p:nvSpPr>
          <p:cNvPr id="98" name="Text Box 93"/>
          <p:cNvSpPr txBox="1">
            <a:spLocks noChangeArrowheads="1"/>
          </p:cNvSpPr>
          <p:nvPr/>
        </p:nvSpPr>
        <p:spPr bwMode="auto">
          <a:xfrm>
            <a:off x="20483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ISP-1</a:t>
            </a:r>
          </a:p>
        </p:txBody>
      </p:sp>
      <p:sp>
        <p:nvSpPr>
          <p:cNvPr id="99" name="Text Box 94"/>
          <p:cNvSpPr txBox="1">
            <a:spLocks noChangeArrowheads="1"/>
          </p:cNvSpPr>
          <p:nvPr/>
        </p:nvSpPr>
        <p:spPr bwMode="auto">
          <a:xfrm>
            <a:off x="63155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ISP-2</a:t>
            </a:r>
          </a:p>
        </p:txBody>
      </p:sp>
      <p:graphicFrame>
        <p:nvGraphicFramePr>
          <p:cNvPr id="101" name="Object 2"/>
          <p:cNvGraphicFramePr>
            <a:graphicFrameLocks noChangeAspect="1"/>
          </p:cNvGraphicFramePr>
          <p:nvPr/>
        </p:nvGraphicFramePr>
        <p:xfrm>
          <a:off x="4562474" y="2566987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Clip" r:id="rId3" imgW="2107949" imgH="3470495" progId="MS_ClipArt_Gallery.5">
                  <p:embed/>
                </p:oleObj>
              </mc:Choice>
              <mc:Fallback>
                <p:oleObj name="Clip" r:id="rId3" imgW="2107949" imgH="3470495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4" y="2566987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96"/>
          <p:cNvSpPr>
            <a:spLocks noChangeArrowheads="1"/>
          </p:cNvSpPr>
          <p:nvPr/>
        </p:nvSpPr>
        <p:spPr bwMode="auto">
          <a:xfrm>
            <a:off x="41147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3" name="Rectangle 97"/>
          <p:cNvSpPr>
            <a:spLocks noChangeArrowheads="1"/>
          </p:cNvSpPr>
          <p:nvPr/>
        </p:nvSpPr>
        <p:spPr bwMode="auto">
          <a:xfrm>
            <a:off x="46481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4" name="Rectangle 98"/>
          <p:cNvSpPr>
            <a:spLocks noChangeArrowheads="1"/>
          </p:cNvSpPr>
          <p:nvPr/>
        </p:nvSpPr>
        <p:spPr bwMode="auto">
          <a:xfrm>
            <a:off x="51053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5" name="Oval 99"/>
          <p:cNvSpPr>
            <a:spLocks noChangeArrowheads="1"/>
          </p:cNvSpPr>
          <p:nvPr/>
        </p:nvSpPr>
        <p:spPr bwMode="auto">
          <a:xfrm>
            <a:off x="3659187" y="3429000"/>
            <a:ext cx="1979612" cy="457200"/>
          </a:xfrm>
          <a:prstGeom prst="ellipse">
            <a:avLst/>
          </a:prstGeom>
          <a:noFill/>
          <a:ln w="127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/>
          </a:p>
        </p:txBody>
      </p:sp>
      <p:sp>
        <p:nvSpPr>
          <p:cNvPr id="106" name="Line 100"/>
          <p:cNvSpPr>
            <a:spLocks noChangeShapeType="1"/>
          </p:cNvSpPr>
          <p:nvPr/>
        </p:nvSpPr>
        <p:spPr bwMode="auto">
          <a:xfrm>
            <a:off x="4722824" y="3052763"/>
            <a:ext cx="1587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7" name="Text Box 101"/>
          <p:cNvSpPr txBox="1">
            <a:spLocks noChangeArrowheads="1"/>
          </p:cNvSpPr>
          <p:nvPr/>
        </p:nvSpPr>
        <p:spPr bwMode="auto">
          <a:xfrm>
            <a:off x="1981200" y="3481399"/>
            <a:ext cx="1681142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chemeClr val="accent4"/>
                </a:solidFill>
                <a:latin typeface="Arial" charset="0"/>
              </a:rPr>
              <a:t>Reverse proxies</a:t>
            </a:r>
          </a:p>
        </p:txBody>
      </p:sp>
      <p:sp>
        <p:nvSpPr>
          <p:cNvPr id="108" name="Rectangle 98"/>
          <p:cNvSpPr>
            <a:spLocks noChangeArrowheads="1"/>
          </p:cNvSpPr>
          <p:nvPr/>
        </p:nvSpPr>
        <p:spPr bwMode="auto">
          <a:xfrm>
            <a:off x="2303463" y="5262563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9" name="Rectangle 99"/>
          <p:cNvSpPr>
            <a:spLocks noChangeArrowheads="1"/>
          </p:cNvSpPr>
          <p:nvPr/>
        </p:nvSpPr>
        <p:spPr bwMode="auto">
          <a:xfrm>
            <a:off x="2963863" y="5262563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10" name="Oval 100"/>
          <p:cNvSpPr>
            <a:spLocks noChangeArrowheads="1"/>
          </p:cNvSpPr>
          <p:nvPr/>
        </p:nvSpPr>
        <p:spPr bwMode="auto">
          <a:xfrm>
            <a:off x="2074862" y="5105400"/>
            <a:ext cx="1260966" cy="457200"/>
          </a:xfrm>
          <a:prstGeom prst="ellipse">
            <a:avLst/>
          </a:prstGeom>
          <a:noFill/>
          <a:ln w="19050" cmpd="sng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1" name="Text Box 110"/>
          <p:cNvSpPr txBox="1">
            <a:spLocks noChangeArrowheads="1"/>
          </p:cNvSpPr>
          <p:nvPr/>
        </p:nvSpPr>
        <p:spPr bwMode="auto">
          <a:xfrm>
            <a:off x="398465" y="5076837"/>
            <a:ext cx="1669497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 dirty="0">
                <a:solidFill>
                  <a:schemeClr val="accent4"/>
                </a:solidFill>
                <a:latin typeface="Arial" charset="0"/>
              </a:rPr>
              <a:t>Forward proxies</a:t>
            </a:r>
          </a:p>
        </p:txBody>
      </p:sp>
    </p:spTree>
    <p:extLst>
      <p:ext uri="{BB962C8B-B14F-4D97-AF65-F5344CB8AC3E}">
        <p14:creationId xmlns:p14="http://schemas.microsoft.com/office/powerpoint/2010/main" val="22137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 popular Websites across many machines</a:t>
            </a:r>
          </a:p>
          <a:p>
            <a:pPr lvl="1"/>
            <a:r>
              <a:rPr lang="en-US" dirty="0"/>
              <a:t>Spread load across servers</a:t>
            </a:r>
          </a:p>
          <a:p>
            <a:pPr lvl="1"/>
            <a:r>
              <a:rPr lang="en-US" dirty="0"/>
              <a:t>Place content closer to clients</a:t>
            </a:r>
          </a:p>
          <a:p>
            <a:pPr lvl="1"/>
            <a:r>
              <a:rPr lang="en-US" dirty="0"/>
              <a:t>Difference with caching</a:t>
            </a:r>
          </a:p>
          <a:p>
            <a:pPr lvl="2"/>
            <a:r>
              <a:rPr lang="en-US" dirty="0"/>
              <a:t>Replication is proactive, i.e., push the content to clients</a:t>
            </a:r>
          </a:p>
          <a:p>
            <a:pPr lvl="2"/>
            <a:r>
              <a:rPr lang="en-US" dirty="0"/>
              <a:t>Caching is reactive, i.e., pull the content from the servers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29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chemeClr val="accent5"/>
                </a:solidFill>
              </a:rPr>
              <a:t>three “P”s</a:t>
            </a:r>
          </a:p>
          <a:p>
            <a:pPr lvl="1"/>
            <a:r>
              <a:rPr lang="en-US" dirty="0"/>
              <a:t>Persistent connections </a:t>
            </a:r>
          </a:p>
          <a:p>
            <a:pPr lvl="1"/>
            <a:r>
              <a:rPr lang="en-US" dirty="0"/>
              <a:t>Parallel/concurrent connections </a:t>
            </a:r>
          </a:p>
          <a:p>
            <a:pPr lvl="1"/>
            <a:r>
              <a:rPr lang="en-US" dirty="0"/>
              <a:t>Pipelined transfers over the same connection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Large-scale distributed storage infrastructure (usually) administered by one entity</a:t>
            </a:r>
          </a:p>
          <a:p>
            <a:pPr lvl="1"/>
            <a:r>
              <a:rPr lang="en-US" dirty="0"/>
              <a:t>e.g., Akamai has servers in 20,000+ locations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  <a:p>
            <a:r>
              <a:rPr lang="en-US" dirty="0"/>
              <a:t>Can do some processing to handle dynamic webpage content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Cost-effective content delivery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theme: multiple sites hosted on shared physical infrastructure </a:t>
            </a:r>
          </a:p>
          <a:p>
            <a:pPr lvl="1"/>
            <a:r>
              <a:rPr lang="en-US" dirty="0"/>
              <a:t>Efficiency of statistical multiplexing</a:t>
            </a:r>
          </a:p>
          <a:p>
            <a:pPr lvl="1"/>
            <a:r>
              <a:rPr lang="en-US" dirty="0"/>
              <a:t>Economies of scale (volume pricing, etc.)</a:t>
            </a:r>
          </a:p>
          <a:p>
            <a:pPr lvl="1"/>
            <a:r>
              <a:rPr lang="en-US" dirty="0"/>
              <a:t>Amortization of human operator costs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CDNs</a:t>
            </a:r>
          </a:p>
          <a:p>
            <a:pPr lvl="1"/>
            <a:r>
              <a:rPr lang="en-US" dirty="0"/>
              <a:t>Web hosting companies </a:t>
            </a:r>
          </a:p>
          <a:p>
            <a:pPr lvl="1"/>
            <a:r>
              <a:rPr lang="en-US" dirty="0"/>
              <a:t>Cloud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Akamai creates new domain names for each client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chemeClr val="accent5"/>
                </a:solidFill>
              </a:rPr>
              <a:t>a128.g.akamai.net</a:t>
            </a:r>
            <a:r>
              <a:rPr lang="en-US" dirty="0"/>
              <a:t> for </a:t>
            </a:r>
            <a:r>
              <a:rPr lang="en-US" dirty="0" err="1">
                <a:solidFill>
                  <a:schemeClr val="accent5"/>
                </a:solidFill>
              </a:rPr>
              <a:t>cnn.com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The content provider modifies content so that embedded URLs reference new domains</a:t>
            </a:r>
          </a:p>
          <a:p>
            <a:pPr lvl="1"/>
            <a:r>
              <a:rPr lang="ja-JP" altLang="en-US" dirty="0"/>
              <a:t>“</a:t>
            </a:r>
            <a:r>
              <a:rPr lang="en-US" dirty="0" err="1"/>
              <a:t>Akamaize</a:t>
            </a:r>
            <a:r>
              <a:rPr lang="ja-JP" altLang="en-US" dirty="0"/>
              <a:t>”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chemeClr val="accent5"/>
                </a:solidFill>
              </a:rPr>
              <a:t>http://</a:t>
            </a:r>
            <a:r>
              <a:rPr lang="en-US" dirty="0" err="1">
                <a:solidFill>
                  <a:schemeClr val="accent5"/>
                </a:solidFill>
              </a:rPr>
              <a:t>www.cnn.com</a:t>
            </a:r>
            <a:r>
              <a:rPr lang="en-US" dirty="0">
                <a:solidFill>
                  <a:schemeClr val="accent5"/>
                </a:solidFill>
              </a:rPr>
              <a:t>/image-of-the-</a:t>
            </a:r>
            <a:r>
              <a:rPr lang="en-US" dirty="0" err="1">
                <a:solidFill>
                  <a:schemeClr val="accent5"/>
                </a:solidFill>
              </a:rPr>
              <a:t>day.gif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becomes </a:t>
            </a:r>
            <a:r>
              <a:rPr lang="en-US" dirty="0">
                <a:solidFill>
                  <a:schemeClr val="accent5"/>
                </a:solidFill>
              </a:rPr>
              <a:t>http://a128.g.akamai.net/image-of-the-</a:t>
            </a:r>
            <a:r>
              <a:rPr lang="en-US" dirty="0" err="1">
                <a:solidFill>
                  <a:schemeClr val="accent5"/>
                </a:solidFill>
              </a:rPr>
              <a:t>day.gif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Requests now sent to CDN’s infrastructure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direct clients to particular replicas?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</a:t>
            </a:r>
          </a:p>
          <a:p>
            <a:pPr lvl="1"/>
            <a:r>
              <a:rPr lang="en-US" dirty="0"/>
              <a:t>Balancing load across server replicas</a:t>
            </a:r>
          </a:p>
          <a:p>
            <a:pPr lvl="1"/>
            <a:r>
              <a:rPr lang="en-US" dirty="0"/>
              <a:t>Pairing clients with nearby servers to decrease latency and overall bandwidth usage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31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9088" y="1709739"/>
            <a:ext cx="8520112" cy="2852737"/>
          </a:xfrm>
        </p:spPr>
        <p:txBody>
          <a:bodyPr/>
          <a:lstStyle/>
          <a:p>
            <a:r>
              <a:rPr lang="en-US" dirty="0"/>
              <a:t>DNS: Domain name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1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on differences between connection and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Connection</a:t>
            </a:r>
          </a:p>
          <a:p>
            <a:pPr lvl="1"/>
            <a:r>
              <a:rPr lang="en-US" dirty="0"/>
              <a:t>A transport layer concept</a:t>
            </a:r>
          </a:p>
          <a:p>
            <a:pPr lvl="1"/>
            <a:r>
              <a:rPr lang="en-US" dirty="0"/>
              <a:t>Resources are reserved at end hosts (sender &amp; receiver)</a:t>
            </a:r>
          </a:p>
          <a:p>
            <a:pPr lvl="1"/>
            <a:r>
              <a:rPr lang="en-US" dirty="0"/>
              <a:t>Need the underlying network layer to send data</a:t>
            </a:r>
          </a:p>
          <a:p>
            <a:endParaRPr lang="en-US" dirty="0"/>
          </a:p>
          <a:p>
            <a:r>
              <a:rPr lang="en-US" dirty="0"/>
              <a:t>Circuit</a:t>
            </a:r>
          </a:p>
          <a:p>
            <a:pPr lvl="1"/>
            <a:r>
              <a:rPr lang="en-US" dirty="0"/>
              <a:t>A network layer concept</a:t>
            </a:r>
          </a:p>
          <a:p>
            <a:pPr lvl="1"/>
            <a:r>
              <a:rPr lang="en-US" dirty="0"/>
              <a:t>Resources are reserved at each hop</a:t>
            </a:r>
          </a:p>
          <a:p>
            <a:pPr lvl="1"/>
            <a:r>
              <a:rPr lang="en-US" dirty="0"/>
              <a:t>Circuit switching is one way to support a connection; packet switching is the other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81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names &amp; addresses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addresses: e.g., 141.212.113.143</a:t>
            </a:r>
          </a:p>
          <a:p>
            <a:pPr lvl="1"/>
            <a:r>
              <a:rPr lang="en-US" dirty="0"/>
              <a:t>Router-usable labels for machines</a:t>
            </a:r>
          </a:p>
          <a:p>
            <a:pPr lvl="1"/>
            <a:r>
              <a:rPr lang="en-US" dirty="0"/>
              <a:t>Conform to network structure (the “</a:t>
            </a:r>
            <a:r>
              <a:rPr lang="en-US" dirty="0">
                <a:solidFill>
                  <a:schemeClr val="accent5"/>
                </a:solidFill>
              </a:rPr>
              <a:t>where</a:t>
            </a:r>
            <a:r>
              <a:rPr lang="en-US" dirty="0"/>
              <a:t>”)</a:t>
            </a:r>
          </a:p>
          <a:p>
            <a:r>
              <a:rPr lang="en-US" dirty="0"/>
              <a:t>Machine names: e.g., </a:t>
            </a:r>
            <a:r>
              <a:rPr lang="en-US" dirty="0" err="1"/>
              <a:t>cs.jhu.edu</a:t>
            </a:r>
            <a:endParaRPr lang="en-US" dirty="0"/>
          </a:p>
          <a:p>
            <a:pPr lvl="1"/>
            <a:r>
              <a:rPr lang="en-US" dirty="0"/>
              <a:t>Human-usable labels for machines</a:t>
            </a:r>
          </a:p>
          <a:p>
            <a:pPr lvl="1"/>
            <a:r>
              <a:rPr lang="en-US" dirty="0"/>
              <a:t>Conform to organizational structure (the “</a:t>
            </a:r>
            <a:r>
              <a:rPr lang="en-US" dirty="0">
                <a:solidFill>
                  <a:schemeClr val="accent5"/>
                </a:solidFill>
              </a:rPr>
              <a:t>who</a:t>
            </a:r>
            <a:r>
              <a:rPr lang="en-US" dirty="0"/>
              <a:t>”)</a:t>
            </a:r>
          </a:p>
          <a:p>
            <a:r>
              <a:rPr lang="en-US" dirty="0"/>
              <a:t>The Domain Name System (DNS) is how we map from one to the other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5"/>
                </a:solidFill>
              </a:rPr>
              <a:t>directory </a:t>
            </a:r>
            <a:r>
              <a:rPr lang="en-US" dirty="0"/>
              <a:t>service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Convenience </a:t>
            </a:r>
          </a:p>
          <a:p>
            <a:pPr lvl="1"/>
            <a:r>
              <a:rPr lang="en-US" dirty="0"/>
              <a:t>Easier to remember </a:t>
            </a:r>
            <a:r>
              <a:rPr lang="en-US" dirty="0">
                <a:solidFill>
                  <a:schemeClr val="accent5"/>
                </a:solidFill>
              </a:rPr>
              <a:t>www.google.com </a:t>
            </a:r>
            <a:r>
              <a:rPr lang="en-US" dirty="0"/>
              <a:t>than 216.58.216.100</a:t>
            </a:r>
          </a:p>
          <a:p>
            <a:pPr lvl="1"/>
            <a:endParaRPr lang="en-US" dirty="0"/>
          </a:p>
          <a:p>
            <a:r>
              <a:rPr lang="en-US" dirty="0"/>
              <a:t>Provides a </a:t>
            </a:r>
            <a:r>
              <a:rPr lang="en-US" dirty="0">
                <a:solidFill>
                  <a:schemeClr val="accent5"/>
                </a:solidFill>
              </a:rPr>
              <a:t>level of indirection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Decoupled names from addresses</a:t>
            </a:r>
          </a:p>
          <a:p>
            <a:pPr lvl="1"/>
            <a:r>
              <a:rPr lang="en-US" dirty="0"/>
              <a:t>Many uses beyond just naming a specific host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all host-address mappings were in a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/>
              <a:t> file (in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etc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/hosts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Maintained by the Stanford Research Institute (SRI)</a:t>
            </a:r>
          </a:p>
          <a:p>
            <a:pPr lvl="1"/>
            <a:r>
              <a:rPr lang="en-US" dirty="0"/>
              <a:t>Changes were submitted to SRI by email</a:t>
            </a:r>
          </a:p>
          <a:p>
            <a:pPr lvl="1"/>
            <a:r>
              <a:rPr lang="en-US" dirty="0"/>
              <a:t>New versions of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/>
              <a:t> periodically </a:t>
            </a:r>
            <a:r>
              <a:rPr lang="en-US" dirty="0" err="1"/>
              <a:t>FTP’d</a:t>
            </a:r>
            <a:r>
              <a:rPr lang="en-US" dirty="0"/>
              <a:t> from SRI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7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 (cont’d)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Internet grew this system broke down</a:t>
            </a:r>
          </a:p>
          <a:p>
            <a:pPr lvl="1"/>
            <a:r>
              <a:rPr lang="en-US" dirty="0"/>
              <a:t>SRI couldn’t handle the load</a:t>
            </a:r>
          </a:p>
          <a:p>
            <a:pPr lvl="1"/>
            <a:r>
              <a:rPr lang="en-US" dirty="0"/>
              <a:t>Names were not unique</a:t>
            </a:r>
          </a:p>
          <a:p>
            <a:pPr lvl="1"/>
            <a:r>
              <a:rPr lang="en-US" dirty="0"/>
              <a:t>Hosts had inaccurate copies of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/>
              <a:t>The Domain Name System (DNS) was invented to fix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75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pPr lvl="1"/>
            <a:r>
              <a:rPr lang="en-US" dirty="0"/>
              <a:t>Many names and frequent updates</a:t>
            </a:r>
          </a:p>
          <a:p>
            <a:r>
              <a:rPr lang="en-US" dirty="0"/>
              <a:t>Distributed, autonomous administration</a:t>
            </a:r>
          </a:p>
          <a:p>
            <a:pPr lvl="1"/>
            <a:r>
              <a:rPr lang="en-US" dirty="0"/>
              <a:t>Ability to update my own (machines’) names </a:t>
            </a:r>
          </a:p>
          <a:p>
            <a:pPr lvl="1"/>
            <a:r>
              <a:rPr lang="en-US" dirty="0"/>
              <a:t>Don’t have to track everybody’s updates 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Lookups are fast</a:t>
            </a:r>
          </a:p>
          <a:p>
            <a:r>
              <a:rPr lang="en-US" dirty="0"/>
              <a:t>Perfect consistency is a </a:t>
            </a:r>
            <a:r>
              <a:rPr lang="en-US" dirty="0">
                <a:solidFill>
                  <a:schemeClr val="accent5"/>
                </a:solidFill>
              </a:rPr>
              <a:t>non-goal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the namespace </a:t>
            </a:r>
          </a:p>
          <a:p>
            <a:r>
              <a:rPr lang="en-US" dirty="0"/>
              <a:t>Distribute administration of each partition</a:t>
            </a:r>
          </a:p>
          <a:p>
            <a:pPr lvl="1"/>
            <a:r>
              <a:rPr lang="en-US" dirty="0"/>
              <a:t>Autonomy to update my own (machines’) names </a:t>
            </a:r>
          </a:p>
          <a:p>
            <a:pPr lvl="1"/>
            <a:r>
              <a:rPr lang="en-US" dirty="0"/>
              <a:t>Don’t have to track everybody’s updates  </a:t>
            </a:r>
          </a:p>
          <a:p>
            <a:r>
              <a:rPr lang="en-US" dirty="0"/>
              <a:t>Distribute name resolution for each partition</a:t>
            </a:r>
          </a:p>
          <a:p>
            <a:r>
              <a:rPr lang="en-US" dirty="0"/>
              <a:t>How should we partition things?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original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namespace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9288" y="3200400"/>
            <a:ext cx="5954712" cy="2971800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Top Level Domains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are at the top</a:t>
            </a:r>
          </a:p>
          <a:p>
            <a:r>
              <a:rPr lang="en-US" sz="2400" dirty="0"/>
              <a:t>Domains are subtrees</a:t>
            </a:r>
          </a:p>
          <a:p>
            <a:pPr marL="669925" lvl="1" indent="-325438"/>
            <a:r>
              <a:rPr lang="en-US" sz="2000" dirty="0"/>
              <a:t>e.g., .</a:t>
            </a:r>
            <a:r>
              <a:rPr lang="en-US" sz="2000" dirty="0" err="1"/>
              <a:t>edu</a:t>
            </a:r>
            <a:r>
              <a:rPr lang="en-US" sz="2000" dirty="0"/>
              <a:t>, </a:t>
            </a:r>
            <a:r>
              <a:rPr lang="en-US" sz="2000" dirty="0" err="1"/>
              <a:t>jhu.edu</a:t>
            </a:r>
            <a:r>
              <a:rPr lang="en-US" sz="2000" dirty="0"/>
              <a:t>, </a:t>
            </a:r>
            <a:r>
              <a:rPr lang="en-US" sz="2000" dirty="0" err="1"/>
              <a:t>cs.jhu.edu</a:t>
            </a:r>
            <a:endParaRPr lang="en-US" sz="2400" dirty="0"/>
          </a:p>
          <a:p>
            <a:pPr marL="342900" indent="-342900"/>
            <a:r>
              <a:rPr lang="en-US" sz="2400" dirty="0"/>
              <a:t>Name is leaf-to-root path</a:t>
            </a:r>
          </a:p>
          <a:p>
            <a:pPr lvl="1" indent="-342900"/>
            <a:r>
              <a:rPr lang="en-US" sz="2000" dirty="0" err="1"/>
              <a:t>cs.jhu.edu</a:t>
            </a:r>
            <a:endParaRPr lang="en-US" sz="2000" dirty="0"/>
          </a:p>
          <a:p>
            <a:pPr marL="342900" indent="-342900"/>
            <a:r>
              <a:rPr lang="en-US" sz="2400" dirty="0"/>
              <a:t>Depth of tree is arbitrary (limit 128)</a:t>
            </a:r>
          </a:p>
          <a:p>
            <a:pPr marL="342900" indent="-342900"/>
            <a:r>
              <a:rPr lang="en-US" sz="2400" dirty="0"/>
              <a:t>Name collisions trivially avoided</a:t>
            </a:r>
          </a:p>
          <a:p>
            <a:pPr marL="669925" lvl="1" indent="-325438"/>
            <a:r>
              <a:rPr lang="en-US" sz="2000" dirty="0"/>
              <a:t>Each domain is responsible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662097" y="3536896"/>
            <a:ext cx="48090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jhu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73411" y="3519433"/>
            <a:ext cx="109004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princeton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838200" y="3886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533400" y="4433833"/>
            <a:ext cx="59642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452633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92975" y="2452633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243591" y="2729015"/>
            <a:ext cx="899409" cy="2071585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 w="28575">
            <a:solidFill>
              <a:schemeClr val="accent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build="p"/>
      <p:bldP spid="2" grpId="0" animBg="1"/>
      <p:bldP spid="37" grpId="0" animBg="1"/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administration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67318" y="1515295"/>
            <a:ext cx="8021041" cy="144780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1041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358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29531" y="4252967"/>
            <a:ext cx="789669" cy="72308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1752600" y="4343400"/>
            <a:ext cx="7347057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chemeClr val="accent5"/>
                </a:solidFill>
              </a:rPr>
              <a:t>zone </a:t>
            </a:r>
            <a:r>
              <a:rPr lang="en-US" sz="2400" b="1" dirty="0">
                <a:solidFill>
                  <a:schemeClr val="tx1"/>
                </a:solidFill>
              </a:rPr>
              <a:t>corresponds to an administrative authority that is responsible for that portion of the hierarchy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0" dirty="0">
                <a:solidFill>
                  <a:schemeClr val="tx1"/>
                </a:solidFill>
              </a:rPr>
              <a:t>e.g., JHU controls names: *.</a:t>
            </a:r>
            <a:r>
              <a:rPr lang="en-US" sz="2000" dirty="0" err="1">
                <a:solidFill>
                  <a:schemeClr val="tx1"/>
                </a:solidFill>
              </a:rPr>
              <a:t>jhu</a:t>
            </a:r>
            <a:r>
              <a:rPr lang="en-US" sz="2000" b="0" dirty="0" err="1">
                <a:solidFill>
                  <a:schemeClr val="tx1"/>
                </a:solidFill>
              </a:rPr>
              <a:t>.edu</a:t>
            </a:r>
            <a:endParaRPr lang="en-US" sz="2000" b="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0" dirty="0">
                <a:solidFill>
                  <a:schemeClr val="tx1"/>
                </a:solidFill>
              </a:rPr>
              <a:t>e.g., CS controls names: *.</a:t>
            </a:r>
            <a:r>
              <a:rPr lang="en-US" sz="2000" b="0" dirty="0" err="1">
                <a:solidFill>
                  <a:schemeClr val="tx1"/>
                </a:solidFill>
              </a:rPr>
              <a:t>cs.jhu.edu</a:t>
            </a:r>
            <a:endParaRPr lang="en-US" sz="2400" b="0" dirty="0">
              <a:solidFill>
                <a:schemeClr val="tx1"/>
              </a:solidFill>
            </a:endParaRPr>
          </a:p>
          <a:p>
            <a:endParaRPr lang="en-US" sz="2400" b="0" dirty="0"/>
          </a:p>
          <a:p>
            <a:endParaRPr lang="en-US" sz="2400" b="0" dirty="0"/>
          </a:p>
          <a:p>
            <a:pPr marL="1022350" marR="0" lvl="2" indent="-350838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31798" y="1588018"/>
            <a:ext cx="1402948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ICANN/IANA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662097" y="3536896"/>
            <a:ext cx="48090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jhu</a:t>
            </a:r>
            <a:endParaRPr lang="en-US" sz="1800" dirty="0">
              <a:cs typeface="Arial" charset="0"/>
            </a:endParaRP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1573411" y="3519433"/>
            <a:ext cx="109004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princeton</a:t>
            </a:r>
            <a:endParaRPr lang="en-US" sz="1800" dirty="0">
              <a:cs typeface="Arial" charset="0"/>
            </a:endParaRPr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flipH="1">
            <a:off x="838200" y="3886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33400" y="4433833"/>
            <a:ext cx="59642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</a:t>
            </a:r>
            <a:endParaRPr lang="en-US" sz="1800" dirty="0">
              <a:cs typeface="Arial" charset="0"/>
            </a:endParaRP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5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of hierarchy: </a:t>
            </a:r>
            <a:r>
              <a:rPr lang="en-US" dirty="0">
                <a:solidFill>
                  <a:schemeClr val="accent5"/>
                </a:solidFill>
              </a:rPr>
              <a:t>Root servers</a:t>
            </a:r>
          </a:p>
          <a:p>
            <a:pPr lvl="1"/>
            <a:r>
              <a:rPr lang="en-US" dirty="0"/>
              <a:t>Location hardwired into other servers</a:t>
            </a:r>
          </a:p>
          <a:p>
            <a:r>
              <a:rPr lang="en-US" dirty="0"/>
              <a:t>Next Level: </a:t>
            </a:r>
            <a:r>
              <a:rPr lang="en-US" dirty="0">
                <a:solidFill>
                  <a:schemeClr val="accent5"/>
                </a:solidFill>
              </a:rPr>
              <a:t>Top-level domain (TLD) servers</a:t>
            </a:r>
          </a:p>
          <a:p>
            <a:pPr lvl="1"/>
            <a:r>
              <a:rPr lang="en-US" dirty="0"/>
              <a:t>.com, .</a:t>
            </a:r>
            <a:r>
              <a:rPr lang="en-US" dirty="0" err="1"/>
              <a:t>edu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Managed professionally</a:t>
            </a:r>
          </a:p>
          <a:p>
            <a:r>
              <a:rPr lang="en-US" dirty="0"/>
              <a:t>Bottom Level: </a:t>
            </a:r>
            <a:r>
              <a:rPr lang="en-US" dirty="0">
                <a:solidFill>
                  <a:schemeClr val="accent5"/>
                </a:solidFill>
              </a:rPr>
              <a:t>Authoritative DNS servers</a:t>
            </a:r>
          </a:p>
          <a:p>
            <a:pPr lvl="1"/>
            <a:r>
              <a:rPr lang="en-US" dirty="0"/>
              <a:t>Actually store the name-to-address mapping</a:t>
            </a:r>
          </a:p>
          <a:p>
            <a:pPr lvl="1"/>
            <a:r>
              <a:rPr lang="en-US" dirty="0"/>
              <a:t>Maintained by the corresponding administrative authority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chemeClr val="accent5"/>
                </a:solidFill>
              </a:rPr>
              <a:t>three “P”s</a:t>
            </a:r>
          </a:p>
          <a:p>
            <a:pPr lvl="1"/>
            <a:r>
              <a:rPr lang="en-US" dirty="0"/>
              <a:t>Persistent connections </a:t>
            </a:r>
          </a:p>
          <a:p>
            <a:pPr lvl="1"/>
            <a:r>
              <a:rPr lang="en-US" dirty="0"/>
              <a:t>Parallel/concurrent connections </a:t>
            </a:r>
          </a:p>
          <a:p>
            <a:pPr lvl="1"/>
            <a:r>
              <a:rPr lang="en-US" dirty="0"/>
              <a:t>Pipelined transfers over the same connection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server stores a (small!) subset of the total DNS database </a:t>
            </a:r>
          </a:p>
          <a:p>
            <a:r>
              <a:rPr lang="en-US" dirty="0"/>
              <a:t>An authoritative DNS server stores “</a:t>
            </a:r>
            <a:r>
              <a:rPr lang="en-US" dirty="0">
                <a:solidFill>
                  <a:schemeClr val="accent5"/>
                </a:solidFill>
              </a:rPr>
              <a:t>resource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records</a:t>
            </a:r>
            <a:r>
              <a:rPr lang="en-US" dirty="0"/>
              <a:t>” for all DNS names in the domain that it has authority for </a:t>
            </a:r>
          </a:p>
          <a:p>
            <a:r>
              <a:rPr lang="en-US" dirty="0"/>
              <a:t>Each server needs to know other servers that are responsible for the other portions of the hierarchy</a:t>
            </a:r>
          </a:p>
          <a:p>
            <a:pPr lvl="1"/>
            <a:r>
              <a:rPr lang="en-US" dirty="0"/>
              <a:t>Every server knows the root</a:t>
            </a:r>
          </a:p>
          <a:p>
            <a:pPr lvl="1"/>
            <a:r>
              <a:rPr lang="en-US" dirty="0"/>
              <a:t>Root server knows about all top-level domains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4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 Virginia, USA</a:t>
            </a:r>
          </a:p>
          <a:p>
            <a:r>
              <a:rPr lang="en-US" dirty="0"/>
              <a:t>How do we make the root scale?</a:t>
            </a:r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sz="1400" b="0" dirty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400" b="0" dirty="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Verisign, Dulles, VA</a:t>
            </a:r>
          </a:p>
          <a:p>
            <a:pPr algn="ctr"/>
            <a:endParaRPr lang="en-US" sz="2800" b="0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63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 servers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 root servers (labeled A-M; see </a:t>
            </a:r>
            <a:r>
              <a:rPr lang="en-US" dirty="0">
                <a:hlinkClick r:id="rId3"/>
              </a:rPr>
              <a:t>http://www.root-servers.org/</a:t>
            </a:r>
            <a:r>
              <a:rPr lang="en-US" dirty="0"/>
              <a:t>)</a:t>
            </a:r>
          </a:p>
        </p:txBody>
      </p:sp>
      <p:sp>
        <p:nvSpPr>
          <p:cNvPr id="73733" name="AutoShape 4"/>
          <p:cNvSpPr>
            <a:spLocks noChangeAspect="1" noChangeArrowheads="1"/>
          </p:cNvSpPr>
          <p:nvPr/>
        </p:nvSpPr>
        <p:spPr bwMode="auto">
          <a:xfrm>
            <a:off x="481013" y="3089275"/>
            <a:ext cx="723423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3734" name="Picture 5" descr="worl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3737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 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39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</a:t>
            </a:r>
          </a:p>
        </p:txBody>
      </p:sp>
      <p:sp>
        <p:nvSpPr>
          <p:cNvPr id="73741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3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565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5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C Cogent, Herndon,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J Verisign</a:t>
            </a:r>
          </a:p>
          <a:p>
            <a:pPr algn="ctr"/>
            <a:endParaRPr lang="en-US" sz="280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8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 servers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 root servers replicated via </a:t>
            </a:r>
            <a:r>
              <a:rPr lang="en-US" dirty="0">
                <a:solidFill>
                  <a:schemeClr val="accent5"/>
                </a:solidFill>
              </a:rPr>
              <a:t>anycast</a:t>
            </a:r>
          </a:p>
        </p:txBody>
      </p:sp>
      <p:sp>
        <p:nvSpPr>
          <p:cNvPr id="75781" name="AutoShape 4"/>
          <p:cNvSpPr>
            <a:spLocks noChangeAspect="1" noChangeArrowheads="1"/>
          </p:cNvSpPr>
          <p:nvPr/>
        </p:nvSpPr>
        <p:spPr bwMode="auto">
          <a:xfrm>
            <a:off x="457200" y="3214688"/>
            <a:ext cx="7234238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5782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5785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Consortium,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(and 37 other locations)</a:t>
            </a:r>
          </a:p>
          <a:p>
            <a:pPr algn="ctr"/>
            <a:endParaRPr lang="en-US" sz="3200" b="0">
              <a:latin typeface="Times New Roman" charset="0"/>
            </a:endParaRPr>
          </a:p>
        </p:txBody>
      </p:sp>
      <p:sp>
        <p:nvSpPr>
          <p:cNvPr id="75787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 (plus 29 other locations)</a:t>
            </a:r>
          </a:p>
        </p:txBody>
      </p:sp>
      <p:sp>
        <p:nvSpPr>
          <p:cNvPr id="75789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 (plus 16 other locations)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5791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693862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plus Seoul, Paris,</a:t>
            </a:r>
            <a:br>
              <a:rPr lang="en-US" sz="1400" b="0">
                <a:solidFill>
                  <a:srgbClr val="000000"/>
                </a:solidFill>
                <a:latin typeface="Arial" charset="0"/>
              </a:rPr>
            </a:br>
            <a:r>
              <a:rPr lang="en-US" sz="1400" b="0">
                <a:solidFill>
                  <a:srgbClr val="000000"/>
                </a:solidFill>
                <a:latin typeface="Arial" charset="0"/>
              </a:rPr>
              <a:t> San Francisco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5793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4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487838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C Cogent, Herndon, VA (also Los Angeles, NY, Chicago)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J Verisign (21 locations)</a:t>
            </a:r>
          </a:p>
          <a:p>
            <a:pPr algn="ctr"/>
            <a:endParaRPr lang="en-US" sz="2800" b="0" dirty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94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Anycast in a nutshell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finds shortest paths to destination</a:t>
            </a:r>
          </a:p>
          <a:p>
            <a:r>
              <a:rPr lang="en-US" dirty="0"/>
              <a:t>If several locations are given the same address, then the network will deliver the packet to the closest location with that address</a:t>
            </a:r>
          </a:p>
          <a:p>
            <a:pPr lvl="1"/>
            <a:endParaRPr lang="en-US" dirty="0"/>
          </a:p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Very robust </a:t>
            </a:r>
          </a:p>
          <a:p>
            <a:pPr lvl="1"/>
            <a:r>
              <a:rPr lang="en-US" dirty="0"/>
              <a:t>Requires no modification to routing algorithms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9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records</a:t>
            </a:r>
            <a:endParaRPr lang="en-US" dirty="0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servers store </a:t>
            </a:r>
            <a:r>
              <a:rPr lang="en-US" dirty="0">
                <a:solidFill>
                  <a:schemeClr val="accent5"/>
                </a:solidFill>
              </a:rPr>
              <a:t>resource records (RRs)</a:t>
            </a:r>
          </a:p>
          <a:p>
            <a:pPr lvl="1"/>
            <a:r>
              <a:rPr lang="en-US" dirty="0"/>
              <a:t>RR is (name, value, type, TTL)</a:t>
            </a:r>
          </a:p>
          <a:p>
            <a:r>
              <a:rPr lang="en-US" dirty="0"/>
              <a:t>Type = A: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chemeClr val="accent5"/>
                </a:solidFill>
                <a:sym typeface="Wingdings"/>
              </a:rPr>
              <a:t>A</a:t>
            </a:r>
            <a:r>
              <a:rPr lang="en-US" dirty="0">
                <a:sym typeface="Wingdings"/>
              </a:rPr>
              <a:t>ddress)</a:t>
            </a:r>
            <a:endParaRPr lang="en-US" dirty="0"/>
          </a:p>
          <a:p>
            <a:pPr lvl="1"/>
            <a:r>
              <a:rPr lang="en-US" dirty="0"/>
              <a:t>name = hostname</a:t>
            </a:r>
          </a:p>
          <a:p>
            <a:pPr lvl="1"/>
            <a:r>
              <a:rPr lang="en-US" dirty="0"/>
              <a:t>value = IP address</a:t>
            </a:r>
          </a:p>
          <a:p>
            <a:r>
              <a:rPr lang="en-US" dirty="0"/>
              <a:t>Type = NS: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chemeClr val="accent5"/>
                </a:solidFill>
                <a:sym typeface="Wingdings"/>
              </a:rPr>
              <a:t>N</a:t>
            </a:r>
            <a:r>
              <a:rPr lang="en-US" dirty="0">
                <a:sym typeface="Wingdings"/>
              </a:rPr>
              <a:t>ame </a:t>
            </a:r>
            <a:r>
              <a:rPr lang="en-US" dirty="0">
                <a:solidFill>
                  <a:schemeClr val="accent5"/>
                </a:solidFill>
                <a:sym typeface="Wingdings"/>
              </a:rPr>
              <a:t>S</a:t>
            </a:r>
            <a:r>
              <a:rPr lang="en-US" dirty="0">
                <a:sym typeface="Wingdings"/>
              </a:rPr>
              <a:t>erver)</a:t>
            </a:r>
            <a:endParaRPr lang="en-US" dirty="0"/>
          </a:p>
          <a:p>
            <a:pPr lvl="1"/>
            <a:r>
              <a:rPr lang="en-US" dirty="0"/>
              <a:t>name = domain</a:t>
            </a:r>
          </a:p>
          <a:p>
            <a:pPr lvl="1"/>
            <a:r>
              <a:rPr lang="en-US" dirty="0"/>
              <a:t>value = name of DNS server for domain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 (cont’d)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= CNAME: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chemeClr val="accent5"/>
                </a:solidFill>
                <a:sym typeface="Wingdings"/>
              </a:rPr>
              <a:t>C</a:t>
            </a:r>
            <a:r>
              <a:rPr lang="en-US" dirty="0">
                <a:sym typeface="Wingdings"/>
              </a:rPr>
              <a:t>anonical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dirty="0">
                <a:solidFill>
                  <a:schemeClr val="accent5"/>
                </a:solidFill>
                <a:sym typeface="Wingdings"/>
              </a:rPr>
              <a:t>Name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/>
              <a:t>name = alias name for some “canonical” (real) name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documents.example.com</a:t>
            </a:r>
            <a:r>
              <a:rPr lang="en-US" dirty="0"/>
              <a:t> is really </a:t>
            </a:r>
            <a:r>
              <a:rPr lang="en-US" dirty="0" err="1"/>
              <a:t>docs.example.com</a:t>
            </a:r>
            <a:endParaRPr lang="en-US" dirty="0"/>
          </a:p>
          <a:p>
            <a:pPr lvl="1"/>
            <a:r>
              <a:rPr lang="en-US" dirty="0"/>
              <a:t>value = canonical name</a:t>
            </a:r>
          </a:p>
          <a:p>
            <a:r>
              <a:rPr lang="en-US" dirty="0"/>
              <a:t>Type = MX: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chemeClr val="accent5"/>
                </a:solidFill>
                <a:sym typeface="Wingdings"/>
              </a:rPr>
              <a:t>M</a:t>
            </a:r>
            <a:r>
              <a:rPr lang="en-US" dirty="0">
                <a:sym typeface="Wingdings"/>
              </a:rPr>
              <a:t>ail </a:t>
            </a:r>
            <a:r>
              <a:rPr lang="en-US" dirty="0" err="1">
                <a:sym typeface="Wingdings"/>
              </a:rPr>
              <a:t>e</a:t>
            </a:r>
            <a:r>
              <a:rPr lang="en-US" dirty="0" err="1">
                <a:solidFill>
                  <a:schemeClr val="accent5"/>
                </a:solidFill>
                <a:sym typeface="Wingdings"/>
              </a:rPr>
              <a:t>X</a:t>
            </a:r>
            <a:r>
              <a:rPr lang="en-US" dirty="0" err="1">
                <a:sym typeface="Wingdings"/>
              </a:rPr>
              <a:t>changer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  <a:p>
            <a:pPr lvl="1"/>
            <a:r>
              <a:rPr lang="en-US" dirty="0"/>
              <a:t>name = domain in email address</a:t>
            </a:r>
          </a:p>
          <a:p>
            <a:pPr lvl="1"/>
            <a:r>
              <a:rPr lang="en-US" dirty="0"/>
              <a:t>value = name(s) of mail server(s)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62582" y="71994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Resource Records into DNS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err="1"/>
              <a:t>foobar.com</a:t>
            </a:r>
            <a:r>
              <a:rPr lang="en-US" dirty="0"/>
              <a:t> at registrar (</a:t>
            </a:r>
            <a:r>
              <a:rPr lang="en-US" dirty="0" err="1"/>
              <a:t>GoDaddy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Provide registrar with names and IP addresses of your authoritative name server(s)</a:t>
            </a:r>
          </a:p>
          <a:p>
            <a:pPr lvl="1"/>
            <a:r>
              <a:rPr lang="en-US" dirty="0"/>
              <a:t>Registrar inserts RR pairs into the .com TLD server: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foobar.com</a:t>
            </a:r>
            <a:r>
              <a:rPr lang="en-US" dirty="0"/>
              <a:t>, dns1.foobar.com, NS)</a:t>
            </a:r>
          </a:p>
          <a:p>
            <a:pPr lvl="2"/>
            <a:r>
              <a:rPr lang="en-US" dirty="0"/>
              <a:t>(dns1.foobar.com, 212.44.9.129, A)</a:t>
            </a:r>
          </a:p>
          <a:p>
            <a:r>
              <a:rPr lang="en-US" dirty="0"/>
              <a:t>Store resource records in your server dns1.foobar.com</a:t>
            </a:r>
          </a:p>
          <a:p>
            <a:pPr lvl="1"/>
            <a:r>
              <a:rPr lang="en-US" dirty="0"/>
              <a:t>e.g., type A record for </a:t>
            </a:r>
            <a:r>
              <a:rPr lang="en-US" dirty="0" err="1"/>
              <a:t>www.foobar.com</a:t>
            </a:r>
            <a:endParaRPr lang="en-US" dirty="0"/>
          </a:p>
          <a:p>
            <a:pPr lvl="1"/>
            <a:r>
              <a:rPr lang="en-US" dirty="0"/>
              <a:t>e.g., type MX record for </a:t>
            </a:r>
            <a:r>
              <a:rPr lang="en-US" dirty="0" err="1"/>
              <a:t>foobar.com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DNS (Client/App View)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components</a:t>
            </a:r>
          </a:p>
          <a:p>
            <a:pPr lvl="1"/>
            <a:r>
              <a:rPr lang="en-US" dirty="0"/>
              <a:t>Local DNS servers</a:t>
            </a:r>
          </a:p>
          <a:p>
            <a:pPr lvl="1"/>
            <a:r>
              <a:rPr lang="en-US" dirty="0"/>
              <a:t>Resolver software on hosts</a:t>
            </a:r>
          </a:p>
          <a:p>
            <a:r>
              <a:rPr lang="en-US" dirty="0"/>
              <a:t>Local DNS server (“default name server”)</a:t>
            </a:r>
          </a:p>
          <a:p>
            <a:pPr lvl="1"/>
            <a:r>
              <a:rPr lang="en-US" dirty="0"/>
              <a:t>Clients configured with default server’s address OR learn it via a host configuration protocol (e.g., DHCP)</a:t>
            </a:r>
          </a:p>
          <a:p>
            <a:r>
              <a:rPr lang="en-US" dirty="0"/>
              <a:t>Client application </a:t>
            </a:r>
          </a:p>
          <a:p>
            <a:pPr lvl="1"/>
            <a:r>
              <a:rPr lang="en-US" dirty="0"/>
              <a:t>Obtain DNS name (e.g., from URL)</a:t>
            </a:r>
          </a:p>
          <a:p>
            <a:pPr lvl="1"/>
            <a:r>
              <a:rPr lang="en-US" dirty="0"/>
              <a:t>Do </a:t>
            </a:r>
            <a:r>
              <a:rPr lang="en-US" dirty="0" err="1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gethostbyname</a:t>
            </a:r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to trigger DNS request to its local DNS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6680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CDN: Content Distribution Network</a:t>
            </a:r>
          </a:p>
          <a:p>
            <a:r>
              <a:rPr lang="en-US" dirty="0"/>
              <a:t>DNS: Domain Name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24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4719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8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30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559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8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</p:spTree>
    <p:extLst>
      <p:ext uri="{BB962C8B-B14F-4D97-AF65-F5344CB8AC3E}">
        <p14:creationId xmlns:p14="http://schemas.microsoft.com/office/powerpoint/2010/main" val="128695222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5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</p:spTree>
    <p:extLst>
      <p:ext uri="{BB962C8B-B14F-4D97-AF65-F5344CB8AC3E}">
        <p14:creationId xmlns:p14="http://schemas.microsoft.com/office/powerpoint/2010/main" val="35075299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394960" cy="72010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394960" cy="738474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3" name="Shape 1154"/>
          <p:cNvSpPr/>
          <p:nvPr/>
        </p:nvSpPr>
        <p:spPr>
          <a:xfrm rot="3178774">
            <a:off x="62491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</p:spTree>
    <p:extLst>
      <p:ext uri="{BB962C8B-B14F-4D97-AF65-F5344CB8AC3E}">
        <p14:creationId xmlns:p14="http://schemas.microsoft.com/office/powerpoint/2010/main" val="2629087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resolve a name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name resolution</a:t>
            </a:r>
          </a:p>
          <a:p>
            <a:pPr lvl="1"/>
            <a:r>
              <a:rPr lang="en-US" dirty="0"/>
              <a:t>Ask server to do it for you</a:t>
            </a:r>
          </a:p>
          <a:p>
            <a:r>
              <a:rPr lang="en-US" dirty="0"/>
              <a:t>Iterative name resolution</a:t>
            </a:r>
          </a:p>
          <a:p>
            <a:pPr lvl="1"/>
            <a:r>
              <a:rPr lang="en-US" dirty="0"/>
              <a:t>Ask server who to ask next</a:t>
            </a:r>
          </a:p>
          <a:p>
            <a:r>
              <a:rPr lang="en-US" dirty="0"/>
              <a:t>The iterative example we saw is a mix of both!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2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protocol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Query </a:t>
            </a:r>
            <a:r>
              <a:rPr lang="en-US" dirty="0"/>
              <a:t>and </a:t>
            </a:r>
            <a:r>
              <a:rPr lang="en-US" dirty="0">
                <a:solidFill>
                  <a:schemeClr val="accent5"/>
                </a:solidFill>
              </a:rPr>
              <a:t>Reply </a:t>
            </a:r>
            <a:r>
              <a:rPr lang="en-US" dirty="0"/>
              <a:t>messages; both with the same message format 	</a:t>
            </a:r>
          </a:p>
          <a:p>
            <a:pPr lvl="1"/>
            <a:r>
              <a:rPr lang="en-US" dirty="0"/>
              <a:t>Header: identifier, flags, etc.</a:t>
            </a:r>
          </a:p>
          <a:p>
            <a:pPr lvl="1"/>
            <a:r>
              <a:rPr lang="en-US" dirty="0"/>
              <a:t>Plus resource records</a:t>
            </a:r>
          </a:p>
          <a:p>
            <a:pPr lvl="1"/>
            <a:r>
              <a:rPr lang="en-US" dirty="0"/>
              <a:t>See text</a:t>
            </a:r>
            <a:r>
              <a:rPr lang="en-US" altLang="zh-CN" dirty="0"/>
              <a:t>book</a:t>
            </a:r>
            <a:r>
              <a:rPr lang="en-US" dirty="0"/>
              <a:t> for details</a:t>
            </a:r>
          </a:p>
          <a:p>
            <a:r>
              <a:rPr lang="en-US" dirty="0"/>
              <a:t>Client–server interaction on UDP Port 53</a:t>
            </a:r>
          </a:p>
          <a:p>
            <a:pPr lvl="1"/>
            <a:r>
              <a:rPr lang="en-US" dirty="0">
                <a:sym typeface="Wingdings" charset="0"/>
              </a:rPr>
              <a:t>Spec supports TCP too, but not always implemented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1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>
                <a:solidFill>
                  <a:schemeClr val="accent5"/>
                </a:solidFill>
              </a:rPr>
              <a:t>Highly available?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9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Replicated </a:t>
            </a:r>
            <a:r>
              <a:rPr lang="en-US" dirty="0"/>
              <a:t>DNS servers (primary/secondary)</a:t>
            </a:r>
          </a:p>
          <a:p>
            <a:pPr lvl="1"/>
            <a:r>
              <a:rPr lang="en-US" dirty="0"/>
              <a:t>Name service available if </a:t>
            </a:r>
            <a:r>
              <a:rPr lang="en-US" dirty="0">
                <a:sym typeface="Math B" charset="0"/>
              </a:rPr>
              <a:t>at least one</a:t>
            </a:r>
            <a:r>
              <a:rPr lang="en-US" dirty="0"/>
              <a:t> replica is up</a:t>
            </a:r>
          </a:p>
          <a:p>
            <a:pPr lvl="1"/>
            <a:r>
              <a:rPr lang="en-US" dirty="0"/>
              <a:t>Queries can be load-balanced between replicas</a:t>
            </a:r>
          </a:p>
          <a:p>
            <a:r>
              <a:rPr lang="en-US" dirty="0"/>
              <a:t>Usually, UDP used for queries</a:t>
            </a:r>
          </a:p>
          <a:p>
            <a:pPr lvl="1"/>
            <a:r>
              <a:rPr lang="en-US" dirty="0"/>
              <a:t>Reliability, if needed, </a:t>
            </a:r>
            <a:r>
              <a:rPr lang="en-US" dirty="0">
                <a:sym typeface="Wingdings" charset="0"/>
              </a:rPr>
              <a:t>must be implemented on UDP</a:t>
            </a:r>
          </a:p>
          <a:p>
            <a:r>
              <a:rPr lang="en-US" dirty="0"/>
              <a:t>Try alternate servers on timeout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Exponential </a:t>
            </a:r>
            <a:r>
              <a:rPr lang="en-US" dirty="0" err="1">
                <a:solidFill>
                  <a:schemeClr val="accent5"/>
                </a:solidFill>
              </a:rPr>
              <a:t>backoff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when retrying same server</a:t>
            </a:r>
          </a:p>
          <a:p>
            <a:r>
              <a:rPr lang="en-US" dirty="0"/>
              <a:t>Same identifier for all queries</a:t>
            </a:r>
          </a:p>
          <a:p>
            <a:pPr lvl="1"/>
            <a:r>
              <a:rPr lang="en-US" dirty="0"/>
              <a:t>Don</a:t>
            </a:r>
            <a:r>
              <a:rPr lang="ja-JP" altLang="en-US" dirty="0"/>
              <a:t>’</a:t>
            </a:r>
            <a:r>
              <a:rPr lang="en-US" dirty="0"/>
              <a:t>t care which server responds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/>
              <a:t>Highly available</a:t>
            </a:r>
          </a:p>
          <a:p>
            <a:r>
              <a:rPr lang="en-US" dirty="0">
                <a:solidFill>
                  <a:schemeClr val="accent5"/>
                </a:solidFill>
              </a:rPr>
              <a:t>Fast lookups?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caching work?</a:t>
            </a:r>
          </a:p>
          <a:p>
            <a:pPr lvl="1"/>
            <a:r>
              <a:rPr lang="en-US" dirty="0"/>
              <a:t>Exploit locality of reference</a:t>
            </a:r>
          </a:p>
          <a:p>
            <a:pPr lvl="1"/>
            <a:endParaRPr lang="en-US" dirty="0"/>
          </a:p>
          <a:p>
            <a:r>
              <a:rPr lang="en-US" dirty="0"/>
              <a:t>How well does caching work?</a:t>
            </a:r>
          </a:p>
          <a:p>
            <a:pPr lvl="1"/>
            <a:r>
              <a:rPr lang="en-US" dirty="0"/>
              <a:t>Very well, up to a limit</a:t>
            </a:r>
          </a:p>
          <a:p>
            <a:pPr lvl="1"/>
            <a:r>
              <a:rPr lang="en-US" dirty="0"/>
              <a:t>Large overlap in requests</a:t>
            </a:r>
          </a:p>
          <a:p>
            <a:pPr lvl="1"/>
            <a:r>
              <a:rPr lang="en-US" dirty="0"/>
              <a:t>But still many unique requests</a:t>
            </a:r>
          </a:p>
          <a:p>
            <a:pPr lvl="2"/>
            <a:r>
              <a:rPr lang="en-US" altLang="zh-CN" dirty="0"/>
              <a:t>Empirical</a:t>
            </a:r>
            <a:r>
              <a:rPr lang="zh-CN" altLang="en-US" dirty="0"/>
              <a:t> </a:t>
            </a:r>
            <a:r>
              <a:rPr lang="en-US" altLang="zh-CN" dirty="0"/>
              <a:t>result: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en-US" dirty="0"/>
              <a:t>ffectiveness of caching</a:t>
            </a:r>
            <a:r>
              <a:rPr lang="zh-CN" altLang="en-US" dirty="0"/>
              <a:t> </a:t>
            </a:r>
            <a:r>
              <a:rPr lang="en-US" altLang="zh-CN" dirty="0"/>
              <a:t>(cache</a:t>
            </a:r>
            <a:r>
              <a:rPr lang="zh-CN" altLang="en-US" dirty="0"/>
              <a:t> </a:t>
            </a:r>
            <a:r>
              <a:rPr lang="en-US" altLang="zh-CN" dirty="0"/>
              <a:t>hit</a:t>
            </a:r>
            <a:r>
              <a:rPr lang="zh-CN" altLang="en-US" dirty="0"/>
              <a:t> </a:t>
            </a:r>
            <a:r>
              <a:rPr lang="en-US" altLang="zh-CN" dirty="0"/>
              <a:t>ratio)</a:t>
            </a:r>
            <a:r>
              <a:rPr lang="en-US" dirty="0"/>
              <a:t> grows logarithmically with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dirty="0"/>
              <a:t>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8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www.cnn.com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/>
              <a:t>“</a:t>
            </a:r>
            <a:r>
              <a:rPr lang="en-US" dirty="0"/>
              <a:t>time to live</a:t>
            </a:r>
            <a:r>
              <a:rPr lang="ja-JP" altLang="en-US" dirty="0"/>
              <a:t>”</a:t>
            </a:r>
            <a:r>
              <a:rPr lang="en-US" dirty="0"/>
              <a:t> (TTL)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2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caching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things that don</a:t>
            </a:r>
            <a:r>
              <a:rPr lang="ja-JP" altLang="en-US" dirty="0"/>
              <a:t>’</a:t>
            </a:r>
            <a:r>
              <a:rPr lang="en-US" dirty="0"/>
              <a:t>t work</a:t>
            </a:r>
          </a:p>
          <a:p>
            <a:pPr lvl="1"/>
            <a:r>
              <a:rPr lang="en-US" dirty="0"/>
              <a:t>Misspellings like </a:t>
            </a:r>
            <a:r>
              <a:rPr lang="en-US" dirty="0" err="1"/>
              <a:t>www.cnn.comm</a:t>
            </a:r>
            <a:r>
              <a:rPr lang="en-US" dirty="0"/>
              <a:t> and </a:t>
            </a:r>
            <a:r>
              <a:rPr lang="en-US" dirty="0" err="1"/>
              <a:t>www.cnnn.com</a:t>
            </a:r>
            <a:endParaRPr lang="en-US" dirty="0"/>
          </a:p>
          <a:p>
            <a:pPr lvl="1"/>
            <a:r>
              <a:rPr lang="en-US" dirty="0"/>
              <a:t>These can take a long time to fail the first time</a:t>
            </a:r>
          </a:p>
          <a:p>
            <a:pPr lvl="1"/>
            <a:r>
              <a:rPr lang="en-US" dirty="0"/>
              <a:t>Good to remember that they don</a:t>
            </a:r>
            <a:r>
              <a:rPr lang="ja-JP" altLang="en-US" dirty="0"/>
              <a:t>’</a:t>
            </a:r>
            <a:r>
              <a:rPr lang="en-US" dirty="0"/>
              <a:t>t work so the failure takes less time the next time around</a:t>
            </a:r>
          </a:p>
          <a:p>
            <a:r>
              <a:rPr lang="en-US" dirty="0"/>
              <a:t>Negative caching is </a:t>
            </a:r>
            <a:r>
              <a:rPr lang="en-US" dirty="0">
                <a:solidFill>
                  <a:schemeClr val="accent5"/>
                </a:solidFill>
              </a:rPr>
              <a:t>optional</a:t>
            </a:r>
          </a:p>
          <a:p>
            <a:pPr lvl="1"/>
            <a:r>
              <a:rPr lang="en-US" dirty="0"/>
              <a:t>Not widely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properties of DNS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delegation and hierarchy enables: </a:t>
            </a:r>
          </a:p>
          <a:p>
            <a:pPr lvl="1"/>
            <a:r>
              <a:rPr lang="en-US" dirty="0"/>
              <a:t>Easy unique naming</a:t>
            </a:r>
          </a:p>
          <a:p>
            <a:pPr lvl="1"/>
            <a:r>
              <a:rPr lang="en-US" dirty="0"/>
              <a:t>“Fate sharing” for network failures</a:t>
            </a:r>
          </a:p>
          <a:p>
            <a:pPr lvl="1"/>
            <a:r>
              <a:rPr lang="en-US" dirty="0"/>
              <a:t>Reasonable trust model</a:t>
            </a:r>
          </a:p>
          <a:p>
            <a:pPr lvl="1"/>
            <a:r>
              <a:rPr lang="en-US" dirty="0"/>
              <a:t>Caching increases scalability and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1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provides indirection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can change underneath</a:t>
            </a:r>
          </a:p>
          <a:p>
            <a:pPr lvl="1"/>
            <a:r>
              <a:rPr lang="en-US" dirty="0"/>
              <a:t>Move </a:t>
            </a:r>
            <a:r>
              <a:rPr lang="en-US" dirty="0" err="1"/>
              <a:t>www.cnn.com</a:t>
            </a:r>
            <a:r>
              <a:rPr lang="en-US" dirty="0"/>
              <a:t> to 4.125.91.21</a:t>
            </a:r>
          </a:p>
          <a:p>
            <a:r>
              <a:rPr lang="en-US" dirty="0"/>
              <a:t>Name could map to multiple IP addresses</a:t>
            </a:r>
          </a:p>
          <a:p>
            <a:pPr lvl="1"/>
            <a:r>
              <a:rPr lang="en-US" dirty="0"/>
              <a:t>Load-balancing (</a:t>
            </a:r>
            <a:r>
              <a:rPr lang="en-US" dirty="0">
                <a:solidFill>
                  <a:schemeClr val="accent5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Reducing latency by picking nearby servers (</a:t>
            </a:r>
            <a:r>
              <a:rPr lang="en-US" dirty="0">
                <a:solidFill>
                  <a:schemeClr val="accent5"/>
                </a:solidFill>
              </a:rPr>
              <a:t>CDN</a:t>
            </a:r>
            <a:r>
              <a:rPr lang="en-US" dirty="0"/>
              <a:t>)</a:t>
            </a:r>
          </a:p>
          <a:p>
            <a:r>
              <a:rPr lang="en-US" dirty="0"/>
              <a:t>Multiple names for the same address</a:t>
            </a:r>
          </a:p>
          <a:p>
            <a:pPr lvl="1"/>
            <a:r>
              <a:rPr lang="en-US" dirty="0"/>
              <a:t>E.g., many services (mail, www) on same machine </a:t>
            </a:r>
          </a:p>
          <a:p>
            <a:pPr lvl="1"/>
            <a:r>
              <a:rPr lang="en-US" dirty="0"/>
              <a:t>E.g., aliases like </a:t>
            </a:r>
            <a:r>
              <a:rPr lang="en-US" dirty="0" err="1"/>
              <a:t>www.cnn.com</a:t>
            </a:r>
            <a:r>
              <a:rPr lang="en-US" dirty="0"/>
              <a:t> and </a:t>
            </a:r>
            <a:r>
              <a:rPr lang="en-US" dirty="0" err="1"/>
              <a:t>cnn.com</a:t>
            </a:r>
            <a:endParaRPr lang="en-US" dirty="0"/>
          </a:p>
          <a:p>
            <a:r>
              <a:rPr lang="en-US" dirty="0"/>
              <a:t>This flexibility applies only within domain!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3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9CF-A5B6-D949-8A11-32073B6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912-8CBA-794C-B435-EC8716EF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Topic: web performance optimization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talk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optimizing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caching</a:t>
            </a:r>
            <a:r>
              <a:rPr lang="zh-CN" altLang="en-US" dirty="0"/>
              <a:t> </a:t>
            </a:r>
            <a:r>
              <a:rPr lang="en-US" altLang="zh-CN" dirty="0"/>
              <a:t>(browser,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proxies,</a:t>
            </a:r>
            <a:r>
              <a:rPr lang="zh-CN" altLang="en-US" dirty="0"/>
              <a:t> </a:t>
            </a:r>
            <a:r>
              <a:rPr lang="en-US" altLang="zh-CN" dirty="0"/>
              <a:t>reverse</a:t>
            </a:r>
            <a:r>
              <a:rPr lang="zh-CN" altLang="en-US" dirty="0"/>
              <a:t> </a:t>
            </a:r>
            <a:r>
              <a:rPr lang="en-US" altLang="zh-CN" dirty="0"/>
              <a:t>proxies),</a:t>
            </a:r>
            <a:r>
              <a:rPr lang="zh-CN" altLang="en-US" dirty="0"/>
              <a:t> </a:t>
            </a:r>
            <a:r>
              <a:rPr lang="en-US" altLang="zh-CN" dirty="0"/>
              <a:t>CDN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DNS (server selection and DNS caching)</a:t>
            </a:r>
            <a:endParaRPr lang="en-US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technique,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two examples of Internet applications, where one application can</a:t>
            </a:r>
            <a:r>
              <a:rPr lang="zh-CN" altLang="en-US" dirty="0"/>
              <a:t> </a:t>
            </a:r>
            <a:r>
              <a:rPr lang="en-US" altLang="zh-CN" dirty="0"/>
              <a:t>benefit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technique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 other cannot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Discuss in groups, and each group chooses a leader to summarize the discussion</a:t>
            </a:r>
          </a:p>
          <a:p>
            <a:pPr lvl="1"/>
            <a:r>
              <a:rPr lang="en-US" dirty="0"/>
              <a:t>In your group discussion, please do not dominate the discussion, and give everyone a chance to speak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D9B-0B3C-C844-9E4B-D8E267C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02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dirty="0"/>
              <a:t>CDNs improve web performance</a:t>
            </a:r>
          </a:p>
          <a:p>
            <a:pPr lvl="1"/>
            <a:r>
              <a:rPr lang="en-US" dirty="0"/>
              <a:t>Via replication and caching</a:t>
            </a:r>
          </a:p>
          <a:p>
            <a:pPr lvl="1"/>
            <a:r>
              <a:rPr lang="en-US" dirty="0"/>
              <a:t>Good server selection</a:t>
            </a:r>
          </a:p>
          <a:p>
            <a:r>
              <a:rPr lang="en-US" dirty="0"/>
              <a:t>DNS allows us to go to webpages without having to memorize IP addresses</a:t>
            </a:r>
          </a:p>
          <a:p>
            <a:pPr lvl="1"/>
            <a:r>
              <a:rPr lang="en-US" dirty="0"/>
              <a:t>Allows a level of indirection that enables many functionalities including CDN server selection</a:t>
            </a:r>
          </a:p>
          <a:p>
            <a:endParaRPr lang="en-US" dirty="0"/>
          </a:p>
          <a:p>
            <a:r>
              <a:rPr lang="en-US" dirty="0"/>
              <a:t>Exercise and lab session this Thursday</a:t>
            </a:r>
          </a:p>
          <a:p>
            <a:r>
              <a:rPr lang="en-US" dirty="0"/>
              <a:t>Assignment 1 is due this Sunday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24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Caching: How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Modifier to GET requests:</a:t>
            </a:r>
          </a:p>
          <a:p>
            <a:pPr lvl="1"/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en-US" dirty="0"/>
              <a:t> – returns </a:t>
            </a:r>
            <a:r>
              <a:rPr lang="ja-JP" altLang="en-US" dirty="0"/>
              <a:t>“</a:t>
            </a:r>
            <a:r>
              <a:rPr lang="en-US" dirty="0"/>
              <a:t>not modified</a:t>
            </a:r>
            <a:r>
              <a:rPr lang="ja-JP" altLang="en-US" dirty="0"/>
              <a:t>”</a:t>
            </a:r>
            <a:r>
              <a:rPr lang="en-US" dirty="0"/>
              <a:t> if resource not modified since specified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86406" y="3474241"/>
            <a:ext cx="7417300" cy="163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3" tIns="45692" rIns="91383" bIns="4569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GET /</a:t>
            </a:r>
            <a:r>
              <a:rPr lang="en-US" dirty="0" err="1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somedir</a:t>
            </a:r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page.html</a:t>
            </a:r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 HTTP/1.1</a:t>
            </a:r>
          </a:p>
          <a:p>
            <a:pPr algn="l"/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Host: </a:t>
            </a:r>
            <a:r>
              <a:rPr lang="en-US" dirty="0" err="1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www.someschool.edu</a:t>
            </a:r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pPr algn="l"/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User-agent: Mozilla/4.0</a:t>
            </a:r>
          </a:p>
          <a:p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If-modified-since: Mon, 7 Sep 2020 10:25:50 GMT</a:t>
            </a:r>
          </a:p>
          <a:p>
            <a:pPr algn="l"/>
            <a:r>
              <a:rPr lang="en-US" b="0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(blank line)</a:t>
            </a:r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2400" b="0" dirty="0">
              <a:solidFill>
                <a:schemeClr val="accent5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0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Caching: How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Modifier to GET requests:</a:t>
            </a:r>
          </a:p>
          <a:p>
            <a:pPr lvl="1"/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en-US" dirty="0"/>
              <a:t> – returns </a:t>
            </a:r>
            <a:r>
              <a:rPr lang="ja-JP" altLang="en-US" dirty="0"/>
              <a:t>“</a:t>
            </a:r>
            <a:r>
              <a:rPr lang="en-US" dirty="0"/>
              <a:t>not modified</a:t>
            </a:r>
            <a:r>
              <a:rPr lang="ja-JP" altLang="en-US" dirty="0"/>
              <a:t>”</a:t>
            </a:r>
            <a:r>
              <a:rPr lang="en-US" dirty="0"/>
              <a:t> if resource not modified since specified time </a:t>
            </a:r>
          </a:p>
          <a:p>
            <a:r>
              <a:rPr lang="en-US" dirty="0">
                <a:ea typeface="Arial" charset="0"/>
                <a:cs typeface="Arial" charset="0"/>
              </a:rPr>
              <a:t>Client specifies </a:t>
            </a:r>
            <a:r>
              <a:rPr lang="ja-JP" altLang="en-US" dirty="0">
                <a:ea typeface="Arial" charset="0"/>
                <a:cs typeface="Arial" charset="0"/>
              </a:rPr>
              <a:t>“</a:t>
            </a:r>
            <a:r>
              <a:rPr lang="en-US" sz="2400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ja-JP" altLang="en-US" dirty="0"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ea typeface="Arial" charset="0"/>
                <a:cs typeface="Arial" charset="0"/>
              </a:rPr>
              <a:t>time in request</a:t>
            </a:r>
          </a:p>
          <a:p>
            <a:pPr>
              <a:lnSpc>
                <a:spcPct val="80000"/>
              </a:lnSpc>
            </a:pPr>
            <a:r>
              <a:rPr lang="en-US" dirty="0">
                <a:ea typeface="Arial" charset="0"/>
                <a:cs typeface="Arial" charset="0"/>
              </a:rPr>
              <a:t>Server compares this against </a:t>
            </a:r>
            <a:r>
              <a:rPr lang="ja-JP" altLang="en-US" dirty="0">
                <a:ea typeface="Arial" charset="0"/>
                <a:cs typeface="Arial" charset="0"/>
              </a:rPr>
              <a:t>“</a:t>
            </a:r>
            <a:r>
              <a:rPr lang="en-US" dirty="0">
                <a:ea typeface="Arial" charset="0"/>
                <a:cs typeface="Arial" charset="0"/>
              </a:rPr>
              <a:t>last modified</a:t>
            </a:r>
            <a:r>
              <a:rPr lang="ja-JP" altLang="en-US" dirty="0">
                <a:ea typeface="Arial" charset="0"/>
                <a:cs typeface="Arial" charset="0"/>
              </a:rPr>
              <a:t>”</a:t>
            </a:r>
            <a:r>
              <a:rPr lang="en-US" dirty="0">
                <a:ea typeface="Arial" charset="0"/>
                <a:cs typeface="Arial" charset="0"/>
              </a:rPr>
              <a:t> time of resource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Arial" charset="0"/>
                <a:cs typeface="Arial" charset="0"/>
              </a:rPr>
              <a:t>Server returns </a:t>
            </a:r>
            <a:r>
              <a:rPr lang="ja-JP" altLang="en-US" dirty="0">
                <a:ea typeface="Arial" charset="0"/>
                <a:cs typeface="Arial" charset="0"/>
              </a:rPr>
              <a:t>“</a:t>
            </a:r>
            <a:r>
              <a:rPr lang="en-US" dirty="0">
                <a:ea typeface="Arial" charset="0"/>
                <a:cs typeface="Arial" charset="0"/>
              </a:rPr>
              <a:t>Not Modified</a:t>
            </a:r>
            <a:r>
              <a:rPr lang="ja-JP" altLang="en-US" dirty="0">
                <a:ea typeface="Arial" charset="0"/>
                <a:cs typeface="Arial" charset="0"/>
              </a:rPr>
              <a:t>”</a:t>
            </a:r>
            <a:r>
              <a:rPr lang="en-US" dirty="0">
                <a:ea typeface="Arial" charset="0"/>
                <a:cs typeface="Arial" charset="0"/>
              </a:rPr>
              <a:t> if resource has not changed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Arial" charset="0"/>
                <a:cs typeface="Arial" charset="0"/>
              </a:rPr>
              <a:t>…. or a</a:t>
            </a:r>
            <a:r>
              <a:rPr lang="en-US" altLang="zh-CN" dirty="0">
                <a:ea typeface="Arial" charset="0"/>
                <a:cs typeface="Arial" charset="0"/>
              </a:rPr>
              <a:t>n</a:t>
            </a:r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ja-JP" altLang="en-US" dirty="0">
                <a:ea typeface="Arial" charset="0"/>
                <a:cs typeface="Arial" charset="0"/>
              </a:rPr>
              <a:t>“</a:t>
            </a:r>
            <a:r>
              <a:rPr lang="en-US" dirty="0">
                <a:ea typeface="Arial" charset="0"/>
                <a:cs typeface="Arial" charset="0"/>
              </a:rPr>
              <a:t>OK</a:t>
            </a:r>
            <a:r>
              <a:rPr lang="ja-JP" altLang="en-US" dirty="0">
                <a:ea typeface="Arial" charset="0"/>
                <a:cs typeface="Arial" charset="0"/>
              </a:rPr>
              <a:t>”</a:t>
            </a:r>
            <a:r>
              <a:rPr lang="en-US" dirty="0">
                <a:ea typeface="Arial" charset="0"/>
                <a:cs typeface="Arial" charset="0"/>
              </a:rPr>
              <a:t> with the latest version otherwise</a:t>
            </a:r>
          </a:p>
          <a:p>
            <a:pPr>
              <a:lnSpc>
                <a:spcPct val="80000"/>
              </a:lnSpc>
            </a:pPr>
            <a:r>
              <a:rPr lang="en-US" dirty="0">
                <a:ea typeface="Arial" charset="0"/>
                <a:cs typeface="Arial" charset="0"/>
              </a:rPr>
              <a:t>Question: is this always beneficial?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3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Caching: How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Modifier to GET requests:</a:t>
            </a:r>
          </a:p>
          <a:p>
            <a:pPr lvl="1"/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en-US" dirty="0"/>
              <a:t> – returns </a:t>
            </a:r>
            <a:r>
              <a:rPr lang="ja-JP" altLang="en-US" dirty="0"/>
              <a:t>“</a:t>
            </a:r>
            <a:r>
              <a:rPr lang="en-US" dirty="0"/>
              <a:t>not modified</a:t>
            </a:r>
            <a:r>
              <a:rPr lang="ja-JP" altLang="en-US" dirty="0"/>
              <a:t>”</a:t>
            </a:r>
            <a:r>
              <a:rPr lang="en-US" dirty="0"/>
              <a:t> if resource not modified since specified time </a:t>
            </a:r>
          </a:p>
          <a:p>
            <a:r>
              <a:rPr lang="en-US" dirty="0"/>
              <a:t>Response header:</a:t>
            </a:r>
          </a:p>
          <a:p>
            <a:pPr lvl="1"/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Expires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how long it</a:t>
            </a:r>
            <a:r>
              <a:rPr lang="ja-JP" altLang="en-US" dirty="0"/>
              <a:t>’</a:t>
            </a:r>
            <a:r>
              <a:rPr lang="en-US" dirty="0"/>
              <a:t>s safe to cache the resource</a:t>
            </a:r>
          </a:p>
          <a:p>
            <a:pPr lvl="1"/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No-cache</a:t>
            </a:r>
            <a:r>
              <a:rPr lang="en-US" dirty="0"/>
              <a:t> – ignore all caches; always get resource directly from server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Caching: Where?</a:t>
            </a:r>
            <a:endParaRPr lang="en-US" dirty="0"/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  <a:p>
            <a:pPr lvl="1"/>
            <a:r>
              <a:rPr lang="en-US" dirty="0"/>
              <a:t>Client (browser)</a:t>
            </a:r>
          </a:p>
          <a:p>
            <a:pPr lvl="1"/>
            <a:r>
              <a:rPr lang="en-US" dirty="0"/>
              <a:t>Forward proxies </a:t>
            </a:r>
          </a:p>
          <a:p>
            <a:pPr lvl="1"/>
            <a:r>
              <a:rPr lang="en-US" dirty="0"/>
              <a:t>Reverse proxies</a:t>
            </a:r>
          </a:p>
          <a:p>
            <a:pPr lvl="1"/>
            <a:r>
              <a:rPr lang="en-US" dirty="0"/>
              <a:t>Content Distribution Network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4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2136</TotalTime>
  <Words>2814</Words>
  <Application>Microsoft Macintosh PowerPoint</Application>
  <PresentationFormat>On-screen Show (4:3)</PresentationFormat>
  <Paragraphs>539</Paragraphs>
  <Slides>56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Calibri</vt:lpstr>
      <vt:lpstr>Calibri Light</vt:lpstr>
      <vt:lpstr>Courier New</vt:lpstr>
      <vt:lpstr>Helvetica</vt:lpstr>
      <vt:lpstr>Lucida Console</vt:lpstr>
      <vt:lpstr>Monotype Sorts</vt:lpstr>
      <vt:lpstr>Times New Roman</vt:lpstr>
      <vt:lpstr>Wingdings</vt:lpstr>
      <vt:lpstr>Office Theme</vt:lpstr>
      <vt:lpstr>Clip</vt:lpstr>
      <vt:lpstr>EN.601.414/614 Computer Networks  CDN and DNS</vt:lpstr>
      <vt:lpstr>Question on differences between connection and circuit</vt:lpstr>
      <vt:lpstr>Recap: Improving HTTP performance</vt:lpstr>
      <vt:lpstr>Agenda</vt:lpstr>
      <vt:lpstr>Caching</vt:lpstr>
      <vt:lpstr>Caching: How</vt:lpstr>
      <vt:lpstr>Caching: How</vt:lpstr>
      <vt:lpstr>Caching: How</vt:lpstr>
      <vt:lpstr>Caching: Where?</vt:lpstr>
      <vt:lpstr>Caching: Where?</vt:lpstr>
      <vt:lpstr>Caching with Reverse Proxies</vt:lpstr>
      <vt:lpstr>Caching with Forward Proxies</vt:lpstr>
      <vt:lpstr>Replication</vt:lpstr>
      <vt:lpstr>Recap: Improving HTTP performance</vt:lpstr>
      <vt:lpstr>Content Distribution Networks (CDN)</vt:lpstr>
      <vt:lpstr> Cost-effective content delivery</vt:lpstr>
      <vt:lpstr>CDN example – Akamai</vt:lpstr>
      <vt:lpstr>How to direct clients to particular replicas?</vt:lpstr>
      <vt:lpstr>DNS: Domain name system</vt:lpstr>
      <vt:lpstr>Internet names &amp; addresses</vt:lpstr>
      <vt:lpstr>Why?</vt:lpstr>
      <vt:lpstr>DNS: History</vt:lpstr>
      <vt:lpstr>DNS: History (cont’d)</vt:lpstr>
      <vt:lpstr>Goals</vt:lpstr>
      <vt:lpstr>How?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DNS root servers</vt:lpstr>
      <vt:lpstr>DNS root servers</vt:lpstr>
      <vt:lpstr>Anycast in a nutshell</vt:lpstr>
      <vt:lpstr>DNS records</vt:lpstr>
      <vt:lpstr>DNS records (cont’d)</vt:lpstr>
      <vt:lpstr>Inserting Resource Records into DNS</vt:lpstr>
      <vt:lpstr>Using DNS (Client/App View)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Two ways to resolve a name</vt:lpstr>
      <vt:lpstr>DNS protocol</vt:lpstr>
      <vt:lpstr>Goals: Are we there yet?</vt:lpstr>
      <vt:lpstr>Reliability</vt:lpstr>
      <vt:lpstr>Goals: Are we there yet?</vt:lpstr>
      <vt:lpstr>DNS caching</vt:lpstr>
      <vt:lpstr>Negative caching</vt:lpstr>
      <vt:lpstr>Important properties of DNS</vt:lpstr>
      <vt:lpstr>DNS provides indirection</vt:lpstr>
      <vt:lpstr>Group Discussion</vt:lpstr>
      <vt:lpstr>Summary</vt:lpstr>
      <vt:lpstr>Thanks!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417</cp:revision>
  <dcterms:created xsi:type="dcterms:W3CDTF">2017-09-02T14:15:58Z</dcterms:created>
  <dcterms:modified xsi:type="dcterms:W3CDTF">2020-09-15T19:22:53Z</dcterms:modified>
</cp:coreProperties>
</file>