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51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87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88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9" r:id="rId57"/>
    <p:sldId id="581" r:id="rId58"/>
    <p:sldId id="582" r:id="rId59"/>
    <p:sldId id="583" r:id="rId60"/>
    <p:sldId id="584" r:id="rId61"/>
    <p:sldId id="585" r:id="rId62"/>
    <p:sldId id="586" r:id="rId63"/>
    <p:sldId id="46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2"/>
    <p:restoredTop sz="88216"/>
  </p:normalViewPr>
  <p:slideViewPr>
    <p:cSldViewPr snapToObjects="1">
      <p:cViewPr>
        <p:scale>
          <a:sx n="110" d="100"/>
          <a:sy n="110" d="100"/>
        </p:scale>
        <p:origin x="184" y="8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11227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9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5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8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0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49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448097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22123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43246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Midterm Review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bursty traffic (average &lt;&lt; peak demand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Packet switching exploits statistical multiplexing better than circuit </a:t>
            </a: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2598" y="2139952"/>
            <a:ext cx="1342002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8757" y="2876551"/>
            <a:ext cx="2111508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6782" y="2152270"/>
            <a:ext cx="20923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four 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Transmission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Queuing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7983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98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9865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4411849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4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layers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 smtClean="0"/>
              <a:t>OSI stands for Open Systems Interconnection model</a:t>
            </a:r>
          </a:p>
          <a:p>
            <a:pPr lvl="1"/>
            <a:r>
              <a:rPr lang="en-US" dirty="0" smtClean="0"/>
              <a:t>Developed by the ISO</a:t>
            </a:r>
          </a:p>
          <a:p>
            <a:endParaRPr lang="en-US" dirty="0"/>
          </a:p>
          <a:p>
            <a:r>
              <a:rPr lang="en-US" dirty="0" smtClean="0"/>
              <a:t>Session and presentation layers are often implemented as part of the application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08" y="24"/>
              <a:ext cx="727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chemeClr val="accent4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219350" y="2642776"/>
            <a:ext cx="1437885" cy="35394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chemeClr val="accent4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454845" y="3097945"/>
            <a:ext cx="963396" cy="35394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L7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L6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L5</a:t>
            </a:r>
            <a:endParaRPr lang="en-US" sz="1800" dirty="0">
              <a:solidFill>
                <a:schemeClr val="accent4"/>
              </a:solidFill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148" y="24"/>
              <a:ext cx="641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chemeClr val="accent5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89" y="23"/>
              <a:ext cx="56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76" y="24"/>
              <a:ext cx="594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chemeClr val="accent5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87" y="23"/>
              <a:ext cx="572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L4</a:t>
            </a:r>
            <a:endParaRPr lang="en-US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L3</a:t>
            </a:r>
            <a:endParaRPr lang="en-US" sz="1800" dirty="0"/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34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practice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Lower three layers implemented everywhere</a:t>
            </a:r>
          </a:p>
          <a:p>
            <a:r>
              <a:rPr lang="en-US" b="0" dirty="0" smtClean="0"/>
              <a:t>Top two layers implemented only at hosts</a:t>
            </a:r>
            <a:endParaRPr lang="en-US" b="0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2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encapsulation: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Protocol headers</a:t>
            </a:r>
            <a:endParaRPr lang="en-US" dirty="0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request/response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chemeClr val="accent4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chemeClr val="accent4"/>
                </a:solidFill>
                <a:latin typeface="Arial" charset="0"/>
              </a:rPr>
              <a:t>User 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20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is the narrow waist of the layering hourglass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SMTP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HTTP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TCP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UDP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IP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PPP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FDDI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Ethernet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PSTN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Radio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Copper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Optical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NTP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DNS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chemeClr val="accent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chemeClr val="accent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Basics (lectures 1–3) </a:t>
            </a:r>
          </a:p>
          <a:p>
            <a:r>
              <a:rPr lang="en-US" dirty="0" smtClean="0"/>
              <a:t>Application layer (</a:t>
            </a:r>
            <a:r>
              <a:rPr lang="en-US" dirty="0"/>
              <a:t>lectures </a:t>
            </a:r>
            <a:r>
              <a:rPr lang="en-US" dirty="0" smtClean="0"/>
              <a:t>4, 5)</a:t>
            </a:r>
          </a:p>
          <a:p>
            <a:pPr lvl="1"/>
            <a:r>
              <a:rPr lang="en-US" dirty="0" smtClean="0"/>
              <a:t>HTTP, DNS, and CDN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6–9)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3-4:15pm March 13 </a:t>
            </a:r>
            <a:r>
              <a:rPr lang="en-US" dirty="0" smtClean="0"/>
              <a:t>(this Wednesday</a:t>
            </a:r>
            <a:r>
              <a:rPr lang="en-US" dirty="0"/>
              <a:t>)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one A4/letter paper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</a:t>
            </a:r>
            <a:r>
              <a:rPr lang="en-US" dirty="0" smtClean="0">
                <a:solidFill>
                  <a:schemeClr val="accent5"/>
                </a:solidFill>
              </a:rPr>
              <a:t>prohibited</a:t>
            </a:r>
          </a:p>
          <a:p>
            <a:r>
              <a:rPr lang="en-US" dirty="0" smtClean="0"/>
              <a:t>Senior Option</a:t>
            </a:r>
          </a:p>
          <a:p>
            <a:pPr lvl="1"/>
            <a:r>
              <a:rPr lang="en-US" dirty="0" smtClean="0"/>
              <a:t>Your final exam score will be the same as your midterm exam score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Server is “always on” and “well known”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lients initiate contact to server</a:t>
            </a:r>
          </a:p>
          <a:p>
            <a:r>
              <a:rPr lang="en-US" dirty="0" smtClean="0"/>
              <a:t>Synchronous request/reply protocol </a:t>
            </a:r>
          </a:p>
          <a:p>
            <a:pPr lvl="1"/>
            <a:r>
              <a:rPr lang="en-US" dirty="0" smtClean="0"/>
              <a:t>Runs over TCP, Port 80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ASCII format</a:t>
            </a:r>
          </a:p>
          <a:p>
            <a:pPr lvl="1"/>
            <a:r>
              <a:rPr lang="en-US" dirty="0" smtClean="0"/>
              <a:t>Before HTTP/2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HTTP request/response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3038902" y="1856582"/>
            <a:ext cx="902825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404698" y="1856582"/>
            <a:ext cx="985733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93464" y="2170113"/>
            <a:ext cx="89679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syn</a:t>
            </a:r>
            <a:endParaRPr lang="en-US" sz="18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755642" y="2568575"/>
            <a:ext cx="148349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668467" y="3330575"/>
            <a:ext cx="203249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230736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chemeClr val="accent5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chemeClr val="accent5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035619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898402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975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request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RTT (round-trip </a:t>
            </a:r>
            <a:r>
              <a:rPr lang="en-US" dirty="0" smtClean="0"/>
              <a:t>time)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ime </a:t>
            </a:r>
            <a:r>
              <a:rPr lang="en-US" dirty="0"/>
              <a:t>for a small packet to travel </a:t>
            </a:r>
            <a:r>
              <a:rPr lang="en-US" dirty="0" smtClean="0"/>
              <a:t>from </a:t>
            </a:r>
            <a:r>
              <a:rPr lang="en-US" dirty="0"/>
              <a:t>client to server and back</a:t>
            </a:r>
          </a:p>
          <a:p>
            <a:endParaRPr lang="en-US" dirty="0" smtClean="0"/>
          </a:p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1 RTT for TCP setup</a:t>
            </a:r>
          </a:p>
          <a:p>
            <a:pPr lvl="1"/>
            <a:r>
              <a:rPr lang="en-US" dirty="0" smtClean="0"/>
              <a:t>1 RTT for HTTP request and first few bytes</a:t>
            </a:r>
          </a:p>
          <a:p>
            <a:pPr lvl="1"/>
            <a:r>
              <a:rPr lang="en-US" dirty="0" smtClean="0"/>
              <a:t>Transmission time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Total </a:t>
            </a:r>
            <a:r>
              <a:rPr lang="en-US" dirty="0" smtClean="0"/>
              <a:t>= 2RTT + Transmission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37728" cy="3560755"/>
            <a:chOff x="5138546" y="1923173"/>
            <a:chExt cx="3337728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505621" y="1923173"/>
              <a:ext cx="72399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accent5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92520" y="1923173"/>
              <a:ext cx="783754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accent5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71741" y="2197388"/>
              <a:ext cx="89679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</a:t>
              </a:r>
              <a:r>
                <a:rPr lang="en-US" b="0" dirty="0" smtClean="0">
                  <a:solidFill>
                    <a:schemeClr val="accent5"/>
                  </a:solidFill>
                  <a:latin typeface="+mn-lt"/>
                </a:rPr>
                <a:t>syn</a:t>
              </a:r>
              <a:endParaRPr lang="en-US" b="0" dirty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6053264" y="2564323"/>
              <a:ext cx="148349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951266" y="3266031"/>
              <a:ext cx="2032494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3304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+mn-lt"/>
                </a:rPr>
                <a:t>RTT</a:t>
              </a:r>
              <a:endParaRPr lang="en-US" dirty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3304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+mn-lt"/>
                </a:rPr>
                <a:t>RTT</a:t>
              </a:r>
              <a:endParaRPr lang="en-US" dirty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3842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 smtClean="0">
                  <a:solidFill>
                    <a:schemeClr val="accent5"/>
                  </a:solidFill>
                  <a:latin typeface="+mn-lt"/>
                </a:rPr>
                <a:t>Tx</a:t>
              </a:r>
              <a:endParaRPr lang="en-US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6564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review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what you’re expected to know at this point: key topics, important aspects of each</a:t>
            </a:r>
          </a:p>
          <a:p>
            <a:r>
              <a:rPr lang="en-US" dirty="0" smtClean="0"/>
              <a:t>Not covered in review </a:t>
            </a:r>
            <a:r>
              <a:rPr lang="en-US" dirty="0" smtClean="0">
                <a:solidFill>
                  <a:schemeClr val="accent5"/>
                </a:solidFill>
              </a:rPr>
              <a:t>does NOT imply </a:t>
            </a:r>
            <a:r>
              <a:rPr lang="en-US" dirty="0" smtClean="0"/>
              <a:t>you don’t need to know it</a:t>
            </a:r>
          </a:p>
          <a:p>
            <a:pPr lvl="1"/>
            <a:r>
              <a:rPr lang="en-US" dirty="0" smtClean="0"/>
              <a:t>But if it’s covered today, you should know it</a:t>
            </a:r>
          </a:p>
          <a:p>
            <a:r>
              <a:rPr lang="en-US" dirty="0" smtClean="0"/>
              <a:t>Summarize, not explain</a:t>
            </a:r>
          </a:p>
          <a:p>
            <a:pPr lvl="1"/>
            <a:r>
              <a:rPr lang="en-US" dirty="0" smtClean="0"/>
              <a:t>Stop me when you want to discuss something further!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9882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1817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Basics (lectures 1–3)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Application layer (</a:t>
            </a:r>
            <a:r>
              <a:rPr lang="en-US" dirty="0">
                <a:solidFill>
                  <a:schemeClr val="accent3"/>
                </a:solidFill>
              </a:rPr>
              <a:t>lectures </a:t>
            </a:r>
            <a:r>
              <a:rPr lang="en-US" dirty="0" smtClean="0">
                <a:solidFill>
                  <a:schemeClr val="accent3"/>
                </a:solidFill>
              </a:rPr>
              <a:t>4, 5)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HTTP, DNS, and CDN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6–9)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Communication between application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ports</a:t>
            </a:r>
          </a:p>
          <a:p>
            <a:r>
              <a:rPr lang="en-US" dirty="0" smtClean="0"/>
              <a:t>(2) Provide common end-to-end services for app layer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466792"/>
              </p:ext>
            </p:extLst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/>
                <a:gridCol w="3011424"/>
                <a:gridCol w="30114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</a:t>
            </a:r>
            <a:r>
              <a:rPr lang="en-US" dirty="0" smtClean="0"/>
              <a:t>perform mux/</a:t>
            </a:r>
            <a:r>
              <a:rPr lang="en-US" dirty="0" err="1" smtClean="0"/>
              <a:t>demux</a:t>
            </a:r>
            <a:r>
              <a:rPr lang="en-US" dirty="0" smtClean="0"/>
              <a:t> </a:t>
            </a:r>
            <a:r>
              <a:rPr lang="en-US" dirty="0"/>
              <a:t>via ports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67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transport: </a:t>
            </a:r>
            <a:br>
              <a:rPr lang="en-US" dirty="0" smtClean="0"/>
            </a:br>
            <a:r>
              <a:rPr lang="en-US" dirty="0" smtClean="0"/>
              <a:t>General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(feedback from receiver)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umulative: “received everything up to X”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elective: “received X”</a:t>
            </a:r>
          </a:p>
          <a:p>
            <a:r>
              <a:rPr lang="en-US" dirty="0" smtClean="0"/>
              <a:t>Sequence no (detect duplicates, accounting)</a:t>
            </a:r>
          </a:p>
          <a:p>
            <a:r>
              <a:rPr lang="en-US" dirty="0" smtClean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Stop and wait </a:t>
            </a:r>
            <a:r>
              <a:rPr lang="en-US" dirty="0" smtClean="0"/>
              <a:t>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(DATA/ RTT)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TCP achieves reliability</a:t>
            </a:r>
          </a:p>
          <a:p>
            <a:r>
              <a:rPr lang="en-US" dirty="0" smtClean="0"/>
              <a:t>RTT estimation</a:t>
            </a:r>
          </a:p>
          <a:p>
            <a:r>
              <a:rPr lang="en-US" dirty="0" smtClean="0"/>
              <a:t>Connection establishment/teardown 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Congestion Control</a:t>
            </a:r>
          </a:p>
          <a:p>
            <a:endParaRPr lang="en-US" dirty="0" smtClean="0"/>
          </a:p>
          <a:p>
            <a:r>
              <a:rPr lang="en-US" dirty="0" smtClean="0"/>
              <a:t>For each, know how the functionality is implemented and why it is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(lectures 1–3) </a:t>
            </a:r>
          </a:p>
          <a:p>
            <a:r>
              <a:rPr lang="en-US" dirty="0" smtClean="0"/>
              <a:t>Application layer (</a:t>
            </a:r>
            <a:r>
              <a:rPr lang="en-US" dirty="0"/>
              <a:t>lectures </a:t>
            </a:r>
            <a:r>
              <a:rPr lang="en-US" dirty="0" smtClean="0"/>
              <a:t>4, 5)</a:t>
            </a:r>
          </a:p>
          <a:p>
            <a:pPr lvl="1"/>
            <a:r>
              <a:rPr lang="en-US" dirty="0" smtClean="0"/>
              <a:t>HTTP, DNS, and CDN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6–9)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TCP take care of it simplifies application development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hecksums and timers (for error and loss detection)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 (to detect faster-than-timeout loss)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  <a:r>
              <a:rPr lang="en-US" dirty="0"/>
              <a:t>ACKs (receiver </a:t>
            </a:r>
            <a:r>
              <a:rPr lang="en-US" dirty="0" smtClean="0"/>
              <a:t>feedback: what’s lost?)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liding windows (for efficiency)</a:t>
            </a:r>
          </a:p>
          <a:p>
            <a:pPr lvl="1"/>
            <a:r>
              <a:rPr lang="en-US" dirty="0" smtClean="0"/>
              <a:t>Buffers at sender (hold packets until ACKs arrive)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uses timeouts to retransmit packets </a:t>
            </a:r>
          </a:p>
          <a:p>
            <a:pPr lvl="1"/>
            <a:r>
              <a:rPr lang="en-US" dirty="0" smtClean="0"/>
              <a:t>But RTT may vary (significantly!) for different reasons and on different timescales</a:t>
            </a:r>
          </a:p>
          <a:p>
            <a:pPr lvl="2"/>
            <a:r>
              <a:rPr lang="en-US" dirty="0" smtClean="0"/>
              <a:t>due to temporary congestion</a:t>
            </a:r>
          </a:p>
          <a:p>
            <a:pPr lvl="2"/>
            <a:r>
              <a:rPr lang="en-US" dirty="0" smtClean="0"/>
              <a:t>due to long-lived congestion </a:t>
            </a:r>
          </a:p>
          <a:p>
            <a:pPr lvl="2"/>
            <a:r>
              <a:rPr lang="en-US" dirty="0" smtClean="0"/>
              <a:t>due to a change in routing paths</a:t>
            </a:r>
          </a:p>
          <a:p>
            <a:r>
              <a:rPr lang="en-US" dirty="0" smtClean="0"/>
              <a:t>An incorrect RTT estimate might introduce spurious retransmissions or overly long delays</a:t>
            </a:r>
          </a:p>
          <a:p>
            <a:r>
              <a:rPr lang="en-US" dirty="0"/>
              <a:t>P</a:t>
            </a:r>
            <a:r>
              <a:rPr lang="en-US" dirty="0" smtClean="0"/>
              <a:t>roposed solutions use EWMA, incorporate deviations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ACK</a:t>
            </a:r>
          </a:p>
          <a:p>
            <a:r>
              <a:rPr lang="en-US" sz="2400" dirty="0"/>
              <a:t>Three-way handshake to terminate (normal operation)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chemeClr val="accent5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 smtClean="0"/>
              <a:t>Hence, receiver advances its window when the receiving application consumes data</a:t>
            </a:r>
          </a:p>
          <a:p>
            <a:pPr lvl="1"/>
            <a:r>
              <a:rPr lang="en-US" dirty="0" smtClean="0"/>
              <a:t>Sender advances its window when new data </a:t>
            </a:r>
            <a:r>
              <a:rPr lang="en-US" dirty="0" err="1" smtClean="0"/>
              <a:t>ACK’</a:t>
            </a:r>
            <a:r>
              <a:rPr lang="en-US" altLang="ja-JP" dirty="0" err="1" smtClean="0"/>
              <a:t>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Risk of sender over-</a:t>
            </a:r>
            <a:r>
              <a:rPr lang="en-US" dirty="0" err="1" smtClean="0">
                <a:solidFill>
                  <a:schemeClr val="accent5"/>
                </a:solidFill>
              </a:rPr>
              <a:t>runing</a:t>
            </a:r>
            <a:r>
              <a:rPr lang="en-US" dirty="0" smtClean="0">
                <a:solidFill>
                  <a:schemeClr val="accent5"/>
                </a:solidFill>
              </a:rPr>
              <a:t> the receiver’s buffers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Because the network itself can be the bottleneck</a:t>
            </a:r>
          </a:p>
          <a:p>
            <a:pPr lvl="1"/>
            <a:r>
              <a:rPr lang="en-US" dirty="0" smtClean="0"/>
              <a:t>Should make efficient use of available network capacity</a:t>
            </a:r>
          </a:p>
          <a:p>
            <a:pPr lvl="2"/>
            <a:r>
              <a:rPr lang="en-US" dirty="0" smtClean="0"/>
              <a:t>While sharing available capacity fairly with other flows</a:t>
            </a:r>
          </a:p>
          <a:p>
            <a:pPr lvl="2"/>
            <a:r>
              <a:rPr lang="en-US" dirty="0" smtClean="0"/>
              <a:t>And adapting to changes in available capacity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Dynamically adapts the size of the sending window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Restrict window to </a:t>
            </a:r>
            <a:r>
              <a:rPr lang="en-US" dirty="0" smtClean="0">
                <a:solidFill>
                  <a:schemeClr val="accent5"/>
                </a:solidFill>
              </a:rPr>
              <a:t>min{RWND, CWND}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/>
              <a:t>(initialized to a small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ssthresh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(initialized to a large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dupACKcount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ACK </a:t>
            </a:r>
            <a:r>
              <a:rPr lang="en-US" dirty="0" smtClean="0"/>
              <a:t>(new data)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dupACK </a:t>
            </a:r>
            <a:r>
              <a:rPr lang="en-US" dirty="0" smtClean="0"/>
              <a:t>(duplicate ACK for old data)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Timeout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 smtClean="0">
                <a:solidFill>
                  <a:schemeClr val="accent5"/>
                </a:solidFill>
                <a:latin typeface="+mn-lt"/>
              </a:rPr>
              <a:t>CWND = 2xCWND</a:t>
            </a:r>
            <a:endParaRPr lang="en-US" b="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Slow start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 smtClean="0">
                  <a:solidFill>
                    <a:schemeClr val="accent5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voidance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know: </a:t>
            </a:r>
          </a:p>
          <a:p>
            <a:pPr lvl="1"/>
            <a:r>
              <a:rPr lang="en-US" dirty="0" smtClean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 smtClean="0"/>
              <a:t>Link characteristics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delays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/>
              <a:t>TCP-</a:t>
            </a:r>
            <a:r>
              <a:rPr lang="en-US" dirty="0" err="1" smtClean="0"/>
              <a:t>newReno</a:t>
            </a:r>
            <a:endParaRPr lang="en-US" dirty="0" smtClean="0"/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Our default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assumption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A simple model for 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on</a:t>
            </a:r>
            <a:br>
              <a:rPr lang="en-US" dirty="0" smtClean="0"/>
            </a:br>
            <a:r>
              <a:rPr lang="en-US" dirty="0" smtClean="0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 smtClean="0"/>
              <a:t>~ 2 x 10</a:t>
            </a:r>
            <a:r>
              <a:rPr lang="en-US" baseline="30000" dirty="0" smtClean="0"/>
              <a:t>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~ 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Basics (lectures 1–3)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Application layer (</a:t>
            </a:r>
            <a:r>
              <a:rPr lang="en-US" dirty="0">
                <a:solidFill>
                  <a:schemeClr val="accent3"/>
                </a:solidFill>
              </a:rPr>
              <a:t>lectures </a:t>
            </a:r>
            <a:r>
              <a:rPr lang="en-US" dirty="0" smtClean="0">
                <a:solidFill>
                  <a:schemeClr val="accent3"/>
                </a:solidFill>
              </a:rPr>
              <a:t>4, 5)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HTTP, DNS, and CDN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Transport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6–9)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UDP </a:t>
            </a:r>
            <a:r>
              <a:rPr lang="en-US" dirty="0">
                <a:solidFill>
                  <a:schemeClr val="accent3"/>
                </a:solidFill>
              </a:rPr>
              <a:t>vs. TCP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destination end-systems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network (routers)</a:t>
            </a:r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task(s) are we trying to accomplish?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information is needed to do it?</a:t>
            </a:r>
          </a:p>
          <a:p>
            <a:r>
              <a:rPr lang="en-US" dirty="0" smtClean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 </a:t>
            </a:r>
            <a:r>
              <a:rPr lang="en-US" dirty="0" smtClean="0">
                <a:solidFill>
                  <a:schemeClr val="accent5"/>
                </a:solidFill>
              </a:rPr>
              <a:t>TTL (8 bits)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 </a:t>
            </a:r>
            <a:r>
              <a:rPr lang="en-US" dirty="0" smtClean="0">
                <a:solidFill>
                  <a:schemeClr val="accent5"/>
                </a:solidFill>
              </a:rPr>
              <a:t>checksum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 </a:t>
            </a:r>
            <a:r>
              <a:rPr lang="en-US" dirty="0" smtClean="0">
                <a:solidFill>
                  <a:schemeClr val="accent5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Reservations </a:t>
            </a:r>
            <a:r>
              <a:rPr lang="en-US" dirty="0" smtClean="0">
                <a:sym typeface="Wingdings"/>
              </a:rPr>
              <a:t> circuit switching</a:t>
            </a:r>
            <a:endParaRPr lang="en-US" dirty="0" smtClean="0"/>
          </a:p>
          <a:p>
            <a:pPr lvl="1"/>
            <a:r>
              <a:rPr lang="en-US" dirty="0" smtClean="0"/>
              <a:t>On-demand </a:t>
            </a:r>
            <a:r>
              <a:rPr lang="en-US" dirty="0" smtClean="0">
                <a:sym typeface="Wingdings"/>
              </a:rPr>
              <a:t> packet switching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42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deal with problems: leave to ends</a:t>
            </a:r>
          </a:p>
          <a:p>
            <a:pPr lvl="1"/>
            <a:r>
              <a:rPr lang="en-US" dirty="0" smtClean="0"/>
              <a:t>Eliminated fragmentation and checksum</a:t>
            </a:r>
          </a:p>
          <a:p>
            <a:pPr lvl="1"/>
            <a:r>
              <a:rPr lang="en-US" dirty="0" smtClean="0"/>
              <a:t>Why retain TTL?</a:t>
            </a:r>
          </a:p>
          <a:p>
            <a:r>
              <a:rPr lang="en-US" dirty="0" smtClean="0"/>
              <a:t>Simplify handling:</a:t>
            </a:r>
          </a:p>
          <a:p>
            <a:pPr lvl="1"/>
            <a:r>
              <a:rPr lang="en-US" dirty="0" smtClean="0"/>
              <a:t>New options mechanism (uses next header)</a:t>
            </a:r>
          </a:p>
          <a:p>
            <a:pPr lvl="1"/>
            <a:r>
              <a:rPr lang="en-US" dirty="0" smtClean="0"/>
              <a:t>Eliminated header length</a:t>
            </a:r>
          </a:p>
          <a:p>
            <a:pPr lvl="2"/>
            <a:r>
              <a:rPr lang="en-US" dirty="0" smtClean="0"/>
              <a:t>Why couldn’t IPv4 do this?</a:t>
            </a:r>
          </a:p>
          <a:p>
            <a:r>
              <a:rPr lang="en-US" dirty="0" smtClean="0"/>
              <a:t>Provide general flow label for packet</a:t>
            </a:r>
          </a:p>
          <a:p>
            <a:pPr lvl="1"/>
            <a:r>
              <a:rPr lang="en-US" dirty="0" smtClean="0"/>
              <a:t>Not tied to semantics</a:t>
            </a:r>
          </a:p>
          <a:p>
            <a:pPr lvl="1"/>
            <a:r>
              <a:rPr lang="en-US" dirty="0" smtClean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resources consumed on demand per-packet </a:t>
            </a:r>
          </a:p>
          <a:p>
            <a:pPr lvl="1"/>
            <a:r>
              <a:rPr lang="en-US" dirty="0" smtClean="0"/>
              <a:t>Admission control: </a:t>
            </a:r>
            <a:r>
              <a:rPr lang="en-US" dirty="0" smtClean="0">
                <a:solidFill>
                  <a:schemeClr val="accent5"/>
                </a:solidFill>
              </a:rPr>
              <a:t>per packet</a:t>
            </a:r>
          </a:p>
          <a:p>
            <a:r>
              <a:rPr lang="en-US" dirty="0" smtClean="0"/>
              <a:t>Circuit switching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resources reserved a priori at “connection” initiation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dmission control: </a:t>
            </a:r>
            <a:r>
              <a:rPr lang="en-US" dirty="0" smtClean="0">
                <a:solidFill>
                  <a:schemeClr val="accent5"/>
                </a:solidFill>
              </a:rPr>
              <a:t>per connection</a:t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reservation request to </a:t>
            </a:r>
            <a:r>
              <a:rPr lang="en-US" sz="3200" b="0" dirty="0" err="1">
                <a:solidFill>
                  <a:schemeClr val="accent5"/>
                </a:solidFill>
              </a:rPr>
              <a:t>dst</a:t>
            </a:r>
            <a:endParaRPr lang="en-US" sz="3200" b="0" dirty="0">
              <a:solidFill>
                <a:schemeClr val="accent5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/>
              <a:t>Switches create circuit </a:t>
            </a:r>
            <a:r>
              <a:rPr lang="en-US" sz="3200" b="0" i="1" dirty="0"/>
              <a:t>after</a:t>
            </a:r>
            <a:r>
              <a:rPr lang="en-US" sz="3200" b="0" dirty="0"/>
              <a:t> admission control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data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teardown request</a:t>
            </a:r>
          </a:p>
          <a:p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16200000">
            <a:off x="4333261" y="2456485"/>
            <a:ext cx="4572000" cy="2707033"/>
            <a:chOff x="554038" y="1527174"/>
            <a:chExt cx="7947025" cy="4705351"/>
          </a:xfrm>
        </p:grpSpPr>
        <p:sp>
          <p:nvSpPr>
            <p:cNvPr id="6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Shape 115"/>
            <p:cNvSpPr/>
            <p:nvPr/>
          </p:nvSpPr>
          <p:spPr>
            <a:xfrm>
              <a:off x="1857375" y="2490789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Shape 116"/>
            <p:cNvSpPr/>
            <p:nvPr/>
          </p:nvSpPr>
          <p:spPr>
            <a:xfrm>
              <a:off x="1009649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20"/>
            <p:cNvSpPr/>
            <p:nvPr/>
          </p:nvSpPr>
          <p:spPr>
            <a:xfrm>
              <a:off x="1955800" y="152717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Shape 121"/>
            <p:cNvSpPr/>
            <p:nvPr/>
          </p:nvSpPr>
          <p:spPr>
            <a:xfrm>
              <a:off x="2616201" y="1660526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Shape 123"/>
            <p:cNvSpPr/>
            <p:nvPr/>
          </p:nvSpPr>
          <p:spPr>
            <a:xfrm>
              <a:off x="901700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26"/>
            <p:cNvSpPr/>
            <p:nvPr/>
          </p:nvSpPr>
          <p:spPr>
            <a:xfrm>
              <a:off x="7821615" y="3455989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Shape 127"/>
            <p:cNvSpPr/>
            <p:nvPr/>
          </p:nvSpPr>
          <p:spPr>
            <a:xfrm>
              <a:off x="6902452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Shape 129"/>
            <p:cNvSpPr/>
            <p:nvPr/>
          </p:nvSpPr>
          <p:spPr>
            <a:xfrm>
              <a:off x="7821614" y="4633915"/>
              <a:ext cx="358776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31"/>
            <p:cNvSpPr/>
            <p:nvPr/>
          </p:nvSpPr>
          <p:spPr>
            <a:xfrm>
              <a:off x="8143875" y="5054602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1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2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41"/>
            <p:cNvSpPr/>
            <p:nvPr/>
          </p:nvSpPr>
          <p:spPr>
            <a:xfrm>
              <a:off x="3643314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Shape 1260"/>
          <p:cNvSpPr/>
          <p:nvPr/>
        </p:nvSpPr>
        <p:spPr>
          <a:xfrm>
            <a:off x="7695134" y="2204084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37" name="Shape 1259"/>
          <p:cNvSpPr/>
          <p:nvPr/>
        </p:nvSpPr>
        <p:spPr>
          <a:xfrm>
            <a:off x="5670483" y="528955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39" grpId="0" animBg="1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sent as chunks of formatted bits (Packets)</a:t>
            </a:r>
          </a:p>
          <a:p>
            <a:r>
              <a:rPr lang="en-US" dirty="0" smtClean="0"/>
              <a:t>Packets consist of a “header” and “payload”</a:t>
            </a:r>
          </a:p>
          <a:p>
            <a:r>
              <a:rPr lang="en-US" dirty="0" smtClean="0"/>
              <a:t>Switches “forward” packets based on their headers</a:t>
            </a:r>
          </a:p>
          <a:p>
            <a:r>
              <a:rPr lang="en-US" dirty="0" smtClean="0"/>
              <a:t>Each packet travels </a:t>
            </a:r>
            <a:r>
              <a:rPr lang="en-US" dirty="0" smtClean="0">
                <a:solidFill>
                  <a:schemeClr val="accent5"/>
                </a:solidFill>
              </a:rPr>
              <a:t>independently</a:t>
            </a:r>
          </a:p>
          <a:p>
            <a:r>
              <a:rPr lang="en-US" dirty="0" smtClean="0"/>
              <a:t>No link resources are reserved in advance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2851</TotalTime>
  <Words>2527</Words>
  <Application>Microsoft Macintosh PowerPoint</Application>
  <PresentationFormat>On-screen Show (4:3)</PresentationFormat>
  <Paragraphs>701</Paragraphs>
  <Slides>63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Calibri</vt:lpstr>
      <vt:lpstr>Calibri Light</vt:lpstr>
      <vt:lpstr>Courier New</vt:lpstr>
      <vt:lpstr>Helvetica</vt:lpstr>
      <vt:lpstr>ＭＳ Ｐゴシック</vt:lpstr>
      <vt:lpstr>PMingLiU</vt:lpstr>
      <vt:lpstr>Times New Roman</vt:lpstr>
      <vt:lpstr>Wingdings</vt:lpstr>
      <vt:lpstr>Arial</vt:lpstr>
      <vt:lpstr>Office Theme</vt:lpstr>
      <vt:lpstr>Equation</vt:lpstr>
      <vt:lpstr>EN.601.414/614 Computer Networks  Midterm Review</vt:lpstr>
      <vt:lpstr>Midterm Exam</vt:lpstr>
      <vt:lpstr>This review</vt:lpstr>
      <vt:lpstr>Topics</vt:lpstr>
      <vt:lpstr>Basic concepts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A network link</vt:lpstr>
      <vt:lpstr>Delay</vt:lpstr>
      <vt:lpstr>End-to-end delay</vt:lpstr>
      <vt:lpstr>OSI layers</vt:lpstr>
      <vt:lpstr>Layers in practice</vt:lpstr>
      <vt:lpstr>Layer encapsulation: Protocol headers</vt:lpstr>
      <vt:lpstr>IP is the narrow waist of the layering hourglass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RTT estimation</vt:lpstr>
      <vt:lpstr>Establishing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Implications on High-speed TCP</vt:lpstr>
      <vt:lpstr>Topics</vt:lpstr>
      <vt:lpstr>Forwarding vs. routing</vt:lpstr>
      <vt:lpstr>Designing the IP header</vt:lpstr>
      <vt:lpstr>What information do we need?</vt:lpstr>
      <vt:lpstr>IP packet structure</vt:lpstr>
      <vt:lpstr>IPv4 and IPv6 header comparison</vt:lpstr>
      <vt:lpstr>Philosophy of changes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494</cp:revision>
  <dcterms:created xsi:type="dcterms:W3CDTF">2017-09-02T14:15:58Z</dcterms:created>
  <dcterms:modified xsi:type="dcterms:W3CDTF">2019-03-11T18:33:45Z</dcterms:modified>
</cp:coreProperties>
</file>