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4"/>
  </p:notesMasterIdLst>
  <p:sldIdLst>
    <p:sldId id="256" r:id="rId2"/>
    <p:sldId id="537" r:id="rId3"/>
    <p:sldId id="499" r:id="rId4"/>
    <p:sldId id="578" r:id="rId5"/>
    <p:sldId id="500" r:id="rId6"/>
    <p:sldId id="501" r:id="rId7"/>
    <p:sldId id="502" r:id="rId8"/>
    <p:sldId id="503" r:id="rId9"/>
    <p:sldId id="504" r:id="rId10"/>
    <p:sldId id="505" r:id="rId11"/>
    <p:sldId id="506" r:id="rId12"/>
    <p:sldId id="507" r:id="rId13"/>
    <p:sldId id="508" r:id="rId14"/>
    <p:sldId id="509" r:id="rId15"/>
    <p:sldId id="510" r:id="rId16"/>
    <p:sldId id="511" r:id="rId17"/>
    <p:sldId id="512" r:id="rId18"/>
    <p:sldId id="513" r:id="rId19"/>
    <p:sldId id="516" r:id="rId20"/>
    <p:sldId id="517" r:id="rId21"/>
    <p:sldId id="518" r:id="rId22"/>
    <p:sldId id="519" r:id="rId23"/>
    <p:sldId id="520" r:id="rId24"/>
    <p:sldId id="521" r:id="rId25"/>
    <p:sldId id="522" r:id="rId26"/>
    <p:sldId id="523" r:id="rId27"/>
    <p:sldId id="524" r:id="rId28"/>
    <p:sldId id="525" r:id="rId29"/>
    <p:sldId id="526" r:id="rId30"/>
    <p:sldId id="527" r:id="rId31"/>
    <p:sldId id="536" r:id="rId32"/>
    <p:sldId id="460"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55"/>
    <p:restoredTop sz="90110"/>
  </p:normalViewPr>
  <p:slideViewPr>
    <p:cSldViewPr snapToObjects="1">
      <p:cViewPr>
        <p:scale>
          <a:sx n="110" d="100"/>
          <a:sy n="110" d="100"/>
        </p:scale>
        <p:origin x="1440" y="256"/>
      </p:cViewPr>
      <p:guideLst>
        <p:guide orient="horz" pos="2160"/>
        <p:guide pos="2880"/>
      </p:guideLst>
    </p:cSldViewPr>
  </p:slideViewPr>
  <p:notesTextViewPr>
    <p:cViewPr>
      <p:scale>
        <a:sx n="1" d="1"/>
        <a:sy n="1" d="1"/>
      </p:scale>
      <p:origin x="0" y="0"/>
    </p:cViewPr>
  </p:notesTextViewPr>
  <p:notesViewPr>
    <p:cSldViewPr snapToObjects="1">
      <p:cViewPr varScale="1">
        <p:scale>
          <a:sx n="118" d="100"/>
          <a:sy n="118" d="100"/>
        </p:scale>
        <p:origin x="2392" y="216"/>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C21ED3-A5B8-0F43-BEC8-3BB1C1D7A737}" type="datetimeFigureOut">
              <a:rPr lang="en-US" smtClean="0"/>
              <a:t>2/11/19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41FF0E-6A16-9846-9D25-5326C9261782}" type="slidenum">
              <a:rPr lang="en-US" smtClean="0"/>
              <a:t>‹#›</a:t>
            </a:fld>
            <a:endParaRPr lang="en-US"/>
          </a:p>
        </p:txBody>
      </p:sp>
    </p:spTree>
    <p:extLst>
      <p:ext uri="{BB962C8B-B14F-4D97-AF65-F5344CB8AC3E}">
        <p14:creationId xmlns:p14="http://schemas.microsoft.com/office/powerpoint/2010/main" val="485995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Slides</a:t>
            </a:r>
            <a:r>
              <a:rPr lang="en-US" baseline="0" dirty="0" smtClean="0"/>
              <a:t> a</a:t>
            </a:r>
            <a:r>
              <a:rPr lang="en-US" dirty="0" smtClean="0"/>
              <a:t>dapted from similar courses at Princeton,</a:t>
            </a:r>
            <a:r>
              <a:rPr lang="en-US" baseline="0" dirty="0" smtClean="0"/>
              <a:t> Stanford, UC Berkeley, University of Michigan, etc.</a:t>
            </a:r>
            <a:endParaRPr 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1</a:t>
            </a:fld>
            <a:endParaRPr lang="en-US"/>
          </a:p>
        </p:txBody>
      </p:sp>
    </p:spTree>
    <p:extLst>
      <p:ext uri="{BB962C8B-B14F-4D97-AF65-F5344CB8AC3E}">
        <p14:creationId xmlns:p14="http://schemas.microsoft.com/office/powerpoint/2010/main" val="302237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645002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Fate sharing</a:t>
            </a:r>
          </a:p>
        </p:txBody>
      </p:sp>
    </p:spTree>
    <p:extLst>
      <p:ext uri="{BB962C8B-B14F-4D97-AF65-F5344CB8AC3E}">
        <p14:creationId xmlns:p14="http://schemas.microsoft.com/office/powerpoint/2010/main" val="1859999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ea typeface="ＭＳ Ｐゴシック" charset="0"/>
                <a:cs typeface="ＭＳ Ｐゴシック" charset="0"/>
              </a:rPr>
              <a:t>Creates a notion of a </a:t>
            </a:r>
            <a:r>
              <a:rPr lang="ja-JP" altLang="en-US" dirty="0">
                <a:ea typeface="ＭＳ Ｐゴシック" charset="0"/>
                <a:cs typeface="ＭＳ Ｐゴシック" charset="0"/>
              </a:rPr>
              <a:t>“</a:t>
            </a:r>
            <a:r>
              <a:rPr lang="en-US" dirty="0">
                <a:ea typeface="ＭＳ Ｐゴシック" charset="0"/>
                <a:cs typeface="ＭＳ Ｐゴシック" charset="0"/>
              </a:rPr>
              <a:t>SESSION</a:t>
            </a:r>
            <a:r>
              <a:rPr lang="ja-JP" altLang="en-US" dirty="0">
                <a:ea typeface="ＭＳ Ｐゴシック" charset="0"/>
                <a:cs typeface="ＭＳ Ｐゴシック" charset="0"/>
              </a:rPr>
              <a:t>”</a:t>
            </a:r>
            <a:r>
              <a:rPr lang="en-US" dirty="0">
                <a:ea typeface="ＭＳ Ｐゴシック" charset="0"/>
                <a:cs typeface="ＭＳ Ｐゴシック" charset="0"/>
              </a:rPr>
              <a:t> for the user</a:t>
            </a:r>
          </a:p>
          <a:p>
            <a:r>
              <a:rPr lang="en-US" dirty="0">
                <a:ea typeface="ＭＳ Ｐゴシック" charset="0"/>
                <a:cs typeface="ＭＳ Ｐゴシック" charset="0"/>
              </a:rPr>
              <a:t>Customize the user experience</a:t>
            </a:r>
          </a:p>
          <a:p>
            <a:r>
              <a:rPr lang="en-US" dirty="0" err="1">
                <a:ea typeface="ＭＳ Ｐゴシック" charset="0"/>
                <a:cs typeface="ＭＳ Ｐゴシック" charset="0"/>
              </a:rPr>
              <a:t>Statefulness</a:t>
            </a:r>
            <a:r>
              <a:rPr lang="en-US" dirty="0">
                <a:ea typeface="ＭＳ Ｐゴシック" charset="0"/>
                <a:cs typeface="ＭＳ Ｐゴシック" charset="0"/>
              </a:rPr>
              <a:t> comes from the client side</a:t>
            </a:r>
          </a:p>
        </p:txBody>
      </p:sp>
    </p:spTree>
    <p:extLst>
      <p:ext uri="{BB962C8B-B14F-4D97-AF65-F5344CB8AC3E}">
        <p14:creationId xmlns:p14="http://schemas.microsoft.com/office/powerpoint/2010/main" val="1271698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18</a:t>
            </a:fld>
            <a:endParaRPr lang="en-US"/>
          </a:p>
        </p:txBody>
      </p:sp>
    </p:spTree>
    <p:extLst>
      <p:ext uri="{BB962C8B-B14F-4D97-AF65-F5344CB8AC3E}">
        <p14:creationId xmlns:p14="http://schemas.microsoft.com/office/powerpoint/2010/main" val="1014790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1084840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2124512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HTTP/1.1 allows multiple HTTP requests to be written out to a socket together without waiting for the corresponding responses. The requestor then waits for the responses to arrive in the order in which they were requested. The act of pipelining the requests can result in a dramatic improvement in page loading times, especially over high latency connections.</a:t>
            </a:r>
          </a:p>
        </p:txBody>
      </p:sp>
    </p:spTree>
    <p:extLst>
      <p:ext uri="{BB962C8B-B14F-4D97-AF65-F5344CB8AC3E}">
        <p14:creationId xmlns:p14="http://schemas.microsoft.com/office/powerpoint/2010/main" val="1099270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2</a:t>
            </a:fld>
            <a:endParaRPr lang="en-US"/>
          </a:p>
        </p:txBody>
      </p:sp>
    </p:spTree>
    <p:extLst>
      <p:ext uri="{BB962C8B-B14F-4D97-AF65-F5344CB8AC3E}">
        <p14:creationId xmlns:p14="http://schemas.microsoft.com/office/powerpoint/2010/main" val="123098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smtClean="0">
                <a:ea typeface="ＭＳ Ｐゴシック" charset="0"/>
                <a:cs typeface="ＭＳ Ｐゴシック" charset="0"/>
              </a:rPr>
              <a:t>https://</a:t>
            </a:r>
            <a:r>
              <a:rPr lang="en-US" dirty="0" err="1" smtClean="0">
                <a:ea typeface="ＭＳ Ｐゴシック" charset="0"/>
                <a:cs typeface="ＭＳ Ｐゴシック" charset="0"/>
              </a:rPr>
              <a:t>hpbn.co</a:t>
            </a:r>
            <a:r>
              <a:rPr lang="en-US" dirty="0" smtClean="0">
                <a:ea typeface="ＭＳ Ｐゴシック" charset="0"/>
                <a:cs typeface="ＭＳ Ｐゴシック" charset="0"/>
              </a:rPr>
              <a:t>/brief-history-of-http/</a:t>
            </a:r>
            <a:endParaRPr lang="en-US" dirty="0">
              <a:ea typeface="ＭＳ Ｐゴシック" charset="0"/>
              <a:cs typeface="ＭＳ Ｐゴシック" charset="0"/>
            </a:endParaRPr>
          </a:p>
        </p:txBody>
      </p:sp>
    </p:spTree>
    <p:extLst>
      <p:ext uri="{BB962C8B-B14F-4D97-AF65-F5344CB8AC3E}">
        <p14:creationId xmlns:p14="http://schemas.microsoft.com/office/powerpoint/2010/main" val="2028736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zh-CN" dirty="0" smtClean="0">
                <a:ea typeface="ＭＳ Ｐゴシック" charset="0"/>
                <a:cs typeface="ＭＳ Ｐゴシック" charset="0"/>
              </a:rPr>
              <a:t>1.1:</a:t>
            </a:r>
            <a:r>
              <a:rPr lang="zh-CN" altLang="en-US" dirty="0" smtClean="0">
                <a:ea typeface="ＭＳ Ｐゴシック" charset="0"/>
                <a:cs typeface="ＭＳ Ｐゴシック" charset="0"/>
              </a:rPr>
              <a:t> </a:t>
            </a:r>
            <a:r>
              <a:rPr lang="en-US" altLang="zh-CN" dirty="0" smtClean="0">
                <a:ea typeface="ＭＳ Ｐゴシック" charset="0"/>
                <a:cs typeface="ＭＳ Ｐゴシック" charset="0"/>
              </a:rPr>
              <a:t>persistent</a:t>
            </a:r>
            <a:r>
              <a:rPr lang="zh-CN" altLang="en-US" dirty="0" smtClean="0">
                <a:ea typeface="ＭＳ Ｐゴシック" charset="0"/>
                <a:cs typeface="ＭＳ Ｐゴシック" charset="0"/>
              </a:rPr>
              <a:t> </a:t>
            </a:r>
            <a:r>
              <a:rPr lang="en-US" altLang="zh-CN" dirty="0" smtClean="0">
                <a:ea typeface="ＭＳ Ｐゴシック" charset="0"/>
                <a:cs typeface="ＭＳ Ｐゴシック" charset="0"/>
              </a:rPr>
              <a:t>connection,</a:t>
            </a:r>
            <a:r>
              <a:rPr lang="zh-CN" altLang="en-US" dirty="0" smtClean="0">
                <a:ea typeface="ＭＳ Ｐゴシック" charset="0"/>
                <a:cs typeface="ＭＳ Ｐゴシック" charset="0"/>
              </a:rPr>
              <a:t> </a:t>
            </a:r>
            <a:r>
              <a:rPr lang="en-US" altLang="zh-CN" dirty="0" smtClean="0">
                <a:ea typeface="ＭＳ Ｐゴシック" charset="0"/>
                <a:cs typeface="ＭＳ Ｐゴシック" charset="0"/>
              </a:rPr>
              <a:t>one</a:t>
            </a:r>
            <a:r>
              <a:rPr lang="zh-CN" altLang="en-US" dirty="0" smtClean="0">
                <a:ea typeface="ＭＳ Ｐゴシック" charset="0"/>
                <a:cs typeface="ＭＳ Ｐゴシック" charset="0"/>
              </a:rPr>
              <a:t> </a:t>
            </a:r>
            <a:r>
              <a:rPr lang="en-US" altLang="zh-CN" dirty="0" smtClean="0">
                <a:ea typeface="ＭＳ Ｐゴシック" charset="0"/>
                <a:cs typeface="ＭＳ Ｐゴシック" charset="0"/>
              </a:rPr>
              <a:t>by</a:t>
            </a:r>
            <a:r>
              <a:rPr lang="zh-CN" altLang="en-US" baseline="0" dirty="0" smtClean="0">
                <a:ea typeface="ＭＳ Ｐゴシック" charset="0"/>
                <a:cs typeface="ＭＳ Ｐゴシック" charset="0"/>
              </a:rPr>
              <a:t> </a:t>
            </a:r>
            <a:r>
              <a:rPr lang="en-US" altLang="zh-CN" baseline="0" dirty="0" smtClean="0">
                <a:ea typeface="ＭＳ Ｐゴシック" charset="0"/>
                <a:cs typeface="ＭＳ Ｐゴシック" charset="0"/>
              </a:rPr>
              <a:t>one</a:t>
            </a:r>
          </a:p>
          <a:p>
            <a:r>
              <a:rPr lang="en-US" altLang="zh-CN" baseline="0" dirty="0" smtClean="0">
                <a:ea typeface="ＭＳ Ｐゴシック" charset="0"/>
                <a:cs typeface="ＭＳ Ｐゴシック" charset="0"/>
              </a:rPr>
              <a:t>2:</a:t>
            </a:r>
            <a:r>
              <a:rPr lang="zh-CN" altLang="en-US" baseline="0" dirty="0" smtClean="0">
                <a:ea typeface="ＭＳ Ｐゴシック" charset="0"/>
                <a:cs typeface="ＭＳ Ｐゴシック" charset="0"/>
              </a:rPr>
              <a:t> </a:t>
            </a:r>
            <a:r>
              <a:rPr lang="en-US" altLang="zh-CN" baseline="0" dirty="0" smtClean="0">
                <a:ea typeface="ＭＳ Ｐゴシック" charset="0"/>
                <a:cs typeface="ＭＳ Ｐゴシック" charset="0"/>
              </a:rPr>
              <a:t>pipeline</a:t>
            </a:r>
            <a:endParaRPr lang="en-US" dirty="0">
              <a:ea typeface="ＭＳ Ｐゴシック" charset="0"/>
              <a:cs typeface="ＭＳ Ｐゴシック" charset="0"/>
            </a:endParaRPr>
          </a:p>
        </p:txBody>
      </p:sp>
    </p:spTree>
    <p:extLst>
      <p:ext uri="{BB962C8B-B14F-4D97-AF65-F5344CB8AC3E}">
        <p14:creationId xmlns:p14="http://schemas.microsoft.com/office/powerpoint/2010/main" val="1607048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98589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Real Time Streaming Protocol (RTSP) </a:t>
            </a:r>
            <a:endParaRPr 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8</a:t>
            </a:fld>
            <a:endParaRPr lang="en-US"/>
          </a:p>
        </p:txBody>
      </p:sp>
    </p:spTree>
    <p:extLst>
      <p:ext uri="{BB962C8B-B14F-4D97-AF65-F5344CB8AC3E}">
        <p14:creationId xmlns:p14="http://schemas.microsoft.com/office/powerpoint/2010/main" val="2023535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11</a:t>
            </a:fld>
            <a:endParaRPr lang="en-US"/>
          </a:p>
        </p:txBody>
      </p:sp>
    </p:spTree>
    <p:extLst>
      <p:ext uri="{BB962C8B-B14F-4D97-AF65-F5344CB8AC3E}">
        <p14:creationId xmlns:p14="http://schemas.microsoft.com/office/powerpoint/2010/main" val="1954817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smtClean="0">
                <a:ea typeface="ＭＳ Ｐゴシック" charset="0"/>
                <a:cs typeface="ＭＳ Ｐゴシック" charset="0"/>
              </a:rPr>
              <a:t>HTTP/1.1 defines the "close" connection option for the sender to</a:t>
            </a:r>
            <a:br>
              <a:rPr lang="en-US" dirty="0" smtClean="0">
                <a:ea typeface="ＭＳ Ｐゴシック" charset="0"/>
                <a:cs typeface="ＭＳ Ｐゴシック" charset="0"/>
              </a:rPr>
            </a:br>
            <a:r>
              <a:rPr lang="en-US" dirty="0" smtClean="0">
                <a:ea typeface="ＭＳ Ｐゴシック" charset="0"/>
                <a:cs typeface="ＭＳ Ｐゴシック" charset="0"/>
              </a:rPr>
              <a:t>signal that the connection will be closed after completion of the</a:t>
            </a:r>
            <a:br>
              <a:rPr lang="en-US" dirty="0" smtClean="0">
                <a:ea typeface="ＭＳ Ｐゴシック" charset="0"/>
                <a:cs typeface="ＭＳ Ｐゴシック" charset="0"/>
              </a:rPr>
            </a:br>
            <a:r>
              <a:rPr lang="en-US" dirty="0" smtClean="0">
                <a:ea typeface="ＭＳ Ｐゴシック" charset="0"/>
                <a:cs typeface="ＭＳ Ｐゴシック" charset="0"/>
              </a:rPr>
              <a:t>response. For example,</a:t>
            </a:r>
          </a:p>
          <a:p>
            <a:r>
              <a:rPr lang="en-US" dirty="0" smtClean="0">
                <a:ea typeface="ＭＳ Ｐゴシック" charset="0"/>
                <a:cs typeface="ＭＳ Ｐゴシック" charset="0"/>
              </a:rPr>
              <a:t>Connection: close in either the request or the response header fields indicates that the connection SHOULD NOT be considered `persistent' (section 8.1)</a:t>
            </a:r>
            <a:br>
              <a:rPr lang="en-US" dirty="0" smtClean="0">
                <a:ea typeface="ＭＳ Ｐゴシック" charset="0"/>
                <a:cs typeface="ＭＳ Ｐゴシック" charset="0"/>
              </a:rPr>
            </a:br>
            <a:r>
              <a:rPr lang="en-US" dirty="0" smtClean="0">
                <a:ea typeface="ＭＳ Ｐゴシック" charset="0"/>
                <a:cs typeface="ＭＳ Ｐゴシック" charset="0"/>
              </a:rPr>
              <a:t>after the current request/response is complete.</a:t>
            </a:r>
          </a:p>
          <a:p>
            <a:r>
              <a:rPr lang="en-US" dirty="0" smtClean="0">
                <a:ea typeface="ＭＳ Ｐゴシック" charset="0"/>
                <a:cs typeface="ＭＳ Ｐゴシック" charset="0"/>
              </a:rPr>
              <a:t>HTTP/1.1 applications that do not support persistent connections MUST include the "close" connection option in every message.</a:t>
            </a:r>
          </a:p>
          <a:p>
            <a:endParaRPr lang="en-US" dirty="0">
              <a:ea typeface="ＭＳ Ｐゴシック" charset="0"/>
              <a:cs typeface="ＭＳ Ｐゴシック" charset="0"/>
            </a:endParaRPr>
          </a:p>
        </p:txBody>
      </p:sp>
    </p:spTree>
    <p:extLst>
      <p:ext uri="{BB962C8B-B14F-4D97-AF65-F5344CB8AC3E}">
        <p14:creationId xmlns:p14="http://schemas.microsoft.com/office/powerpoint/2010/main" val="1101093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772590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CF56177-CEF1-0141-836F-3867E7E9C1D8}" type="datetime1">
              <a:rPr lang="en-US" smtClean="0"/>
              <a:t>2/11/19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770010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C8FB9-92E9-4C40-A76A-6D1CDAB665BB}" type="datetime1">
              <a:rPr lang="en-US" smtClean="0"/>
              <a:t>2/11/19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902483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F03505-CCE7-CA4C-B4F1-35193B6B5156}" type="datetime1">
              <a:rPr lang="en-US" smtClean="0"/>
              <a:t>2/11/19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162231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2E57FB-CD21-0942-A714-152EC4568E9D}" type="datetime1">
              <a:rPr lang="en-US" smtClean="0"/>
              <a:t>2/11/19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838151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AD2927-A654-D74D-A6C0-BF96EF7229C7}" type="datetime1">
              <a:rPr lang="en-US" smtClean="0"/>
              <a:t>2/11/19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463086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B554B6-7788-2348-9289-7CAD598A9555}" type="datetime1">
              <a:rPr lang="en-US" smtClean="0"/>
              <a:t>2/11/19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415265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CE331CB-FA13-3243-AD80-8733E43C7C1F}" type="datetime1">
              <a:rPr lang="en-US" smtClean="0"/>
              <a:t>2/11/19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846334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0172A9A-4F1F-854A-9B1E-96AFCC4A9B03}" type="datetime1">
              <a:rPr lang="en-US" smtClean="0"/>
              <a:t>2/11/19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551999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504595-1B90-0F4A-A1D0-6609637EC4CD}" type="datetime1">
              <a:rPr lang="en-US" smtClean="0"/>
              <a:t>2/11/19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117404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8EB26F-796F-BD4B-9EC5-A039FE9C305B}" type="datetime1">
              <a:rPr lang="en-US" smtClean="0"/>
              <a:t>2/11/19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479358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C2C28A-C946-0143-970B-84B8FE5654F4}" type="datetime1">
              <a:rPr lang="en-US" smtClean="0"/>
              <a:t>2/11/19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3715026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31EFE4-169C-9248-BC74-4797ECDAE130}" type="datetime1">
              <a:rPr lang="en-US" smtClean="0"/>
              <a:t>2/11/19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solidFill>
              </a:defRPr>
            </a:lvl1pPr>
          </a:lstStyle>
          <a:p>
            <a:fld id="{1C91BF9F-A6D6-9C44-9AC2-A799D1CC7BF8}" type="slidenum">
              <a:rPr lang="en-US" smtClean="0"/>
              <a:pPr/>
              <a:t>‹#›</a:t>
            </a:fld>
            <a:endParaRPr lang="en-US" dirty="0"/>
          </a:p>
        </p:txBody>
      </p:sp>
    </p:spTree>
    <p:extLst>
      <p:ext uri="{BB962C8B-B14F-4D97-AF65-F5344CB8AC3E}">
        <p14:creationId xmlns:p14="http://schemas.microsoft.com/office/powerpoint/2010/main" val="18969662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b="1" kern="1200">
          <a:solidFill>
            <a:schemeClr val="accent5"/>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6.emf"/><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7"/>
            <a:ext cx="6858000" cy="1707381"/>
          </a:xfrm>
        </p:spPr>
        <p:txBody>
          <a:bodyPr>
            <a:normAutofit/>
          </a:bodyPr>
          <a:lstStyle/>
          <a:p>
            <a:r>
              <a:rPr lang="en-US" b="0" dirty="0" smtClean="0"/>
              <a:t>Xin Jin</a:t>
            </a:r>
          </a:p>
          <a:p>
            <a:r>
              <a:rPr lang="en-US" b="0" dirty="0" smtClean="0"/>
              <a:t>Spring </a:t>
            </a:r>
            <a:r>
              <a:rPr lang="en-US" b="0" dirty="0"/>
              <a:t>2019 </a:t>
            </a:r>
            <a:r>
              <a:rPr lang="en-US" b="0" dirty="0" smtClean="0"/>
              <a:t>(</a:t>
            </a:r>
            <a:r>
              <a:rPr lang="en-US" b="0" dirty="0"/>
              <a:t>MW 3:00-4:15pm in Shaffer 301)</a:t>
            </a:r>
          </a:p>
        </p:txBody>
      </p:sp>
      <p:pic>
        <p:nvPicPr>
          <p:cNvPr id="4" name="Picture 3"/>
          <p:cNvPicPr>
            <a:picLocks noChangeAspect="1"/>
          </p:cNvPicPr>
          <p:nvPr/>
        </p:nvPicPr>
        <p:blipFill>
          <a:blip r:embed="rId3"/>
          <a:stretch>
            <a:fillRect/>
          </a:stretch>
        </p:blipFill>
        <p:spPr>
          <a:xfrm>
            <a:off x="3632494" y="4746800"/>
            <a:ext cx="1879012" cy="910329"/>
          </a:xfrm>
          <a:prstGeom prst="rect">
            <a:avLst/>
          </a:prstGeom>
        </p:spPr>
      </p:pic>
      <p:sp>
        <p:nvSpPr>
          <p:cNvPr id="5" name="Subtitle 2"/>
          <p:cNvSpPr txBox="1">
            <a:spLocks/>
          </p:cNvSpPr>
          <p:nvPr/>
        </p:nvSpPr>
        <p:spPr>
          <a:xfrm>
            <a:off x="1143000" y="6390967"/>
            <a:ext cx="6858000" cy="46703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Wingdings"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0" dirty="0" smtClean="0"/>
              <a:t>https://</a:t>
            </a:r>
            <a:r>
              <a:rPr lang="en-US" b="0" dirty="0" err="1" smtClean="0"/>
              <a:t>github.com</a:t>
            </a:r>
            <a:r>
              <a:rPr lang="en-US" b="0" dirty="0" smtClean="0"/>
              <a:t>/</a:t>
            </a:r>
            <a:r>
              <a:rPr lang="en-US" b="0" dirty="0" err="1" smtClean="0"/>
              <a:t>xinjin</a:t>
            </a:r>
            <a:r>
              <a:rPr lang="en-US" b="0" dirty="0" smtClean="0"/>
              <a:t>/course-net</a:t>
            </a:r>
            <a:endParaRPr lang="en-US" b="0" dirty="0"/>
          </a:p>
        </p:txBody>
      </p:sp>
      <p:sp>
        <p:nvSpPr>
          <p:cNvPr id="6" name="Slide Number Placeholder 5"/>
          <p:cNvSpPr>
            <a:spLocks noGrp="1"/>
          </p:cNvSpPr>
          <p:nvPr>
            <p:ph type="sldNum" sz="quarter" idx="12"/>
          </p:nvPr>
        </p:nvSpPr>
        <p:spPr/>
        <p:txBody>
          <a:bodyPr/>
          <a:lstStyle/>
          <a:p>
            <a:fld id="{1C91BF9F-A6D6-9C44-9AC2-A799D1CC7BF8}" type="slidenum">
              <a:rPr lang="en-US" smtClean="0"/>
              <a:t>1</a:t>
            </a:fld>
            <a:endParaRPr lang="en-US" dirty="0"/>
          </a:p>
        </p:txBody>
      </p:sp>
      <p:sp>
        <p:nvSpPr>
          <p:cNvPr id="8" name="Title 1"/>
          <p:cNvSpPr>
            <a:spLocks noGrp="1"/>
          </p:cNvSpPr>
          <p:nvPr>
            <p:ph type="ctrTitle"/>
          </p:nvPr>
        </p:nvSpPr>
        <p:spPr>
          <a:xfrm>
            <a:off x="685800" y="457200"/>
            <a:ext cx="7772400" cy="2777460"/>
          </a:xfrm>
        </p:spPr>
        <p:txBody>
          <a:bodyPr>
            <a:normAutofit/>
          </a:bodyPr>
          <a:lstStyle/>
          <a:p>
            <a:r>
              <a:rPr lang="en-US" sz="4800" dirty="0" smtClean="0"/>
              <a:t>EN.601.414/614</a:t>
            </a:r>
            <a:br>
              <a:rPr lang="en-US" sz="4800" dirty="0" smtClean="0"/>
            </a:br>
            <a:r>
              <a:rPr lang="en-US" sz="4800" dirty="0" smtClean="0"/>
              <a:t>Computer Networks</a:t>
            </a:r>
            <a:br>
              <a:rPr lang="en-US" sz="4800" dirty="0" smtClean="0"/>
            </a:br>
            <a:r>
              <a:rPr lang="en-US" sz="4800" dirty="0" smtClean="0"/>
              <a:t/>
            </a:r>
            <a:br>
              <a:rPr lang="en-US" sz="4800" dirty="0" smtClean="0"/>
            </a:br>
            <a:r>
              <a:rPr lang="en-US" altLang="zh-CN" sz="4800" dirty="0" smtClean="0"/>
              <a:t>HTTP</a:t>
            </a:r>
            <a:r>
              <a:rPr lang="zh-CN" altLang="en-US" sz="4800" dirty="0" smtClean="0"/>
              <a:t> </a:t>
            </a:r>
            <a:r>
              <a:rPr lang="en-US" altLang="zh-CN" sz="4800" dirty="0" smtClean="0"/>
              <a:t>and</a:t>
            </a:r>
            <a:r>
              <a:rPr lang="zh-CN" altLang="en-US" sz="4800" dirty="0" smtClean="0"/>
              <a:t> </a:t>
            </a:r>
            <a:r>
              <a:rPr lang="en-US" altLang="zh-CN" sz="4800" dirty="0" smtClean="0"/>
              <a:t>the</a:t>
            </a:r>
            <a:r>
              <a:rPr lang="zh-CN" altLang="en-US" sz="4800" dirty="0" smtClean="0"/>
              <a:t> </a:t>
            </a:r>
            <a:r>
              <a:rPr lang="en-US" altLang="zh-CN" sz="4800" dirty="0" smtClean="0"/>
              <a:t>Web</a:t>
            </a:r>
            <a:endParaRPr lang="en-US" sz="4800" dirty="0"/>
          </a:p>
        </p:txBody>
      </p:sp>
      <p:sp>
        <p:nvSpPr>
          <p:cNvPr id="2" name="TextBox 1"/>
          <p:cNvSpPr txBox="1"/>
          <p:nvPr/>
        </p:nvSpPr>
        <p:spPr>
          <a:xfrm>
            <a:off x="10440365" y="1412111"/>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5507852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6834" name="Rectangle 2"/>
          <p:cNvSpPr>
            <a:spLocks noGrp="1" noChangeArrowheads="1"/>
          </p:cNvSpPr>
          <p:nvPr>
            <p:ph type="title"/>
          </p:nvPr>
        </p:nvSpPr>
        <p:spPr/>
        <p:txBody>
          <a:bodyPr/>
          <a:lstStyle/>
          <a:p>
            <a:r>
              <a:rPr lang="en-US" dirty="0" smtClean="0"/>
              <a:t>Steps in HTTP request/response</a:t>
            </a:r>
            <a:endParaRPr lang="en-US" dirty="0"/>
          </a:p>
        </p:txBody>
      </p:sp>
      <p:sp>
        <p:nvSpPr>
          <p:cNvPr id="4" name="Slide Number Placeholder 3"/>
          <p:cNvSpPr>
            <a:spLocks noGrp="1"/>
          </p:cNvSpPr>
          <p:nvPr>
            <p:ph type="sldNum" sz="quarter" idx="12"/>
          </p:nvPr>
        </p:nvSpPr>
        <p:spPr/>
        <p:txBody>
          <a:bodyPr/>
          <a:lstStyle/>
          <a:p>
            <a:fld id="{A190D881-957A-7944-A8D0-1584E528B88F}" type="slidenum">
              <a:rPr lang="en-US" smtClean="0"/>
              <a:pPr/>
              <a:t>10</a:t>
            </a:fld>
            <a:endParaRPr lang="en-US"/>
          </a:p>
        </p:txBody>
      </p:sp>
      <p:sp>
        <p:nvSpPr>
          <p:cNvPr id="1656835" name="Line 3"/>
          <p:cNvSpPr>
            <a:spLocks noChangeShapeType="1"/>
          </p:cNvSpPr>
          <p:nvPr/>
        </p:nvSpPr>
        <p:spPr bwMode="auto">
          <a:xfrm flipH="1">
            <a:off x="3460750" y="2246325"/>
            <a:ext cx="1588" cy="3201987"/>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chemeClr val="accent5"/>
              </a:solidFill>
              <a:latin typeface="+mn-lt"/>
            </a:endParaRPr>
          </a:p>
        </p:txBody>
      </p:sp>
      <p:sp>
        <p:nvSpPr>
          <p:cNvPr id="1656836" name="Line 4"/>
          <p:cNvSpPr>
            <a:spLocks noChangeShapeType="1"/>
          </p:cNvSpPr>
          <p:nvPr/>
        </p:nvSpPr>
        <p:spPr bwMode="auto">
          <a:xfrm>
            <a:off x="5899150" y="2247900"/>
            <a:ext cx="0" cy="32004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chemeClr val="accent5"/>
              </a:solidFill>
              <a:latin typeface="+mn-lt"/>
            </a:endParaRPr>
          </a:p>
        </p:txBody>
      </p:sp>
      <p:sp>
        <p:nvSpPr>
          <p:cNvPr id="1656837" name="Text Box 5"/>
          <p:cNvSpPr txBox="1">
            <a:spLocks noChangeArrowheads="1"/>
          </p:cNvSpPr>
          <p:nvPr/>
        </p:nvSpPr>
        <p:spPr bwMode="auto">
          <a:xfrm>
            <a:off x="3038902" y="1856582"/>
            <a:ext cx="902825" cy="459046"/>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400" dirty="0">
                <a:solidFill>
                  <a:schemeClr val="accent5"/>
                </a:solidFill>
                <a:latin typeface="+mn-lt"/>
              </a:rPr>
              <a:t>Client</a:t>
            </a:r>
          </a:p>
        </p:txBody>
      </p:sp>
      <p:sp>
        <p:nvSpPr>
          <p:cNvPr id="1656838" name="Text Box 6"/>
          <p:cNvSpPr txBox="1">
            <a:spLocks noChangeArrowheads="1"/>
          </p:cNvSpPr>
          <p:nvPr/>
        </p:nvSpPr>
        <p:spPr bwMode="auto">
          <a:xfrm>
            <a:off x="5404698" y="1856582"/>
            <a:ext cx="985733" cy="459046"/>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400" dirty="0">
                <a:solidFill>
                  <a:schemeClr val="accent5"/>
                </a:solidFill>
                <a:latin typeface="+mn-lt"/>
              </a:rPr>
              <a:t>Server</a:t>
            </a:r>
          </a:p>
        </p:txBody>
      </p:sp>
      <p:sp>
        <p:nvSpPr>
          <p:cNvPr id="1656839" name="Line 7"/>
          <p:cNvSpPr>
            <a:spLocks noChangeShapeType="1"/>
          </p:cNvSpPr>
          <p:nvPr/>
        </p:nvSpPr>
        <p:spPr bwMode="auto">
          <a:xfrm>
            <a:off x="3460750" y="2400300"/>
            <a:ext cx="2438400" cy="228600"/>
          </a:xfrm>
          <a:prstGeom prst="line">
            <a:avLst/>
          </a:prstGeom>
          <a:noFill/>
          <a:ln w="25400">
            <a:solidFill>
              <a:schemeClr val="accent5"/>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chemeClr val="accent5"/>
              </a:solidFill>
              <a:latin typeface="+mn-lt"/>
            </a:endParaRPr>
          </a:p>
        </p:txBody>
      </p:sp>
      <p:sp>
        <p:nvSpPr>
          <p:cNvPr id="1656840" name="Text Box 8"/>
          <p:cNvSpPr txBox="1">
            <a:spLocks noChangeArrowheads="1"/>
          </p:cNvSpPr>
          <p:nvPr/>
        </p:nvSpPr>
        <p:spPr bwMode="auto">
          <a:xfrm rot="305992">
            <a:off x="4293464" y="2170113"/>
            <a:ext cx="896798"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chemeClr val="accent5"/>
                </a:solidFill>
                <a:latin typeface="+mn-lt"/>
              </a:rPr>
              <a:t>TCP </a:t>
            </a:r>
            <a:r>
              <a:rPr lang="en-US" sz="1800" b="0" dirty="0" smtClean="0">
                <a:solidFill>
                  <a:schemeClr val="accent5"/>
                </a:solidFill>
                <a:latin typeface="+mn-lt"/>
              </a:rPr>
              <a:t>syn</a:t>
            </a:r>
            <a:endParaRPr lang="en-US" sz="1800" b="0" dirty="0">
              <a:solidFill>
                <a:schemeClr val="accent5"/>
              </a:solidFill>
              <a:latin typeface="+mn-lt"/>
            </a:endParaRPr>
          </a:p>
        </p:txBody>
      </p:sp>
      <p:sp>
        <p:nvSpPr>
          <p:cNvPr id="1656841" name="Line 9"/>
          <p:cNvSpPr>
            <a:spLocks noChangeShapeType="1"/>
          </p:cNvSpPr>
          <p:nvPr/>
        </p:nvSpPr>
        <p:spPr bwMode="auto">
          <a:xfrm flipH="1">
            <a:off x="3460750" y="2781300"/>
            <a:ext cx="2438400" cy="228600"/>
          </a:xfrm>
          <a:prstGeom prst="line">
            <a:avLst/>
          </a:prstGeom>
          <a:noFill/>
          <a:ln w="25400">
            <a:solidFill>
              <a:schemeClr val="accent5"/>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chemeClr val="accent5"/>
              </a:solidFill>
              <a:latin typeface="+mn-lt"/>
            </a:endParaRPr>
          </a:p>
        </p:txBody>
      </p:sp>
      <p:sp>
        <p:nvSpPr>
          <p:cNvPr id="1656842" name="Text Box 10"/>
          <p:cNvSpPr txBox="1">
            <a:spLocks noChangeArrowheads="1"/>
          </p:cNvSpPr>
          <p:nvPr/>
        </p:nvSpPr>
        <p:spPr bwMode="auto">
          <a:xfrm rot="-285611">
            <a:off x="3755642" y="2568575"/>
            <a:ext cx="1483497"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chemeClr val="accent5"/>
                </a:solidFill>
                <a:latin typeface="+mn-lt"/>
              </a:rPr>
              <a:t>TCP syn + ack </a:t>
            </a:r>
          </a:p>
        </p:txBody>
      </p:sp>
      <p:sp>
        <p:nvSpPr>
          <p:cNvPr id="1656843" name="Line 11"/>
          <p:cNvSpPr>
            <a:spLocks noChangeShapeType="1"/>
          </p:cNvSpPr>
          <p:nvPr/>
        </p:nvSpPr>
        <p:spPr bwMode="auto">
          <a:xfrm>
            <a:off x="3460750" y="3467100"/>
            <a:ext cx="2438400" cy="457200"/>
          </a:xfrm>
          <a:prstGeom prst="line">
            <a:avLst/>
          </a:prstGeom>
          <a:noFill/>
          <a:ln w="25400">
            <a:solidFill>
              <a:schemeClr val="accent4"/>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chemeClr val="accent5"/>
              </a:solidFill>
              <a:latin typeface="+mn-lt"/>
            </a:endParaRPr>
          </a:p>
        </p:txBody>
      </p:sp>
      <p:sp>
        <p:nvSpPr>
          <p:cNvPr id="1656844" name="Text Box 12"/>
          <p:cNvSpPr txBox="1">
            <a:spLocks noChangeArrowheads="1"/>
          </p:cNvSpPr>
          <p:nvPr/>
        </p:nvSpPr>
        <p:spPr bwMode="auto">
          <a:xfrm rot="623789">
            <a:off x="3668467" y="3330575"/>
            <a:ext cx="2032494"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chemeClr val="accent5"/>
                </a:solidFill>
                <a:latin typeface="+mn-lt"/>
              </a:rPr>
              <a:t>TCP ack + HTTP GET</a:t>
            </a:r>
          </a:p>
        </p:txBody>
      </p:sp>
      <p:sp>
        <p:nvSpPr>
          <p:cNvPr id="1656845" name="Line 13"/>
          <p:cNvSpPr>
            <a:spLocks noChangeShapeType="1"/>
          </p:cNvSpPr>
          <p:nvPr/>
        </p:nvSpPr>
        <p:spPr bwMode="auto">
          <a:xfrm flipH="1">
            <a:off x="3460750" y="4000500"/>
            <a:ext cx="2438400" cy="228600"/>
          </a:xfrm>
          <a:prstGeom prst="line">
            <a:avLst/>
          </a:prstGeom>
          <a:noFill/>
          <a:ln w="25400">
            <a:solidFill>
              <a:schemeClr val="accent4"/>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chemeClr val="accent5"/>
              </a:solidFill>
              <a:latin typeface="+mn-lt"/>
            </a:endParaRPr>
          </a:p>
        </p:txBody>
      </p:sp>
      <p:sp>
        <p:nvSpPr>
          <p:cNvPr id="1656846" name="Line 14"/>
          <p:cNvSpPr>
            <a:spLocks noChangeShapeType="1"/>
          </p:cNvSpPr>
          <p:nvPr/>
        </p:nvSpPr>
        <p:spPr bwMode="auto">
          <a:xfrm>
            <a:off x="3460750" y="4533900"/>
            <a:ext cx="2438400" cy="457200"/>
          </a:xfrm>
          <a:prstGeom prst="line">
            <a:avLst/>
          </a:prstGeom>
          <a:noFill/>
          <a:ln w="25400">
            <a:solidFill>
              <a:schemeClr val="accent4"/>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chemeClr val="accent5"/>
              </a:solidFill>
              <a:latin typeface="+mn-lt"/>
            </a:endParaRPr>
          </a:p>
        </p:txBody>
      </p:sp>
      <p:sp>
        <p:nvSpPr>
          <p:cNvPr id="1656847" name="Line 15"/>
          <p:cNvSpPr>
            <a:spLocks noChangeShapeType="1"/>
          </p:cNvSpPr>
          <p:nvPr/>
        </p:nvSpPr>
        <p:spPr bwMode="auto">
          <a:xfrm flipH="1">
            <a:off x="3460750" y="5067300"/>
            <a:ext cx="2438400" cy="228600"/>
          </a:xfrm>
          <a:prstGeom prst="line">
            <a:avLst/>
          </a:prstGeom>
          <a:noFill/>
          <a:ln w="25400">
            <a:solidFill>
              <a:schemeClr val="accent4"/>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chemeClr val="accent5"/>
              </a:solidFill>
              <a:latin typeface="+mn-lt"/>
            </a:endParaRPr>
          </a:p>
        </p:txBody>
      </p:sp>
      <p:grpSp>
        <p:nvGrpSpPr>
          <p:cNvPr id="1656848" name="Group 16"/>
          <p:cNvGrpSpPr>
            <a:grpSpLocks/>
          </p:cNvGrpSpPr>
          <p:nvPr/>
        </p:nvGrpSpPr>
        <p:grpSpPr bwMode="auto">
          <a:xfrm>
            <a:off x="4703783" y="3881436"/>
            <a:ext cx="301626" cy="887412"/>
            <a:chOff x="975" y="2699"/>
            <a:chExt cx="190" cy="559"/>
          </a:xfrm>
        </p:grpSpPr>
        <p:sp>
          <p:nvSpPr>
            <p:cNvPr id="1656849" name="Text Box 17"/>
            <p:cNvSpPr txBox="1">
              <a:spLocks noChangeArrowheads="1"/>
            </p:cNvSpPr>
            <p:nvPr/>
          </p:nvSpPr>
          <p:spPr bwMode="auto">
            <a:xfrm>
              <a:off x="975" y="2699"/>
              <a:ext cx="187" cy="36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chemeClr val="accent5"/>
                  </a:solidFill>
                  <a:latin typeface="+mn-lt"/>
                </a:rPr>
                <a:t>.</a:t>
              </a:r>
            </a:p>
          </p:txBody>
        </p:sp>
        <p:sp>
          <p:nvSpPr>
            <p:cNvPr id="1656850" name="Text Box 18"/>
            <p:cNvSpPr txBox="1">
              <a:spLocks noChangeArrowheads="1"/>
            </p:cNvSpPr>
            <p:nvPr/>
          </p:nvSpPr>
          <p:spPr bwMode="auto">
            <a:xfrm>
              <a:off x="978" y="2795"/>
              <a:ext cx="187" cy="36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chemeClr val="accent5"/>
                  </a:solidFill>
                  <a:latin typeface="+mn-lt"/>
                </a:rPr>
                <a:t>.</a:t>
              </a:r>
            </a:p>
          </p:txBody>
        </p:sp>
        <p:sp>
          <p:nvSpPr>
            <p:cNvPr id="1656851" name="Text Box 19"/>
            <p:cNvSpPr txBox="1">
              <a:spLocks noChangeArrowheads="1"/>
            </p:cNvSpPr>
            <p:nvPr/>
          </p:nvSpPr>
          <p:spPr bwMode="auto">
            <a:xfrm>
              <a:off x="978" y="2891"/>
              <a:ext cx="187" cy="36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chemeClr val="accent5"/>
                  </a:solidFill>
                  <a:latin typeface="+mn-lt"/>
                </a:rPr>
                <a:t>.</a:t>
              </a:r>
            </a:p>
          </p:txBody>
        </p:sp>
      </p:grpSp>
      <p:sp>
        <p:nvSpPr>
          <p:cNvPr id="1656852" name="AutoShape 20"/>
          <p:cNvSpPr>
            <a:spLocks/>
          </p:cNvSpPr>
          <p:nvPr/>
        </p:nvSpPr>
        <p:spPr bwMode="auto">
          <a:xfrm>
            <a:off x="3308350" y="2324100"/>
            <a:ext cx="76200" cy="685800"/>
          </a:xfrm>
          <a:prstGeom prst="leftBrace">
            <a:avLst>
              <a:gd name="adj1" fmla="val 750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solidFill>
                <a:schemeClr val="accent5"/>
              </a:solidFill>
              <a:latin typeface="+mn-lt"/>
            </a:endParaRPr>
          </a:p>
        </p:txBody>
      </p:sp>
      <p:sp>
        <p:nvSpPr>
          <p:cNvPr id="1656853" name="AutoShape 21"/>
          <p:cNvSpPr>
            <a:spLocks/>
          </p:cNvSpPr>
          <p:nvPr/>
        </p:nvSpPr>
        <p:spPr bwMode="auto">
          <a:xfrm>
            <a:off x="3232150" y="3695700"/>
            <a:ext cx="152400" cy="1600200"/>
          </a:xfrm>
          <a:prstGeom prst="leftBrace">
            <a:avLst>
              <a:gd name="adj1" fmla="val 875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solidFill>
                <a:schemeClr val="accent5"/>
              </a:solidFill>
              <a:latin typeface="+mn-lt"/>
            </a:endParaRPr>
          </a:p>
        </p:txBody>
      </p:sp>
      <p:sp>
        <p:nvSpPr>
          <p:cNvPr id="1656854" name="Text Box 22"/>
          <p:cNvSpPr txBox="1">
            <a:spLocks noChangeArrowheads="1"/>
          </p:cNvSpPr>
          <p:nvPr/>
        </p:nvSpPr>
        <p:spPr bwMode="auto">
          <a:xfrm>
            <a:off x="1908802" y="2400302"/>
            <a:ext cx="1230736" cy="643711"/>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solidFill>
                  <a:schemeClr val="accent5"/>
                </a:solidFill>
                <a:latin typeface="+mn-lt"/>
              </a:rPr>
              <a:t>Establish</a:t>
            </a:r>
          </a:p>
          <a:p>
            <a:r>
              <a:rPr lang="en-US" sz="1800" b="0" dirty="0">
                <a:solidFill>
                  <a:schemeClr val="accent5"/>
                </a:solidFill>
                <a:latin typeface="+mn-lt"/>
              </a:rPr>
              <a:t>connection</a:t>
            </a:r>
          </a:p>
        </p:txBody>
      </p:sp>
      <p:sp>
        <p:nvSpPr>
          <p:cNvPr id="1656855" name="Text Box 23"/>
          <p:cNvSpPr txBox="1">
            <a:spLocks noChangeArrowheads="1"/>
          </p:cNvSpPr>
          <p:nvPr/>
        </p:nvSpPr>
        <p:spPr bwMode="auto">
          <a:xfrm>
            <a:off x="2062377" y="4229102"/>
            <a:ext cx="1035619" cy="643711"/>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solidFill>
                  <a:schemeClr val="accent5"/>
                </a:solidFill>
                <a:latin typeface="+mn-lt"/>
              </a:rPr>
              <a:t>Request</a:t>
            </a:r>
          </a:p>
          <a:p>
            <a:r>
              <a:rPr lang="en-US" sz="1800" b="0">
                <a:solidFill>
                  <a:schemeClr val="accent5"/>
                </a:solidFill>
                <a:latin typeface="+mn-lt"/>
              </a:rPr>
              <a:t>response</a:t>
            </a:r>
          </a:p>
        </p:txBody>
      </p:sp>
      <p:sp>
        <p:nvSpPr>
          <p:cNvPr id="1656856" name="Text Box 24"/>
          <p:cNvSpPr txBox="1">
            <a:spLocks noChangeArrowheads="1"/>
          </p:cNvSpPr>
          <p:nvPr/>
        </p:nvSpPr>
        <p:spPr bwMode="auto">
          <a:xfrm>
            <a:off x="2219825" y="3086102"/>
            <a:ext cx="898402" cy="643711"/>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solidFill>
                  <a:schemeClr val="accent5"/>
                </a:solidFill>
                <a:latin typeface="+mn-lt"/>
              </a:rPr>
              <a:t>Client </a:t>
            </a:r>
          </a:p>
          <a:p>
            <a:r>
              <a:rPr lang="en-US" sz="1800" b="0">
                <a:solidFill>
                  <a:schemeClr val="accent5"/>
                </a:solidFill>
                <a:latin typeface="+mn-lt"/>
              </a:rPr>
              <a:t>request</a:t>
            </a:r>
          </a:p>
        </p:txBody>
      </p:sp>
      <p:sp>
        <p:nvSpPr>
          <p:cNvPr id="1656857" name="Line 25"/>
          <p:cNvSpPr>
            <a:spLocks noChangeShapeType="1"/>
          </p:cNvSpPr>
          <p:nvPr/>
        </p:nvSpPr>
        <p:spPr bwMode="auto">
          <a:xfrm>
            <a:off x="3003550" y="3390901"/>
            <a:ext cx="457200" cy="762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chemeClr val="accent5"/>
              </a:solidFill>
              <a:latin typeface="+mn-lt"/>
            </a:endParaRPr>
          </a:p>
        </p:txBody>
      </p:sp>
      <p:sp>
        <p:nvSpPr>
          <p:cNvPr id="1656858" name="Line 26"/>
          <p:cNvSpPr>
            <a:spLocks noChangeShapeType="1"/>
          </p:cNvSpPr>
          <p:nvPr/>
        </p:nvSpPr>
        <p:spPr bwMode="auto">
          <a:xfrm flipV="1">
            <a:off x="3003550" y="5372100"/>
            <a:ext cx="457200" cy="1524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chemeClr val="accent5"/>
              </a:solidFill>
              <a:latin typeface="+mn-lt"/>
            </a:endParaRPr>
          </a:p>
        </p:txBody>
      </p:sp>
      <p:sp>
        <p:nvSpPr>
          <p:cNvPr id="1656859" name="Text Box 27"/>
          <p:cNvSpPr txBox="1">
            <a:spLocks noChangeArrowheads="1"/>
          </p:cNvSpPr>
          <p:nvPr/>
        </p:nvSpPr>
        <p:spPr bwMode="auto">
          <a:xfrm>
            <a:off x="511175" y="5500633"/>
            <a:ext cx="3070225"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431" tIns="44423" rIns="90431" bIns="44423">
            <a:spAutoFit/>
          </a:bodyPr>
          <a:lstStyle/>
          <a:p>
            <a:pPr algn="ctr"/>
            <a:r>
              <a:rPr lang="en-US" sz="1800" b="0" dirty="0">
                <a:solidFill>
                  <a:schemeClr val="accent5"/>
                </a:solidFill>
                <a:latin typeface="+mn-lt"/>
              </a:rPr>
              <a:t>Close connection</a:t>
            </a:r>
          </a:p>
        </p:txBody>
      </p:sp>
    </p:spTree>
    <p:extLst>
      <p:ext uri="{BB962C8B-B14F-4D97-AF65-F5344CB8AC3E}">
        <p14:creationId xmlns:p14="http://schemas.microsoft.com/office/powerpoint/2010/main" val="33685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68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68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68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68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568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68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68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568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568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68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16568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568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568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5684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568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568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5685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5685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568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6839" grpId="0" animBg="1"/>
      <p:bldP spid="1656840" grpId="0"/>
      <p:bldP spid="1656841" grpId="0" animBg="1"/>
      <p:bldP spid="1656842" grpId="0"/>
      <p:bldP spid="1656843" grpId="0" animBg="1"/>
      <p:bldP spid="1656843" grpId="1" animBg="1"/>
      <p:bldP spid="1656844" grpId="0"/>
      <p:bldP spid="1656845" grpId="0" animBg="1"/>
      <p:bldP spid="1656846" grpId="0" animBg="1"/>
      <p:bldP spid="1656847" grpId="0" animBg="1"/>
      <p:bldP spid="1656852" grpId="0" animBg="1"/>
      <p:bldP spid="1656853" grpId="0" animBg="1"/>
      <p:bldP spid="1656854" grpId="0"/>
      <p:bldP spid="1656855" grpId="0"/>
      <p:bldP spid="1656856" grpId="0"/>
      <p:bldP spid="1656857" grpId="0" animBg="1"/>
      <p:bldP spid="1656858" grpId="0" animBg="1"/>
      <p:bldP spid="165685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r>
              <a:rPr lang="en-US" dirty="0" smtClean="0"/>
              <a:t>Method types (HTTP 1.1)</a:t>
            </a:r>
            <a:endParaRPr lang="en-US" dirty="0"/>
          </a:p>
        </p:txBody>
      </p:sp>
      <p:sp>
        <p:nvSpPr>
          <p:cNvPr id="3" name="Content Placeholder 2"/>
          <p:cNvSpPr>
            <a:spLocks noGrp="1"/>
          </p:cNvSpPr>
          <p:nvPr>
            <p:ph idx="1"/>
          </p:nvPr>
        </p:nvSpPr>
        <p:spPr/>
        <p:txBody>
          <a:bodyPr/>
          <a:lstStyle/>
          <a:p>
            <a:r>
              <a:rPr lang="en-US" dirty="0" smtClean="0"/>
              <a:t>GET, HEAD</a:t>
            </a:r>
          </a:p>
          <a:p>
            <a:r>
              <a:rPr lang="en-US" dirty="0" smtClean="0"/>
              <a:t>POST</a:t>
            </a:r>
          </a:p>
          <a:p>
            <a:pPr lvl="1"/>
            <a:r>
              <a:rPr lang="en-US" dirty="0" smtClean="0"/>
              <a:t>Send information (e.g., web forms)</a:t>
            </a:r>
            <a:endParaRPr lang="en-US" dirty="0"/>
          </a:p>
          <a:p>
            <a:r>
              <a:rPr lang="en-US" dirty="0"/>
              <a:t>PUT</a:t>
            </a:r>
          </a:p>
          <a:p>
            <a:pPr lvl="1"/>
            <a:r>
              <a:rPr lang="en-US" dirty="0" smtClean="0"/>
              <a:t>Upload </a:t>
            </a:r>
            <a:r>
              <a:rPr lang="en-US" dirty="0"/>
              <a:t>file in entity body to path specified in URL field</a:t>
            </a:r>
          </a:p>
          <a:p>
            <a:r>
              <a:rPr lang="en-US" dirty="0"/>
              <a:t>DELETE</a:t>
            </a:r>
          </a:p>
          <a:p>
            <a:pPr lvl="1"/>
            <a:r>
              <a:rPr lang="en-US" dirty="0" smtClean="0"/>
              <a:t>Delete </a:t>
            </a:r>
            <a:r>
              <a:rPr lang="en-US" dirty="0"/>
              <a:t>file specified in the URL </a:t>
            </a:r>
            <a:r>
              <a:rPr lang="en-US" dirty="0" smtClean="0"/>
              <a:t>field</a:t>
            </a:r>
            <a:endParaRPr lang="en-US" dirty="0"/>
          </a:p>
        </p:txBody>
      </p:sp>
      <p:sp>
        <p:nvSpPr>
          <p:cNvPr id="9" name="Slide Number Placeholder 8"/>
          <p:cNvSpPr>
            <a:spLocks noGrp="1"/>
          </p:cNvSpPr>
          <p:nvPr>
            <p:ph type="sldNum" sz="quarter" idx="12"/>
          </p:nvPr>
        </p:nvSpPr>
        <p:spPr/>
        <p:txBody>
          <a:bodyPr/>
          <a:lstStyle/>
          <a:p>
            <a:fld id="{A190D881-957A-7944-A8D0-1584E528B88F}" type="slidenum">
              <a:rPr lang="en-US" smtClean="0"/>
              <a:pPr/>
              <a:t>11</a:t>
            </a:fld>
            <a:endParaRPr lang="en-US"/>
          </a:p>
        </p:txBody>
      </p:sp>
    </p:spTree>
    <p:extLst>
      <p:ext uri="{BB962C8B-B14F-4D97-AF65-F5344CB8AC3E}">
        <p14:creationId xmlns:p14="http://schemas.microsoft.com/office/powerpoint/2010/main" val="7567890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3541719" y="3654427"/>
            <a:ext cx="4955864" cy="19389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chemeClr val="accent5"/>
                </a:solidFill>
              </a:rPr>
              <a:t>GET /</a:t>
            </a:r>
            <a:r>
              <a:rPr lang="en-US" dirty="0" err="1">
                <a:solidFill>
                  <a:schemeClr val="accent5"/>
                </a:solidFill>
              </a:rPr>
              <a:t>somedir</a:t>
            </a:r>
            <a:r>
              <a:rPr lang="en-US" dirty="0">
                <a:solidFill>
                  <a:schemeClr val="accent5"/>
                </a:solidFill>
              </a:rPr>
              <a:t>/</a:t>
            </a:r>
            <a:r>
              <a:rPr lang="en-US" dirty="0" err="1">
                <a:solidFill>
                  <a:schemeClr val="accent5"/>
                </a:solidFill>
              </a:rPr>
              <a:t>page.html</a:t>
            </a:r>
            <a:r>
              <a:rPr lang="en-US" dirty="0">
                <a:solidFill>
                  <a:schemeClr val="accent5"/>
                </a:solidFill>
              </a:rPr>
              <a:t> HTTP/1.1</a:t>
            </a:r>
          </a:p>
          <a:p>
            <a:pPr algn="l"/>
            <a:r>
              <a:rPr lang="en-US" dirty="0">
                <a:solidFill>
                  <a:schemeClr val="accent5"/>
                </a:solidFill>
              </a:rPr>
              <a:t>Host: </a:t>
            </a:r>
            <a:r>
              <a:rPr lang="en-US" dirty="0" err="1">
                <a:solidFill>
                  <a:schemeClr val="accent5"/>
                </a:solidFill>
              </a:rPr>
              <a:t>www.someschool.edu</a:t>
            </a:r>
            <a:r>
              <a:rPr lang="en-US" dirty="0">
                <a:solidFill>
                  <a:schemeClr val="accent5"/>
                </a:solidFill>
              </a:rPr>
              <a:t> </a:t>
            </a:r>
          </a:p>
          <a:p>
            <a:pPr algn="l"/>
            <a:r>
              <a:rPr lang="en-US" dirty="0">
                <a:solidFill>
                  <a:schemeClr val="accent5"/>
                </a:solidFill>
              </a:rPr>
              <a:t>User-agent: Mozilla/4.0</a:t>
            </a:r>
          </a:p>
          <a:p>
            <a:pPr algn="l"/>
            <a:r>
              <a:rPr lang="en-US" dirty="0">
                <a:solidFill>
                  <a:schemeClr val="accent5"/>
                </a:solidFill>
              </a:rPr>
              <a:t>Connection: close </a:t>
            </a:r>
          </a:p>
          <a:p>
            <a:pPr algn="l"/>
            <a:r>
              <a:rPr lang="en-US" dirty="0">
                <a:solidFill>
                  <a:schemeClr val="accent5"/>
                </a:solidFill>
              </a:rPr>
              <a:t>Accept-language: </a:t>
            </a:r>
            <a:r>
              <a:rPr lang="en-US" dirty="0" err="1">
                <a:solidFill>
                  <a:schemeClr val="accent5"/>
                </a:solidFill>
              </a:rPr>
              <a:t>fr</a:t>
            </a:r>
            <a:r>
              <a:rPr lang="en-US" dirty="0">
                <a:solidFill>
                  <a:schemeClr val="accent5"/>
                </a:solidFill>
              </a:rPr>
              <a:t> </a:t>
            </a:r>
          </a:p>
          <a:p>
            <a:pPr algn="l"/>
            <a:r>
              <a:rPr lang="en-US" b="0" dirty="0">
                <a:solidFill>
                  <a:schemeClr val="accent5"/>
                </a:solidFill>
                <a:latin typeface="Courier" charset="0"/>
              </a:rPr>
              <a:t>(blank line)</a:t>
            </a:r>
            <a:r>
              <a:rPr lang="en-US" dirty="0">
                <a:solidFill>
                  <a:schemeClr val="accent5"/>
                </a:solidFill>
              </a:rPr>
              <a:t> </a:t>
            </a:r>
            <a:endParaRPr lang="en-US" sz="2400" b="0" dirty="0">
              <a:solidFill>
                <a:schemeClr val="accent5"/>
              </a:solidFill>
              <a:latin typeface="Times New Roman" charset="0"/>
            </a:endParaRPr>
          </a:p>
        </p:txBody>
      </p:sp>
      <p:sp>
        <p:nvSpPr>
          <p:cNvPr id="50180" name="Rectangle 2"/>
          <p:cNvSpPr>
            <a:spLocks noGrp="1" noChangeArrowheads="1"/>
          </p:cNvSpPr>
          <p:nvPr>
            <p:ph type="title"/>
          </p:nvPr>
        </p:nvSpPr>
        <p:spPr/>
        <p:txBody>
          <a:bodyPr/>
          <a:lstStyle/>
          <a:p>
            <a:r>
              <a:rPr lang="en-US" dirty="0" smtClean="0"/>
              <a:t>Client-to-server communication</a:t>
            </a:r>
            <a:endParaRPr lang="en-US" dirty="0"/>
          </a:p>
        </p:txBody>
      </p:sp>
      <p:sp>
        <p:nvSpPr>
          <p:cNvPr id="1056771" name="Rectangle 3"/>
          <p:cNvSpPr>
            <a:spLocks noGrp="1" noChangeArrowheads="1"/>
          </p:cNvSpPr>
          <p:nvPr>
            <p:ph idx="1"/>
          </p:nvPr>
        </p:nvSpPr>
        <p:spPr/>
        <p:txBody>
          <a:bodyPr/>
          <a:lstStyle/>
          <a:p>
            <a:r>
              <a:rPr lang="en-US" dirty="0" smtClean="0"/>
              <a:t>HTTP Request Message</a:t>
            </a:r>
          </a:p>
          <a:p>
            <a:pPr lvl="1"/>
            <a:r>
              <a:rPr lang="en-US" dirty="0" smtClean="0"/>
              <a:t>Request line: method, resource, and protocol version</a:t>
            </a:r>
          </a:p>
        </p:txBody>
      </p:sp>
      <p:sp>
        <p:nvSpPr>
          <p:cNvPr id="7" name="Slide Number Placeholder 6"/>
          <p:cNvSpPr>
            <a:spLocks noGrp="1"/>
          </p:cNvSpPr>
          <p:nvPr>
            <p:ph type="sldNum" sz="quarter" idx="12"/>
          </p:nvPr>
        </p:nvSpPr>
        <p:spPr/>
        <p:txBody>
          <a:bodyPr/>
          <a:lstStyle/>
          <a:p>
            <a:fld id="{A190D881-957A-7944-A8D0-1584E528B88F}" type="slidenum">
              <a:rPr lang="en-US" smtClean="0"/>
              <a:pPr/>
              <a:t>12</a:t>
            </a:fld>
            <a:endParaRPr lang="en-US"/>
          </a:p>
        </p:txBody>
      </p:sp>
      <p:sp>
        <p:nvSpPr>
          <p:cNvPr id="50182" name="Text Box 5"/>
          <p:cNvSpPr txBox="1">
            <a:spLocks noChangeArrowheads="1"/>
          </p:cNvSpPr>
          <p:nvPr/>
        </p:nvSpPr>
        <p:spPr bwMode="auto">
          <a:xfrm>
            <a:off x="228600" y="3641726"/>
            <a:ext cx="2971800" cy="3736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latin typeface="Arial" charset="0"/>
              </a:rPr>
              <a:t>request line</a:t>
            </a:r>
            <a:endParaRPr lang="en-US" sz="1800" b="0" i="1" dirty="0">
              <a:latin typeface="Arial" charset="0"/>
            </a:endParaRPr>
          </a:p>
        </p:txBody>
      </p:sp>
      <p:sp>
        <p:nvSpPr>
          <p:cNvPr id="50183" name="Line 6"/>
          <p:cNvSpPr>
            <a:spLocks noChangeShapeType="1"/>
          </p:cNvSpPr>
          <p:nvPr/>
        </p:nvSpPr>
        <p:spPr bwMode="auto">
          <a:xfrm flipV="1">
            <a:off x="2514600" y="3886200"/>
            <a:ext cx="1066800" cy="0"/>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pPr algn="ctr"/>
            <a:endParaRPr lang="en-US"/>
          </a:p>
        </p:txBody>
      </p:sp>
      <p:sp>
        <p:nvSpPr>
          <p:cNvPr id="50184" name="Freeform 7"/>
          <p:cNvSpPr>
            <a:spLocks/>
          </p:cNvSpPr>
          <p:nvPr/>
        </p:nvSpPr>
        <p:spPr bwMode="auto">
          <a:xfrm>
            <a:off x="3581400" y="3978287"/>
            <a:ext cx="228600" cy="1279525"/>
          </a:xfrm>
          <a:custGeom>
            <a:avLst/>
            <a:gdLst>
              <a:gd name="T0" fmla="*/ 185928 w 150"/>
              <a:gd name="T1" fmla="*/ 8309 h 924"/>
              <a:gd name="T2" fmla="*/ 0 w 150"/>
              <a:gd name="T3" fmla="*/ 0 h 924"/>
              <a:gd name="T4" fmla="*/ 0 w 150"/>
              <a:gd name="T5" fmla="*/ 1279525 h 924"/>
              <a:gd name="T6" fmla="*/ 228600 w 150"/>
              <a:gd name="T7" fmla="*/ 1271216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pPr algn="ctr"/>
            <a:endParaRPr lang="en-US"/>
          </a:p>
        </p:txBody>
      </p:sp>
      <p:sp>
        <p:nvSpPr>
          <p:cNvPr id="50185" name="Text Box 8"/>
          <p:cNvSpPr txBox="1">
            <a:spLocks noChangeArrowheads="1"/>
          </p:cNvSpPr>
          <p:nvPr/>
        </p:nvSpPr>
        <p:spPr bwMode="auto">
          <a:xfrm>
            <a:off x="2590801" y="4267201"/>
            <a:ext cx="941168" cy="6462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i="1">
                <a:latin typeface="Arial" charset="0"/>
              </a:rPr>
              <a:t>header</a:t>
            </a:r>
          </a:p>
          <a:p>
            <a:pPr algn="l"/>
            <a:r>
              <a:rPr lang="en-US" sz="1800" i="1">
                <a:latin typeface="Arial" charset="0"/>
              </a:rPr>
              <a:t> lines</a:t>
            </a:r>
          </a:p>
        </p:txBody>
      </p:sp>
      <p:sp>
        <p:nvSpPr>
          <p:cNvPr id="50186" name="Line 9"/>
          <p:cNvSpPr>
            <a:spLocks noChangeShapeType="1"/>
          </p:cNvSpPr>
          <p:nvPr/>
        </p:nvSpPr>
        <p:spPr bwMode="auto">
          <a:xfrm flipV="1">
            <a:off x="2819400" y="5410201"/>
            <a:ext cx="838202" cy="212726"/>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pPr algn="ctr"/>
            <a:endParaRPr lang="en-US"/>
          </a:p>
        </p:txBody>
      </p:sp>
      <p:sp>
        <p:nvSpPr>
          <p:cNvPr id="50187" name="Text Box 10"/>
          <p:cNvSpPr txBox="1">
            <a:spLocks noChangeArrowheads="1"/>
          </p:cNvSpPr>
          <p:nvPr/>
        </p:nvSpPr>
        <p:spPr bwMode="auto">
          <a:xfrm>
            <a:off x="304800" y="5650564"/>
            <a:ext cx="3124200" cy="654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latin typeface="Arial" charset="0"/>
              </a:rPr>
              <a:t>carriage return line feed</a:t>
            </a:r>
          </a:p>
          <a:p>
            <a:pPr algn="ctr"/>
            <a:r>
              <a:rPr lang="en-US" sz="1800" i="1" dirty="0">
                <a:latin typeface="Arial" charset="0"/>
              </a:rPr>
              <a:t>indicates end of message</a:t>
            </a:r>
            <a:endParaRPr lang="en-US" sz="1800" b="0" i="1" dirty="0">
              <a:latin typeface="Times New Roman" charset="0"/>
            </a:endParaRPr>
          </a:p>
        </p:txBody>
      </p:sp>
      <p:grpSp>
        <p:nvGrpSpPr>
          <p:cNvPr id="2" name="Group 35"/>
          <p:cNvGrpSpPr>
            <a:grpSpLocks/>
          </p:cNvGrpSpPr>
          <p:nvPr/>
        </p:nvGrpSpPr>
        <p:grpSpPr bwMode="auto">
          <a:xfrm>
            <a:off x="2971801" y="2286000"/>
            <a:ext cx="1371600" cy="1771650"/>
            <a:chOff x="1814" y="1428"/>
            <a:chExt cx="864" cy="1116"/>
          </a:xfrm>
        </p:grpSpPr>
        <p:sp>
          <p:nvSpPr>
            <p:cNvPr id="50204" name="Oval 11"/>
            <p:cNvSpPr>
              <a:spLocks noChangeArrowheads="1"/>
            </p:cNvSpPr>
            <p:nvPr/>
          </p:nvSpPr>
          <p:spPr bwMode="auto">
            <a:xfrm>
              <a:off x="1814" y="1428"/>
              <a:ext cx="816" cy="240"/>
            </a:xfrm>
            <a:prstGeom prst="ellipse">
              <a:avLst/>
            </a:prstGeom>
            <a:noFill/>
            <a:ln w="19050">
              <a:solidFill>
                <a:schemeClr val="accent4"/>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205" name="Oval 12"/>
            <p:cNvSpPr>
              <a:spLocks noChangeArrowheads="1"/>
            </p:cNvSpPr>
            <p:nvPr/>
          </p:nvSpPr>
          <p:spPr bwMode="auto">
            <a:xfrm>
              <a:off x="2150" y="2304"/>
              <a:ext cx="528" cy="240"/>
            </a:xfrm>
            <a:prstGeom prst="ellipse">
              <a:avLst/>
            </a:prstGeom>
            <a:noFill/>
            <a:ln w="19050">
              <a:solidFill>
                <a:schemeClr val="accent4"/>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206" name="AutoShape 13"/>
            <p:cNvCxnSpPr>
              <a:cxnSpLocks noChangeShapeType="1"/>
              <a:stCxn id="50204" idx="4"/>
              <a:endCxn id="50205" idx="0"/>
            </p:cNvCxnSpPr>
            <p:nvPr/>
          </p:nvCxnSpPr>
          <p:spPr bwMode="auto">
            <a:xfrm>
              <a:off x="2222" y="1668"/>
              <a:ext cx="192" cy="636"/>
            </a:xfrm>
            <a:prstGeom prst="straightConnector1">
              <a:avLst/>
            </a:prstGeom>
            <a:noFill/>
            <a:ln w="19050">
              <a:solidFill>
                <a:schemeClr val="accent4"/>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3" name="Group 38"/>
          <p:cNvGrpSpPr>
            <a:grpSpLocks/>
          </p:cNvGrpSpPr>
          <p:nvPr/>
        </p:nvGrpSpPr>
        <p:grpSpPr bwMode="auto">
          <a:xfrm>
            <a:off x="4038601" y="2286000"/>
            <a:ext cx="3105150" cy="1819275"/>
            <a:chOff x="2448" y="1392"/>
            <a:chExt cx="1956" cy="1146"/>
          </a:xfrm>
        </p:grpSpPr>
        <p:sp>
          <p:nvSpPr>
            <p:cNvPr id="50201" name="Oval 16"/>
            <p:cNvSpPr>
              <a:spLocks noChangeArrowheads="1"/>
            </p:cNvSpPr>
            <p:nvPr/>
          </p:nvSpPr>
          <p:spPr bwMode="auto">
            <a:xfrm>
              <a:off x="2448" y="1392"/>
              <a:ext cx="912" cy="240"/>
            </a:xfrm>
            <a:prstGeom prst="ellipse">
              <a:avLst/>
            </a:prstGeom>
            <a:noFill/>
            <a:ln w="19050">
              <a:solidFill>
                <a:schemeClr val="accent4"/>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202" name="Oval 17"/>
            <p:cNvSpPr>
              <a:spLocks noChangeArrowheads="1"/>
            </p:cNvSpPr>
            <p:nvPr/>
          </p:nvSpPr>
          <p:spPr bwMode="auto">
            <a:xfrm>
              <a:off x="2628" y="2250"/>
              <a:ext cx="1776" cy="288"/>
            </a:xfrm>
            <a:prstGeom prst="ellipse">
              <a:avLst/>
            </a:prstGeom>
            <a:noFill/>
            <a:ln w="19050">
              <a:solidFill>
                <a:schemeClr val="accent4"/>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203" name="AutoShape 18"/>
            <p:cNvCxnSpPr>
              <a:cxnSpLocks noChangeShapeType="1"/>
              <a:stCxn id="50201" idx="4"/>
              <a:endCxn id="50202" idx="0"/>
            </p:cNvCxnSpPr>
            <p:nvPr/>
          </p:nvCxnSpPr>
          <p:spPr bwMode="auto">
            <a:xfrm>
              <a:off x="2904" y="1632"/>
              <a:ext cx="612" cy="618"/>
            </a:xfrm>
            <a:prstGeom prst="straightConnector1">
              <a:avLst/>
            </a:prstGeom>
            <a:noFill/>
            <a:ln w="19050">
              <a:solidFill>
                <a:schemeClr val="accent4"/>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4" name="Group 37"/>
          <p:cNvGrpSpPr>
            <a:grpSpLocks/>
          </p:cNvGrpSpPr>
          <p:nvPr/>
        </p:nvGrpSpPr>
        <p:grpSpPr bwMode="auto">
          <a:xfrm>
            <a:off x="5791212" y="2228850"/>
            <a:ext cx="2824163" cy="1885950"/>
            <a:chOff x="3603" y="1356"/>
            <a:chExt cx="1779" cy="1188"/>
          </a:xfrm>
        </p:grpSpPr>
        <p:sp>
          <p:nvSpPr>
            <p:cNvPr id="50198" name="Oval 20"/>
            <p:cNvSpPr>
              <a:spLocks noChangeArrowheads="1"/>
            </p:cNvSpPr>
            <p:nvPr/>
          </p:nvSpPr>
          <p:spPr bwMode="auto">
            <a:xfrm>
              <a:off x="3603" y="1356"/>
              <a:ext cx="1491" cy="324"/>
            </a:xfrm>
            <a:prstGeom prst="ellipse">
              <a:avLst/>
            </a:prstGeom>
            <a:noFill/>
            <a:ln w="19050">
              <a:solidFill>
                <a:schemeClr val="accent4"/>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199" name="Oval 21"/>
            <p:cNvSpPr>
              <a:spLocks noChangeArrowheads="1"/>
            </p:cNvSpPr>
            <p:nvPr/>
          </p:nvSpPr>
          <p:spPr bwMode="auto">
            <a:xfrm>
              <a:off x="4371" y="2256"/>
              <a:ext cx="1011" cy="288"/>
            </a:xfrm>
            <a:prstGeom prst="ellipse">
              <a:avLst/>
            </a:prstGeom>
            <a:noFill/>
            <a:ln w="19050">
              <a:solidFill>
                <a:schemeClr val="accent4"/>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200" name="AutoShape 22"/>
            <p:cNvCxnSpPr>
              <a:cxnSpLocks noChangeShapeType="1"/>
              <a:stCxn id="50198" idx="4"/>
              <a:endCxn id="50199" idx="0"/>
            </p:cNvCxnSpPr>
            <p:nvPr/>
          </p:nvCxnSpPr>
          <p:spPr bwMode="auto">
            <a:xfrm>
              <a:off x="4349" y="1680"/>
              <a:ext cx="528" cy="576"/>
            </a:xfrm>
            <a:prstGeom prst="straightConnector1">
              <a:avLst/>
            </a:prstGeom>
            <a:noFill/>
            <a:ln w="19050">
              <a:solidFill>
                <a:schemeClr val="accent4"/>
              </a:solidFill>
              <a:round/>
              <a:headEnd type="triangle" w="med" len="med"/>
              <a:tailEnd type="triangle" w="med" len="med"/>
            </a:ln>
            <a:extLst>
              <a:ext uri="{909E8E84-426E-40dd-AFC4-6F175D3DCCD1}">
                <a14:hiddenFill xmlns="" xmlns:a14="http://schemas.microsoft.com/office/drawing/2010/main">
                  <a:noFill/>
                </a14:hiddenFill>
              </a:ext>
            </a:extLst>
          </p:spPr>
        </p:cxnSp>
      </p:grpSp>
    </p:spTree>
    <p:extLst>
      <p:ext uri="{BB962C8B-B14F-4D97-AF65-F5344CB8AC3E}">
        <p14:creationId xmlns:p14="http://schemas.microsoft.com/office/powerpoint/2010/main" val="2666003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3541719" y="3654427"/>
            <a:ext cx="4955864" cy="19389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chemeClr val="accent5"/>
                </a:solidFill>
              </a:rPr>
              <a:t>GET /</a:t>
            </a:r>
            <a:r>
              <a:rPr lang="en-US" dirty="0" err="1">
                <a:solidFill>
                  <a:schemeClr val="accent5"/>
                </a:solidFill>
              </a:rPr>
              <a:t>somedir</a:t>
            </a:r>
            <a:r>
              <a:rPr lang="en-US" dirty="0">
                <a:solidFill>
                  <a:schemeClr val="accent5"/>
                </a:solidFill>
              </a:rPr>
              <a:t>/</a:t>
            </a:r>
            <a:r>
              <a:rPr lang="en-US" dirty="0" err="1">
                <a:solidFill>
                  <a:schemeClr val="accent5"/>
                </a:solidFill>
              </a:rPr>
              <a:t>page.html</a:t>
            </a:r>
            <a:r>
              <a:rPr lang="en-US" dirty="0">
                <a:solidFill>
                  <a:schemeClr val="accent5"/>
                </a:solidFill>
              </a:rPr>
              <a:t> HTTP/1.1</a:t>
            </a:r>
          </a:p>
          <a:p>
            <a:pPr algn="l"/>
            <a:r>
              <a:rPr lang="en-US" dirty="0">
                <a:solidFill>
                  <a:schemeClr val="accent5"/>
                </a:solidFill>
              </a:rPr>
              <a:t>Host: </a:t>
            </a:r>
            <a:r>
              <a:rPr lang="en-US" dirty="0" err="1">
                <a:solidFill>
                  <a:schemeClr val="accent5"/>
                </a:solidFill>
              </a:rPr>
              <a:t>www.someschool.edu</a:t>
            </a:r>
            <a:r>
              <a:rPr lang="en-US" dirty="0">
                <a:solidFill>
                  <a:schemeClr val="accent5"/>
                </a:solidFill>
              </a:rPr>
              <a:t> </a:t>
            </a:r>
          </a:p>
          <a:p>
            <a:pPr algn="l"/>
            <a:r>
              <a:rPr lang="en-US" dirty="0">
                <a:solidFill>
                  <a:schemeClr val="accent5"/>
                </a:solidFill>
              </a:rPr>
              <a:t>User-agent: Mozilla/4.0</a:t>
            </a:r>
          </a:p>
          <a:p>
            <a:pPr algn="l"/>
            <a:r>
              <a:rPr lang="en-US" dirty="0">
                <a:solidFill>
                  <a:schemeClr val="accent5"/>
                </a:solidFill>
              </a:rPr>
              <a:t>Connection: close </a:t>
            </a:r>
          </a:p>
          <a:p>
            <a:pPr algn="l"/>
            <a:r>
              <a:rPr lang="en-US" dirty="0">
                <a:solidFill>
                  <a:schemeClr val="accent5"/>
                </a:solidFill>
              </a:rPr>
              <a:t>Accept-language: </a:t>
            </a:r>
            <a:r>
              <a:rPr lang="en-US" dirty="0" err="1">
                <a:solidFill>
                  <a:schemeClr val="accent5"/>
                </a:solidFill>
              </a:rPr>
              <a:t>fr</a:t>
            </a:r>
            <a:r>
              <a:rPr lang="en-US" dirty="0">
                <a:solidFill>
                  <a:schemeClr val="accent5"/>
                </a:solidFill>
              </a:rPr>
              <a:t> </a:t>
            </a:r>
          </a:p>
          <a:p>
            <a:pPr algn="l"/>
            <a:r>
              <a:rPr lang="en-US" b="0" dirty="0">
                <a:solidFill>
                  <a:schemeClr val="accent5"/>
                </a:solidFill>
                <a:latin typeface="Courier" charset="0"/>
              </a:rPr>
              <a:t>(blank line)</a:t>
            </a:r>
            <a:r>
              <a:rPr lang="en-US" dirty="0">
                <a:solidFill>
                  <a:schemeClr val="accent5"/>
                </a:solidFill>
              </a:rPr>
              <a:t> </a:t>
            </a:r>
            <a:endParaRPr lang="en-US" sz="2400" b="0" dirty="0">
              <a:solidFill>
                <a:schemeClr val="accent5"/>
              </a:solidFill>
              <a:latin typeface="Times New Roman" charset="0"/>
            </a:endParaRPr>
          </a:p>
        </p:txBody>
      </p:sp>
      <p:sp>
        <p:nvSpPr>
          <p:cNvPr id="50180" name="Rectangle 2"/>
          <p:cNvSpPr>
            <a:spLocks noGrp="1" noChangeArrowheads="1"/>
          </p:cNvSpPr>
          <p:nvPr>
            <p:ph type="title"/>
          </p:nvPr>
        </p:nvSpPr>
        <p:spPr/>
        <p:txBody>
          <a:bodyPr/>
          <a:lstStyle/>
          <a:p>
            <a:r>
              <a:rPr lang="en-US" dirty="0" smtClean="0"/>
              <a:t>Client-to-server communication</a:t>
            </a:r>
            <a:endParaRPr lang="en-US" dirty="0"/>
          </a:p>
        </p:txBody>
      </p:sp>
      <p:sp>
        <p:nvSpPr>
          <p:cNvPr id="1056771" name="Rectangle 3"/>
          <p:cNvSpPr>
            <a:spLocks noGrp="1" noChangeArrowheads="1"/>
          </p:cNvSpPr>
          <p:nvPr>
            <p:ph idx="1"/>
          </p:nvPr>
        </p:nvSpPr>
        <p:spPr/>
        <p:txBody>
          <a:bodyPr/>
          <a:lstStyle/>
          <a:p>
            <a:r>
              <a:rPr lang="en-US" dirty="0" smtClean="0"/>
              <a:t>HTTP Request Message</a:t>
            </a:r>
          </a:p>
          <a:p>
            <a:pPr lvl="1"/>
            <a:r>
              <a:rPr lang="en-US" dirty="0" smtClean="0"/>
              <a:t>Request line: method, resource, and protocol version</a:t>
            </a:r>
          </a:p>
          <a:p>
            <a:pPr lvl="1"/>
            <a:r>
              <a:rPr lang="en-US" dirty="0" smtClean="0"/>
              <a:t>Request headers: provide info or modify request</a:t>
            </a:r>
          </a:p>
          <a:p>
            <a:pPr lvl="1"/>
            <a:r>
              <a:rPr lang="en-US" dirty="0" smtClean="0"/>
              <a:t>Body: optional data (e.g., to </a:t>
            </a:r>
            <a:r>
              <a:rPr lang="ja-JP" altLang="en-US" dirty="0" smtClean="0"/>
              <a:t>“</a:t>
            </a:r>
            <a:r>
              <a:rPr lang="en-US" dirty="0" smtClean="0"/>
              <a:t>POST</a:t>
            </a:r>
            <a:r>
              <a:rPr lang="ja-JP" altLang="en-US" dirty="0" smtClean="0"/>
              <a:t>”</a:t>
            </a:r>
            <a:r>
              <a:rPr lang="en-US" dirty="0" smtClean="0"/>
              <a:t> data to server)</a:t>
            </a:r>
            <a:endParaRPr lang="en-US" dirty="0"/>
          </a:p>
        </p:txBody>
      </p:sp>
      <p:sp>
        <p:nvSpPr>
          <p:cNvPr id="7" name="Slide Number Placeholder 6"/>
          <p:cNvSpPr>
            <a:spLocks noGrp="1"/>
          </p:cNvSpPr>
          <p:nvPr>
            <p:ph type="sldNum" sz="quarter" idx="12"/>
          </p:nvPr>
        </p:nvSpPr>
        <p:spPr/>
        <p:txBody>
          <a:bodyPr/>
          <a:lstStyle/>
          <a:p>
            <a:fld id="{A190D881-957A-7944-A8D0-1584E528B88F}" type="slidenum">
              <a:rPr lang="en-US" smtClean="0"/>
              <a:pPr/>
              <a:t>13</a:t>
            </a:fld>
            <a:endParaRPr lang="en-US"/>
          </a:p>
        </p:txBody>
      </p:sp>
      <p:sp>
        <p:nvSpPr>
          <p:cNvPr id="50182" name="Text Box 5"/>
          <p:cNvSpPr txBox="1">
            <a:spLocks noChangeArrowheads="1"/>
          </p:cNvSpPr>
          <p:nvPr/>
        </p:nvSpPr>
        <p:spPr bwMode="auto">
          <a:xfrm>
            <a:off x="228600" y="3641726"/>
            <a:ext cx="2971800" cy="3736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latin typeface="Arial" charset="0"/>
              </a:rPr>
              <a:t>request line</a:t>
            </a:r>
            <a:endParaRPr lang="en-US" sz="1800" b="0" i="1" dirty="0">
              <a:latin typeface="Arial" charset="0"/>
            </a:endParaRPr>
          </a:p>
        </p:txBody>
      </p:sp>
      <p:sp>
        <p:nvSpPr>
          <p:cNvPr id="50183" name="Line 6"/>
          <p:cNvSpPr>
            <a:spLocks noChangeShapeType="1"/>
          </p:cNvSpPr>
          <p:nvPr/>
        </p:nvSpPr>
        <p:spPr bwMode="auto">
          <a:xfrm flipV="1">
            <a:off x="2514600" y="3886200"/>
            <a:ext cx="1066800" cy="0"/>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pPr algn="ctr"/>
            <a:endParaRPr lang="en-US"/>
          </a:p>
        </p:txBody>
      </p:sp>
      <p:sp>
        <p:nvSpPr>
          <p:cNvPr id="50184" name="Freeform 7"/>
          <p:cNvSpPr>
            <a:spLocks/>
          </p:cNvSpPr>
          <p:nvPr/>
        </p:nvSpPr>
        <p:spPr bwMode="auto">
          <a:xfrm>
            <a:off x="3581400" y="3978287"/>
            <a:ext cx="228600" cy="1279525"/>
          </a:xfrm>
          <a:custGeom>
            <a:avLst/>
            <a:gdLst>
              <a:gd name="T0" fmla="*/ 185928 w 150"/>
              <a:gd name="T1" fmla="*/ 8309 h 924"/>
              <a:gd name="T2" fmla="*/ 0 w 150"/>
              <a:gd name="T3" fmla="*/ 0 h 924"/>
              <a:gd name="T4" fmla="*/ 0 w 150"/>
              <a:gd name="T5" fmla="*/ 1279525 h 924"/>
              <a:gd name="T6" fmla="*/ 228600 w 150"/>
              <a:gd name="T7" fmla="*/ 1271216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pPr algn="ctr"/>
            <a:endParaRPr lang="en-US"/>
          </a:p>
        </p:txBody>
      </p:sp>
      <p:sp>
        <p:nvSpPr>
          <p:cNvPr id="50185" name="Text Box 8"/>
          <p:cNvSpPr txBox="1">
            <a:spLocks noChangeArrowheads="1"/>
          </p:cNvSpPr>
          <p:nvPr/>
        </p:nvSpPr>
        <p:spPr bwMode="auto">
          <a:xfrm>
            <a:off x="2590801" y="4267201"/>
            <a:ext cx="941168" cy="6462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i="1">
                <a:latin typeface="Arial" charset="0"/>
              </a:rPr>
              <a:t>header</a:t>
            </a:r>
          </a:p>
          <a:p>
            <a:pPr algn="l"/>
            <a:r>
              <a:rPr lang="en-US" sz="1800" i="1">
                <a:latin typeface="Arial" charset="0"/>
              </a:rPr>
              <a:t> lines</a:t>
            </a:r>
          </a:p>
        </p:txBody>
      </p:sp>
      <p:sp>
        <p:nvSpPr>
          <p:cNvPr id="50186" name="Line 9"/>
          <p:cNvSpPr>
            <a:spLocks noChangeShapeType="1"/>
          </p:cNvSpPr>
          <p:nvPr/>
        </p:nvSpPr>
        <p:spPr bwMode="auto">
          <a:xfrm flipV="1">
            <a:off x="2819400" y="5410201"/>
            <a:ext cx="838202" cy="212726"/>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pPr algn="ctr"/>
            <a:endParaRPr lang="en-US"/>
          </a:p>
        </p:txBody>
      </p:sp>
      <p:sp>
        <p:nvSpPr>
          <p:cNvPr id="50187" name="Text Box 10"/>
          <p:cNvSpPr txBox="1">
            <a:spLocks noChangeArrowheads="1"/>
          </p:cNvSpPr>
          <p:nvPr/>
        </p:nvSpPr>
        <p:spPr bwMode="auto">
          <a:xfrm>
            <a:off x="304800" y="5650564"/>
            <a:ext cx="3124200" cy="654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latin typeface="Arial" charset="0"/>
              </a:rPr>
              <a:t>carriage return line feed</a:t>
            </a:r>
          </a:p>
          <a:p>
            <a:pPr algn="ctr"/>
            <a:r>
              <a:rPr lang="en-US" sz="1800" i="1" dirty="0">
                <a:latin typeface="Arial" charset="0"/>
              </a:rPr>
              <a:t>indicates end of message</a:t>
            </a:r>
            <a:endParaRPr lang="en-US" sz="1800" b="0" i="1" dirty="0">
              <a:latin typeface="Times New Roman" charset="0"/>
            </a:endParaRPr>
          </a:p>
        </p:txBody>
      </p:sp>
      <p:grpSp>
        <p:nvGrpSpPr>
          <p:cNvPr id="50193" name="Group 39"/>
          <p:cNvGrpSpPr>
            <a:grpSpLocks/>
          </p:cNvGrpSpPr>
          <p:nvPr/>
        </p:nvGrpSpPr>
        <p:grpSpPr bwMode="auto">
          <a:xfrm>
            <a:off x="1981200" y="2971801"/>
            <a:ext cx="6400800" cy="3349625"/>
            <a:chOff x="1248" y="1872"/>
            <a:chExt cx="4032" cy="2110"/>
          </a:xfrm>
        </p:grpSpPr>
        <p:sp>
          <p:nvSpPr>
            <p:cNvPr id="50195" name="Oval 26"/>
            <p:cNvSpPr>
              <a:spLocks noChangeArrowheads="1"/>
            </p:cNvSpPr>
            <p:nvPr/>
          </p:nvSpPr>
          <p:spPr bwMode="auto">
            <a:xfrm>
              <a:off x="1248" y="1872"/>
              <a:ext cx="1248" cy="384"/>
            </a:xfrm>
            <a:prstGeom prst="ellipse">
              <a:avLst/>
            </a:prstGeom>
            <a:noFill/>
            <a:ln w="19050">
              <a:solidFill>
                <a:schemeClr val="accent4"/>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196" name="Oval 27"/>
            <p:cNvSpPr>
              <a:spLocks noChangeArrowheads="1"/>
            </p:cNvSpPr>
            <p:nvPr/>
          </p:nvSpPr>
          <p:spPr bwMode="auto">
            <a:xfrm>
              <a:off x="2160" y="3504"/>
              <a:ext cx="3120" cy="478"/>
            </a:xfrm>
            <a:prstGeom prst="ellipse">
              <a:avLst/>
            </a:prstGeom>
            <a:noFill/>
            <a:ln w="19050">
              <a:solidFill>
                <a:schemeClr val="accent4"/>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197" name="AutoShape 28"/>
            <p:cNvCxnSpPr>
              <a:cxnSpLocks noChangeShapeType="1"/>
              <a:stCxn id="50195" idx="4"/>
              <a:endCxn id="50196" idx="1"/>
            </p:cNvCxnSpPr>
            <p:nvPr/>
          </p:nvCxnSpPr>
          <p:spPr bwMode="auto">
            <a:xfrm>
              <a:off x="1872" y="2256"/>
              <a:ext cx="745" cy="1318"/>
            </a:xfrm>
            <a:prstGeom prst="straightConnector1">
              <a:avLst/>
            </a:prstGeom>
            <a:noFill/>
            <a:ln w="19050">
              <a:solidFill>
                <a:schemeClr val="accent4"/>
              </a:solidFill>
              <a:round/>
              <a:headEnd type="triangle" w="med" len="med"/>
              <a:tailEnd type="triangle" w="med" len="med"/>
            </a:ln>
            <a:extLst>
              <a:ext uri="{909E8E84-426E-40dd-AFC4-6F175D3DCCD1}">
                <a14:hiddenFill xmlns="" xmlns:a14="http://schemas.microsoft.com/office/drawing/2010/main">
                  <a:noFill/>
                </a14:hiddenFill>
              </a:ext>
            </a:extLst>
          </p:spPr>
        </p:cxnSp>
      </p:grpSp>
    </p:spTree>
    <p:extLst>
      <p:ext uri="{BB962C8B-B14F-4D97-AF65-F5344CB8AC3E}">
        <p14:creationId xmlns:p14="http://schemas.microsoft.com/office/powerpoint/2010/main" val="12197003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67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677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83" name="Text Box 10"/>
          <p:cNvSpPr txBox="1">
            <a:spLocks noChangeArrowheads="1"/>
          </p:cNvSpPr>
          <p:nvPr/>
        </p:nvSpPr>
        <p:spPr bwMode="auto">
          <a:xfrm>
            <a:off x="228600" y="5988057"/>
            <a:ext cx="2819400" cy="6462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i="1" dirty="0">
                <a:latin typeface="Arial" charset="0"/>
              </a:rPr>
              <a:t>data</a:t>
            </a:r>
          </a:p>
          <a:p>
            <a:pPr algn="ctr"/>
            <a:r>
              <a:rPr lang="en-US" sz="1600" b="0" i="1" dirty="0">
                <a:latin typeface="Arial" charset="0"/>
              </a:rPr>
              <a:t>e.g.,</a:t>
            </a:r>
            <a:r>
              <a:rPr lang="en-US" sz="1600" b="0" dirty="0">
                <a:latin typeface="Arial" charset="0"/>
              </a:rPr>
              <a:t> requested HTML file</a:t>
            </a:r>
            <a:endParaRPr lang="en-US" sz="2400" b="0" dirty="0">
              <a:latin typeface="Arial" charset="0"/>
            </a:endParaRPr>
          </a:p>
        </p:txBody>
      </p:sp>
      <p:sp>
        <p:nvSpPr>
          <p:cNvPr id="54275" name="Rectangle 2"/>
          <p:cNvSpPr>
            <a:spLocks noGrp="1" noChangeArrowheads="1"/>
          </p:cNvSpPr>
          <p:nvPr>
            <p:ph type="title"/>
          </p:nvPr>
        </p:nvSpPr>
        <p:spPr/>
        <p:txBody>
          <a:bodyPr/>
          <a:lstStyle/>
          <a:p>
            <a:r>
              <a:rPr lang="en-US" dirty="0" smtClean="0"/>
              <a:t>Server-to-client communication</a:t>
            </a:r>
            <a:endParaRPr lang="en-US" dirty="0"/>
          </a:p>
        </p:txBody>
      </p:sp>
      <p:sp>
        <p:nvSpPr>
          <p:cNvPr id="1058819" name="Rectangle 3"/>
          <p:cNvSpPr>
            <a:spLocks noGrp="1" noChangeArrowheads="1"/>
          </p:cNvSpPr>
          <p:nvPr>
            <p:ph idx="1"/>
          </p:nvPr>
        </p:nvSpPr>
        <p:spPr>
          <a:xfrm>
            <a:off x="685800" y="1600200"/>
            <a:ext cx="8305800" cy="4419600"/>
          </a:xfrm>
        </p:spPr>
        <p:txBody>
          <a:bodyPr/>
          <a:lstStyle/>
          <a:p>
            <a:r>
              <a:rPr lang="en-US" dirty="0" smtClean="0"/>
              <a:t>HTTP Response Message</a:t>
            </a:r>
          </a:p>
          <a:p>
            <a:pPr lvl="1"/>
            <a:r>
              <a:rPr lang="en-US" dirty="0" smtClean="0"/>
              <a:t>Status line: protocol version, status code, status phrase</a:t>
            </a:r>
          </a:p>
          <a:p>
            <a:pPr lvl="1"/>
            <a:r>
              <a:rPr lang="en-US" dirty="0" smtClean="0"/>
              <a:t>Response headers: provide information</a:t>
            </a:r>
          </a:p>
          <a:p>
            <a:pPr lvl="1"/>
            <a:r>
              <a:rPr lang="en-US" dirty="0" smtClean="0"/>
              <a:t>Body: optional data</a:t>
            </a:r>
            <a:endParaRPr lang="en-US" dirty="0"/>
          </a:p>
        </p:txBody>
      </p:sp>
      <p:sp>
        <p:nvSpPr>
          <p:cNvPr id="7" name="Slide Number Placeholder 6"/>
          <p:cNvSpPr>
            <a:spLocks noGrp="1"/>
          </p:cNvSpPr>
          <p:nvPr>
            <p:ph type="sldNum" sz="quarter" idx="12"/>
          </p:nvPr>
        </p:nvSpPr>
        <p:spPr/>
        <p:txBody>
          <a:bodyPr/>
          <a:lstStyle/>
          <a:p>
            <a:fld id="{A190D881-957A-7944-A8D0-1584E528B88F}" type="slidenum">
              <a:rPr lang="en-US" smtClean="0"/>
              <a:pPr/>
              <a:t>14</a:t>
            </a:fld>
            <a:endParaRPr lang="en-US"/>
          </a:p>
        </p:txBody>
      </p:sp>
      <p:sp>
        <p:nvSpPr>
          <p:cNvPr id="54277" name="Text Box 4"/>
          <p:cNvSpPr txBox="1">
            <a:spLocks noChangeArrowheads="1"/>
          </p:cNvSpPr>
          <p:nvPr/>
        </p:nvSpPr>
        <p:spPr bwMode="auto">
          <a:xfrm>
            <a:off x="3090865" y="3622677"/>
            <a:ext cx="5724529" cy="28622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chemeClr val="accent5"/>
                </a:solidFill>
              </a:rPr>
              <a:t>HTTP/1.1 200 OK </a:t>
            </a:r>
          </a:p>
          <a:p>
            <a:pPr algn="l"/>
            <a:r>
              <a:rPr lang="en-US" dirty="0">
                <a:solidFill>
                  <a:schemeClr val="accent5"/>
                </a:solidFill>
              </a:rPr>
              <a:t>Connection close</a:t>
            </a:r>
          </a:p>
          <a:p>
            <a:pPr algn="l"/>
            <a:r>
              <a:rPr lang="en-US" dirty="0">
                <a:solidFill>
                  <a:schemeClr val="accent5"/>
                </a:solidFill>
              </a:rPr>
              <a:t>Date: Thu, 06 </a:t>
            </a:r>
            <a:r>
              <a:rPr lang="en-US" dirty="0" smtClean="0">
                <a:solidFill>
                  <a:schemeClr val="accent5"/>
                </a:solidFill>
              </a:rPr>
              <a:t>Jan 2017 </a:t>
            </a:r>
            <a:r>
              <a:rPr lang="en-US" dirty="0">
                <a:solidFill>
                  <a:schemeClr val="accent5"/>
                </a:solidFill>
              </a:rPr>
              <a:t>12:00:15 GMT </a:t>
            </a:r>
          </a:p>
          <a:p>
            <a:pPr algn="l"/>
            <a:r>
              <a:rPr lang="en-US" dirty="0">
                <a:solidFill>
                  <a:schemeClr val="accent5"/>
                </a:solidFill>
              </a:rPr>
              <a:t>Server: Apache/1.3.0 (Unix) </a:t>
            </a:r>
          </a:p>
          <a:p>
            <a:pPr algn="l"/>
            <a:r>
              <a:rPr lang="en-US" dirty="0">
                <a:solidFill>
                  <a:schemeClr val="accent5"/>
                </a:solidFill>
              </a:rPr>
              <a:t>Last-Modified: Mon, 22 Jun 2006 ... </a:t>
            </a:r>
          </a:p>
          <a:p>
            <a:pPr algn="l"/>
            <a:r>
              <a:rPr lang="en-US" dirty="0">
                <a:solidFill>
                  <a:schemeClr val="accent5"/>
                </a:solidFill>
              </a:rPr>
              <a:t>Content-Length: 6821 </a:t>
            </a:r>
          </a:p>
          <a:p>
            <a:pPr algn="l"/>
            <a:r>
              <a:rPr lang="en-US" dirty="0">
                <a:solidFill>
                  <a:schemeClr val="accent5"/>
                </a:solidFill>
              </a:rPr>
              <a:t>Content-Type: text/html</a:t>
            </a:r>
          </a:p>
          <a:p>
            <a:pPr algn="l"/>
            <a:r>
              <a:rPr lang="en-US" b="0" dirty="0">
                <a:solidFill>
                  <a:schemeClr val="accent5"/>
                </a:solidFill>
                <a:latin typeface="Courier" charset="0"/>
              </a:rPr>
              <a:t>(blank line)</a:t>
            </a:r>
            <a:r>
              <a:rPr lang="en-US" dirty="0">
                <a:solidFill>
                  <a:schemeClr val="accent5"/>
                </a:solidFill>
              </a:rPr>
              <a:t> </a:t>
            </a:r>
          </a:p>
          <a:p>
            <a:pPr algn="l"/>
            <a:r>
              <a:rPr lang="en-US" dirty="0">
                <a:solidFill>
                  <a:schemeClr val="accent5"/>
                </a:solidFill>
              </a:rPr>
              <a:t>data data data data data ... </a:t>
            </a:r>
          </a:p>
        </p:txBody>
      </p:sp>
      <p:sp>
        <p:nvSpPr>
          <p:cNvPr id="54278" name="Text Box 5"/>
          <p:cNvSpPr txBox="1">
            <a:spLocks noChangeArrowheads="1"/>
          </p:cNvSpPr>
          <p:nvPr/>
        </p:nvSpPr>
        <p:spPr bwMode="auto">
          <a:xfrm>
            <a:off x="304800" y="3457575"/>
            <a:ext cx="2209800" cy="8924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a:latin typeface="Arial" charset="0"/>
              </a:rPr>
              <a:t>status line</a:t>
            </a:r>
            <a:endParaRPr lang="en-US" b="0" dirty="0">
              <a:latin typeface="Arial" charset="0"/>
            </a:endParaRPr>
          </a:p>
          <a:p>
            <a:pPr algn="l"/>
            <a:r>
              <a:rPr lang="en-US" sz="1600" b="0" dirty="0">
                <a:latin typeface="Arial" charset="0"/>
              </a:rPr>
              <a:t>(protocol, status code, status phrase)</a:t>
            </a:r>
            <a:endParaRPr lang="en-US" sz="2400" b="0" dirty="0">
              <a:latin typeface="Arial" charset="0"/>
            </a:endParaRPr>
          </a:p>
        </p:txBody>
      </p:sp>
      <p:sp>
        <p:nvSpPr>
          <p:cNvPr id="54279" name="Line 6"/>
          <p:cNvSpPr>
            <a:spLocks noChangeShapeType="1"/>
          </p:cNvSpPr>
          <p:nvPr/>
        </p:nvSpPr>
        <p:spPr bwMode="auto">
          <a:xfrm flipV="1">
            <a:off x="1905000" y="3657600"/>
            <a:ext cx="1295400" cy="0"/>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endParaRPr lang="en-US"/>
          </a:p>
        </p:txBody>
      </p:sp>
      <p:sp>
        <p:nvSpPr>
          <p:cNvPr id="54280" name="Freeform 7"/>
          <p:cNvSpPr>
            <a:spLocks/>
          </p:cNvSpPr>
          <p:nvPr/>
        </p:nvSpPr>
        <p:spPr bwMode="auto">
          <a:xfrm>
            <a:off x="2919414" y="4038601"/>
            <a:ext cx="257175" cy="1858963"/>
          </a:xfrm>
          <a:custGeom>
            <a:avLst/>
            <a:gdLst>
              <a:gd name="T0" fmla="*/ 209550 w 162"/>
              <a:gd name="T1" fmla="*/ 11716 h 1428"/>
              <a:gd name="T2" fmla="*/ 0 w 162"/>
              <a:gd name="T3" fmla="*/ 0 h 1428"/>
              <a:gd name="T4" fmla="*/ 0 w 162"/>
              <a:gd name="T5" fmla="*/ 1858963 h 1428"/>
              <a:gd name="T6" fmla="*/ 257175 w 162"/>
              <a:gd name="T7" fmla="*/ 1855058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sp>
        <p:nvSpPr>
          <p:cNvPr id="54281" name="Text Box 8"/>
          <p:cNvSpPr txBox="1">
            <a:spLocks noChangeArrowheads="1"/>
          </p:cNvSpPr>
          <p:nvPr/>
        </p:nvSpPr>
        <p:spPr bwMode="auto">
          <a:xfrm>
            <a:off x="1295401" y="4649796"/>
            <a:ext cx="1981200" cy="4000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smtClean="0">
                <a:latin typeface="Arial" charset="0"/>
              </a:rPr>
              <a:t>header lines</a:t>
            </a:r>
            <a:endParaRPr lang="en-US" sz="2400" i="1" dirty="0">
              <a:latin typeface="Arial" charset="0"/>
            </a:endParaRPr>
          </a:p>
        </p:txBody>
      </p:sp>
      <p:sp>
        <p:nvSpPr>
          <p:cNvPr id="54282" name="Line 9"/>
          <p:cNvSpPr>
            <a:spLocks noChangeShapeType="1"/>
          </p:cNvSpPr>
          <p:nvPr/>
        </p:nvSpPr>
        <p:spPr bwMode="auto">
          <a:xfrm flipV="1">
            <a:off x="1981201" y="6019800"/>
            <a:ext cx="1066800" cy="152400"/>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endParaRPr lang="en-US"/>
          </a:p>
        </p:txBody>
      </p:sp>
      <p:grpSp>
        <p:nvGrpSpPr>
          <p:cNvPr id="2" name="Group 26"/>
          <p:cNvGrpSpPr>
            <a:grpSpLocks/>
          </p:cNvGrpSpPr>
          <p:nvPr/>
        </p:nvGrpSpPr>
        <p:grpSpPr bwMode="auto">
          <a:xfrm>
            <a:off x="2667001" y="2057400"/>
            <a:ext cx="2362200" cy="1981200"/>
            <a:chOff x="2016" y="1152"/>
            <a:chExt cx="1488" cy="1248"/>
          </a:xfrm>
        </p:grpSpPr>
        <p:sp>
          <p:nvSpPr>
            <p:cNvPr id="54293" name="Oval 12"/>
            <p:cNvSpPr>
              <a:spLocks noChangeArrowheads="1"/>
            </p:cNvSpPr>
            <p:nvPr/>
          </p:nvSpPr>
          <p:spPr bwMode="auto">
            <a:xfrm>
              <a:off x="2016" y="1152"/>
              <a:ext cx="1488" cy="240"/>
            </a:xfrm>
            <a:prstGeom prst="ellipse">
              <a:avLst/>
            </a:prstGeom>
            <a:noFill/>
            <a:ln w="19050">
              <a:solidFill>
                <a:schemeClr val="accent4"/>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4294" name="Oval 13"/>
            <p:cNvSpPr>
              <a:spLocks noChangeArrowheads="1"/>
            </p:cNvSpPr>
            <p:nvPr/>
          </p:nvSpPr>
          <p:spPr bwMode="auto">
            <a:xfrm>
              <a:off x="2256" y="2160"/>
              <a:ext cx="912" cy="240"/>
            </a:xfrm>
            <a:prstGeom prst="ellipse">
              <a:avLst/>
            </a:prstGeom>
            <a:noFill/>
            <a:ln w="19050">
              <a:solidFill>
                <a:schemeClr val="accent4"/>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4295" name="AutoShape 14"/>
            <p:cNvCxnSpPr>
              <a:cxnSpLocks noChangeShapeType="1"/>
              <a:stCxn id="54293" idx="4"/>
              <a:endCxn id="54294" idx="0"/>
            </p:cNvCxnSpPr>
            <p:nvPr/>
          </p:nvCxnSpPr>
          <p:spPr bwMode="auto">
            <a:xfrm flipH="1">
              <a:off x="2712" y="1392"/>
              <a:ext cx="48" cy="768"/>
            </a:xfrm>
            <a:prstGeom prst="straightConnector1">
              <a:avLst/>
            </a:prstGeom>
            <a:noFill/>
            <a:ln w="19050">
              <a:solidFill>
                <a:schemeClr val="accent4"/>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3" name="Group 27"/>
          <p:cNvGrpSpPr>
            <a:grpSpLocks/>
          </p:cNvGrpSpPr>
          <p:nvPr/>
        </p:nvGrpSpPr>
        <p:grpSpPr bwMode="auto">
          <a:xfrm>
            <a:off x="4419600" y="2057400"/>
            <a:ext cx="2209800" cy="1981200"/>
            <a:chOff x="2784" y="1152"/>
            <a:chExt cx="1392" cy="1248"/>
          </a:xfrm>
        </p:grpSpPr>
        <p:sp>
          <p:nvSpPr>
            <p:cNvPr id="54290" name="Oval 16"/>
            <p:cNvSpPr>
              <a:spLocks noChangeArrowheads="1"/>
            </p:cNvSpPr>
            <p:nvPr/>
          </p:nvSpPr>
          <p:spPr bwMode="auto">
            <a:xfrm>
              <a:off x="3120" y="1152"/>
              <a:ext cx="1056" cy="240"/>
            </a:xfrm>
            <a:prstGeom prst="ellipse">
              <a:avLst/>
            </a:prstGeom>
            <a:noFill/>
            <a:ln w="19050">
              <a:solidFill>
                <a:schemeClr val="accent4"/>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4291" name="Oval 17"/>
            <p:cNvSpPr>
              <a:spLocks noChangeArrowheads="1"/>
            </p:cNvSpPr>
            <p:nvPr/>
          </p:nvSpPr>
          <p:spPr bwMode="auto">
            <a:xfrm>
              <a:off x="2784" y="2160"/>
              <a:ext cx="384" cy="240"/>
            </a:xfrm>
            <a:prstGeom prst="ellipse">
              <a:avLst/>
            </a:prstGeom>
            <a:noFill/>
            <a:ln w="19050">
              <a:solidFill>
                <a:schemeClr val="accent4"/>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4292" name="AutoShape 18"/>
            <p:cNvCxnSpPr>
              <a:cxnSpLocks noChangeShapeType="1"/>
              <a:stCxn id="54290" idx="4"/>
              <a:endCxn id="54291" idx="0"/>
            </p:cNvCxnSpPr>
            <p:nvPr/>
          </p:nvCxnSpPr>
          <p:spPr bwMode="auto">
            <a:xfrm flipH="1">
              <a:off x="2976" y="1392"/>
              <a:ext cx="672" cy="768"/>
            </a:xfrm>
            <a:prstGeom prst="straightConnector1">
              <a:avLst/>
            </a:prstGeom>
            <a:noFill/>
            <a:ln w="19050">
              <a:solidFill>
                <a:schemeClr val="accent4"/>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4" name="Group 28"/>
          <p:cNvGrpSpPr>
            <a:grpSpLocks/>
          </p:cNvGrpSpPr>
          <p:nvPr/>
        </p:nvGrpSpPr>
        <p:grpSpPr bwMode="auto">
          <a:xfrm>
            <a:off x="5029200" y="2057400"/>
            <a:ext cx="3352800" cy="1981200"/>
            <a:chOff x="3120" y="1152"/>
            <a:chExt cx="2112" cy="1248"/>
          </a:xfrm>
        </p:grpSpPr>
        <p:sp>
          <p:nvSpPr>
            <p:cNvPr id="54287" name="Oval 20"/>
            <p:cNvSpPr>
              <a:spLocks noChangeArrowheads="1"/>
            </p:cNvSpPr>
            <p:nvPr/>
          </p:nvSpPr>
          <p:spPr bwMode="auto">
            <a:xfrm>
              <a:off x="4032" y="1152"/>
              <a:ext cx="1200" cy="240"/>
            </a:xfrm>
            <a:prstGeom prst="ellipse">
              <a:avLst/>
            </a:prstGeom>
            <a:noFill/>
            <a:ln w="19050">
              <a:solidFill>
                <a:schemeClr val="accent4"/>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4288" name="Oval 21"/>
            <p:cNvSpPr>
              <a:spLocks noChangeArrowheads="1"/>
            </p:cNvSpPr>
            <p:nvPr/>
          </p:nvSpPr>
          <p:spPr bwMode="auto">
            <a:xfrm>
              <a:off x="3120" y="2160"/>
              <a:ext cx="384" cy="240"/>
            </a:xfrm>
            <a:prstGeom prst="ellipse">
              <a:avLst/>
            </a:prstGeom>
            <a:noFill/>
            <a:ln w="19050">
              <a:solidFill>
                <a:schemeClr val="accent4"/>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4289" name="AutoShape 22"/>
            <p:cNvCxnSpPr>
              <a:cxnSpLocks noChangeShapeType="1"/>
              <a:stCxn id="54287" idx="4"/>
              <a:endCxn id="54288" idx="7"/>
            </p:cNvCxnSpPr>
            <p:nvPr/>
          </p:nvCxnSpPr>
          <p:spPr bwMode="auto">
            <a:xfrm flipH="1">
              <a:off x="3448" y="1392"/>
              <a:ext cx="1184" cy="803"/>
            </a:xfrm>
            <a:prstGeom prst="straightConnector1">
              <a:avLst/>
            </a:prstGeom>
            <a:noFill/>
            <a:ln w="19050">
              <a:solidFill>
                <a:schemeClr val="accent4"/>
              </a:solidFill>
              <a:round/>
              <a:headEnd type="triangle" w="med" len="med"/>
              <a:tailEnd type="triangle" w="med" len="med"/>
            </a:ln>
            <a:extLst>
              <a:ext uri="{909E8E84-426E-40dd-AFC4-6F175D3DCCD1}">
                <a14:hiddenFill xmlns="" xmlns:a14="http://schemas.microsoft.com/office/drawing/2010/main">
                  <a:noFill/>
                </a14:hiddenFill>
              </a:ext>
            </a:extLst>
          </p:spPr>
        </p:cxnSp>
      </p:grpSp>
    </p:spTree>
    <p:extLst>
      <p:ext uri="{BB962C8B-B14F-4D97-AF65-F5344CB8AC3E}">
        <p14:creationId xmlns:p14="http://schemas.microsoft.com/office/powerpoint/2010/main" val="20324578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8819">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8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881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r>
              <a:rPr lang="en-US" dirty="0" smtClean="0"/>
              <a:t>HTTP is stateless </a:t>
            </a:r>
            <a:endParaRPr lang="en-US" dirty="0"/>
          </a:p>
        </p:txBody>
      </p:sp>
      <p:sp>
        <p:nvSpPr>
          <p:cNvPr id="1061891" name="Rectangle 3"/>
          <p:cNvSpPr>
            <a:spLocks noGrp="1" noChangeArrowheads="1"/>
          </p:cNvSpPr>
          <p:nvPr>
            <p:ph type="body" idx="1"/>
          </p:nvPr>
        </p:nvSpPr>
        <p:spPr/>
        <p:txBody>
          <a:bodyPr/>
          <a:lstStyle/>
          <a:p>
            <a:r>
              <a:rPr lang="en-US" dirty="0" smtClean="0"/>
              <a:t>Each request-response treated independently</a:t>
            </a:r>
          </a:p>
          <a:p>
            <a:pPr lvl="1"/>
            <a:r>
              <a:rPr lang="en-US" dirty="0" smtClean="0"/>
              <a:t>Servers not required to retain state</a:t>
            </a:r>
          </a:p>
          <a:p>
            <a:r>
              <a:rPr lang="en-US" dirty="0" smtClean="0">
                <a:solidFill>
                  <a:schemeClr val="accent5"/>
                </a:solidFill>
              </a:rPr>
              <a:t>Good</a:t>
            </a:r>
            <a:r>
              <a:rPr lang="en-US" dirty="0" smtClean="0"/>
              <a:t>: Improves scalability on the server-side</a:t>
            </a:r>
          </a:p>
          <a:p>
            <a:pPr lvl="1"/>
            <a:r>
              <a:rPr lang="en-US" dirty="0" smtClean="0"/>
              <a:t>Failure handling is easier</a:t>
            </a:r>
          </a:p>
          <a:p>
            <a:pPr lvl="1"/>
            <a:r>
              <a:rPr lang="en-US" dirty="0" smtClean="0"/>
              <a:t>Can handle higher rate of requests</a:t>
            </a:r>
          </a:p>
          <a:p>
            <a:pPr lvl="1"/>
            <a:r>
              <a:rPr lang="en-US" dirty="0" smtClean="0"/>
              <a:t>Order of requests doesn’t matter</a:t>
            </a:r>
          </a:p>
          <a:p>
            <a:r>
              <a:rPr lang="en-US" dirty="0" smtClean="0">
                <a:solidFill>
                  <a:schemeClr val="accent5"/>
                </a:solidFill>
              </a:rPr>
              <a:t>Bad</a:t>
            </a:r>
            <a:r>
              <a:rPr lang="en-US" dirty="0" smtClean="0"/>
              <a:t>: Some applications need persistent state</a:t>
            </a:r>
          </a:p>
          <a:p>
            <a:pPr lvl="1"/>
            <a:r>
              <a:rPr lang="en-US" dirty="0" smtClean="0"/>
              <a:t>Need to uniquely identify user or store temporary info</a:t>
            </a:r>
          </a:p>
          <a:p>
            <a:pPr lvl="1"/>
            <a:r>
              <a:rPr lang="en-US" dirty="0" smtClean="0"/>
              <a:t>e.g., Shopping cart, user profiles, usage tracking, …</a:t>
            </a:r>
            <a:endParaRPr lang="en-US" dirty="0"/>
          </a:p>
        </p:txBody>
      </p:sp>
      <p:sp>
        <p:nvSpPr>
          <p:cNvPr id="4" name="Slide Number Placeholder 3"/>
          <p:cNvSpPr>
            <a:spLocks noGrp="1"/>
          </p:cNvSpPr>
          <p:nvPr>
            <p:ph type="sldNum" sz="quarter" idx="12"/>
          </p:nvPr>
        </p:nvSpPr>
        <p:spPr/>
        <p:txBody>
          <a:bodyPr/>
          <a:lstStyle/>
          <a:p>
            <a:fld id="{A190D881-957A-7944-A8D0-1584E528B88F}" type="slidenum">
              <a:rPr lang="en-US" smtClean="0"/>
              <a:pPr/>
              <a:t>15</a:t>
            </a:fld>
            <a:endParaRPr lang="en-US"/>
          </a:p>
        </p:txBody>
      </p:sp>
    </p:spTree>
    <p:extLst>
      <p:ext uri="{BB962C8B-B14F-4D97-AF65-F5344CB8AC3E}">
        <p14:creationId xmlns:p14="http://schemas.microsoft.com/office/powerpoint/2010/main" val="852613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18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189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618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618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18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189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189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6189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618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189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How does a stateless protocol keep state?</a:t>
            </a:r>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16</a:t>
            </a:fld>
            <a:endParaRPr lang="en-US"/>
          </a:p>
        </p:txBody>
      </p:sp>
    </p:spTree>
    <p:extLst>
      <p:ext uri="{BB962C8B-B14F-4D97-AF65-F5344CB8AC3E}">
        <p14:creationId xmlns:p14="http://schemas.microsoft.com/office/powerpoint/2010/main" val="999791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r>
              <a:rPr lang="en-US" dirty="0" smtClean="0"/>
              <a:t>State in a stateless protocol:</a:t>
            </a:r>
            <a:br>
              <a:rPr lang="en-US" dirty="0" smtClean="0"/>
            </a:br>
            <a:r>
              <a:rPr lang="en-US" dirty="0" smtClean="0"/>
              <a:t>Cookies</a:t>
            </a:r>
            <a:endParaRPr lang="en-US" dirty="0"/>
          </a:p>
        </p:txBody>
      </p:sp>
      <p:sp>
        <p:nvSpPr>
          <p:cNvPr id="1062915" name="Rectangle 3"/>
          <p:cNvSpPr>
            <a:spLocks noGrp="1" noChangeArrowheads="1"/>
          </p:cNvSpPr>
          <p:nvPr>
            <p:ph type="body" idx="1"/>
          </p:nvPr>
        </p:nvSpPr>
        <p:spPr/>
        <p:txBody>
          <a:bodyPr/>
          <a:lstStyle/>
          <a:p>
            <a:r>
              <a:rPr lang="en-US" dirty="0" smtClean="0"/>
              <a:t>Client-side state maintenance</a:t>
            </a:r>
          </a:p>
          <a:p>
            <a:pPr lvl="1"/>
            <a:r>
              <a:rPr lang="en-US" dirty="0" smtClean="0"/>
              <a:t>Client stores small state on behalf of server</a:t>
            </a:r>
          </a:p>
          <a:p>
            <a:pPr lvl="1"/>
            <a:r>
              <a:rPr lang="en-US" dirty="0" smtClean="0"/>
              <a:t>Client sends state in future requests to the server</a:t>
            </a:r>
          </a:p>
          <a:p>
            <a:r>
              <a:rPr lang="en-US" dirty="0" smtClean="0"/>
              <a:t>Can provide authentication</a:t>
            </a:r>
            <a:endParaRPr lang="en-US" dirty="0"/>
          </a:p>
        </p:txBody>
      </p:sp>
      <p:sp>
        <p:nvSpPr>
          <p:cNvPr id="4" name="Slide Number Placeholder 3"/>
          <p:cNvSpPr>
            <a:spLocks noGrp="1"/>
          </p:cNvSpPr>
          <p:nvPr>
            <p:ph type="sldNum" sz="quarter" idx="12"/>
          </p:nvPr>
        </p:nvSpPr>
        <p:spPr/>
        <p:txBody>
          <a:bodyPr/>
          <a:lstStyle/>
          <a:p>
            <a:fld id="{A190D881-957A-7944-A8D0-1584E528B88F}" type="slidenum">
              <a:rPr lang="en-US" smtClean="0"/>
              <a:pPr/>
              <a:t>17</a:t>
            </a:fld>
            <a:endParaRPr lang="en-US"/>
          </a:p>
        </p:txBody>
      </p:sp>
      <p:pic>
        <p:nvPicPr>
          <p:cNvPr id="64517" name="Picture 4" descr="j02920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332918"/>
            <a:ext cx="1434999" cy="13618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62918" name="Freeform 6"/>
          <p:cNvSpPr>
            <a:spLocks/>
          </p:cNvSpPr>
          <p:nvPr/>
        </p:nvSpPr>
        <p:spPr bwMode="auto">
          <a:xfrm>
            <a:off x="2165908" y="3852553"/>
            <a:ext cx="2743200" cy="922935"/>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sp>
        <p:nvSpPr>
          <p:cNvPr id="1062919" name="Text Box 7"/>
          <p:cNvSpPr txBox="1">
            <a:spLocks noChangeArrowheads="1"/>
          </p:cNvSpPr>
          <p:nvPr/>
        </p:nvSpPr>
        <p:spPr bwMode="auto">
          <a:xfrm>
            <a:off x="2960827" y="3547702"/>
            <a:ext cx="1048570" cy="338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Request</a:t>
            </a:r>
          </a:p>
        </p:txBody>
      </p:sp>
      <p:sp>
        <p:nvSpPr>
          <p:cNvPr id="1062920" name="Line 8"/>
          <p:cNvSpPr>
            <a:spLocks noChangeShapeType="1"/>
          </p:cNvSpPr>
          <p:nvPr/>
        </p:nvSpPr>
        <p:spPr bwMode="auto">
          <a:xfrm flipH="1">
            <a:off x="2195170" y="5002268"/>
            <a:ext cx="2683459" cy="1219"/>
          </a:xfrm>
          <a:prstGeom prst="line">
            <a:avLst/>
          </a:prstGeom>
          <a:noFill/>
          <a:ln w="38100">
            <a:solidFill>
              <a:schemeClr val="tx1"/>
            </a:solidFill>
            <a:round/>
            <a:headEnd/>
            <a:tailEnd type="arrow" w="lg" len="lg"/>
          </a:ln>
          <a:extLst>
            <a:ext uri="{909E8E84-426E-40dd-AFC4-6F175D3DCCD1}">
              <a14:hiddenFill xmlns="" xmlns:a14="http://schemas.microsoft.com/office/drawing/2010/main">
                <a:noFill/>
              </a14:hiddenFill>
            </a:ext>
          </a:extLst>
        </p:spPr>
        <p:txBody>
          <a:bodyPr wrap="none" lIns="91383" tIns="45692" rIns="91383" bIns="45692" anchor="ctr"/>
          <a:lstStyle/>
          <a:p>
            <a:endParaRPr lang="en-US"/>
          </a:p>
        </p:txBody>
      </p:sp>
      <p:sp>
        <p:nvSpPr>
          <p:cNvPr id="1062921" name="Text Box 9"/>
          <p:cNvSpPr txBox="1">
            <a:spLocks noChangeArrowheads="1"/>
          </p:cNvSpPr>
          <p:nvPr/>
        </p:nvSpPr>
        <p:spPr bwMode="auto">
          <a:xfrm>
            <a:off x="2592673" y="4430463"/>
            <a:ext cx="2036020" cy="5847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Response</a:t>
            </a:r>
          </a:p>
          <a:p>
            <a:pPr eaLnBrk="1" hangingPunct="1"/>
            <a:r>
              <a:rPr lang="en-US" sz="1600" b="0" dirty="0">
                <a:latin typeface="Lucida Console" charset="0"/>
                <a:ea typeface="Lucida Console" charset="0"/>
                <a:cs typeface="Lucida Console" charset="0"/>
              </a:rPr>
              <a:t>Set-Cookie: XYZ</a:t>
            </a:r>
          </a:p>
        </p:txBody>
      </p:sp>
      <p:sp>
        <p:nvSpPr>
          <p:cNvPr id="1062922" name="Freeform 10"/>
          <p:cNvSpPr>
            <a:spLocks/>
          </p:cNvSpPr>
          <p:nvPr/>
        </p:nvSpPr>
        <p:spPr bwMode="auto">
          <a:xfrm>
            <a:off x="2224430" y="5504569"/>
            <a:ext cx="2448154" cy="736397"/>
          </a:xfrm>
          <a:custGeom>
            <a:avLst/>
            <a:gdLst>
              <a:gd name="T0" fmla="*/ 0 w 2008"/>
              <a:gd name="T1" fmla="*/ 0 h 391"/>
              <a:gd name="T2" fmla="*/ 1689100 w 2008"/>
              <a:gd name="T3" fmla="*/ 949041 h 391"/>
              <a:gd name="T4" fmla="*/ 3187700 w 2008"/>
              <a:gd name="T5" fmla="*/ 58855 h 391"/>
              <a:gd name="T6" fmla="*/ 0 60000 65536"/>
              <a:gd name="T7" fmla="*/ 0 60000 65536"/>
              <a:gd name="T8" fmla="*/ 0 60000 65536"/>
              <a:gd name="T9" fmla="*/ 0 w 2008"/>
              <a:gd name="T10" fmla="*/ 0 h 391"/>
              <a:gd name="T11" fmla="*/ 2008 w 2008"/>
              <a:gd name="T12" fmla="*/ 391 h 391"/>
            </a:gdLst>
            <a:ahLst/>
            <a:cxnLst>
              <a:cxn ang="T6">
                <a:pos x="T0" y="T1"/>
              </a:cxn>
              <a:cxn ang="T7">
                <a:pos x="T2" y="T3"/>
              </a:cxn>
              <a:cxn ang="T8">
                <a:pos x="T4" y="T5"/>
              </a:cxn>
            </a:cxnLst>
            <a:rect l="T9" t="T10" r="T11" b="T12"/>
            <a:pathLst>
              <a:path w="2008" h="391">
                <a:moveTo>
                  <a:pt x="0" y="0"/>
                </a:moveTo>
                <a:cubicBezTo>
                  <a:pt x="364" y="191"/>
                  <a:pt x="729" y="383"/>
                  <a:pt x="1064" y="387"/>
                </a:cubicBezTo>
                <a:cubicBezTo>
                  <a:pt x="1399" y="391"/>
                  <a:pt x="1703" y="207"/>
                  <a:pt x="2008" y="24"/>
                </a:cubicBezTo>
              </a:path>
            </a:pathLst>
          </a:custGeom>
          <a:noFill/>
          <a:ln w="38100">
            <a:solidFill>
              <a:schemeClr val="tx1"/>
            </a:solidFill>
            <a:round/>
            <a:headEnd/>
            <a:tailEnd type="arrow" w="lg" len="lg"/>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sp>
        <p:nvSpPr>
          <p:cNvPr id="1062923" name="Text Box 11"/>
          <p:cNvSpPr txBox="1">
            <a:spLocks noChangeArrowheads="1"/>
          </p:cNvSpPr>
          <p:nvPr/>
        </p:nvSpPr>
        <p:spPr bwMode="auto">
          <a:xfrm>
            <a:off x="2781598" y="5435081"/>
            <a:ext cx="1542295" cy="5847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Request</a:t>
            </a:r>
          </a:p>
          <a:p>
            <a:pPr eaLnBrk="1" hangingPunct="1"/>
            <a:r>
              <a:rPr lang="en-US" sz="1600" b="0" dirty="0">
                <a:latin typeface="Lucida Console" charset="0"/>
                <a:ea typeface="Lucida Console" charset="0"/>
                <a:cs typeface="Lucida Console" charset="0"/>
              </a:rPr>
              <a:t>Cookie: XYZ</a:t>
            </a:r>
          </a:p>
        </p:txBody>
      </p:sp>
      <p:sp>
        <p:nvSpPr>
          <p:cNvPr id="11" name="Can 10"/>
          <p:cNvSpPr/>
          <p:nvPr/>
        </p:nvSpPr>
        <p:spPr bwMode="auto">
          <a:xfrm>
            <a:off x="7028078" y="4526466"/>
            <a:ext cx="914400" cy="1216152"/>
          </a:xfrm>
          <a:prstGeom prst="can">
            <a:avLst/>
          </a:prstGeom>
          <a:solidFill>
            <a:schemeClr val="accent1"/>
          </a:solidFill>
          <a:ln w="9525" cap="flat" cmpd="sng" algn="ctr">
            <a:no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DB</a:t>
            </a:r>
          </a:p>
        </p:txBody>
      </p:sp>
      <p:sp>
        <p:nvSpPr>
          <p:cNvPr id="22" name="Freeform 6"/>
          <p:cNvSpPr>
            <a:spLocks/>
          </p:cNvSpPr>
          <p:nvPr/>
        </p:nvSpPr>
        <p:spPr bwMode="auto">
          <a:xfrm>
            <a:off x="5632398" y="3852552"/>
            <a:ext cx="1915974" cy="922936"/>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pic>
        <p:nvPicPr>
          <p:cNvPr id="64518" name="Picture 5" descr="j02857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2584" y="4545059"/>
            <a:ext cx="1917801" cy="11789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3" name="Text Box 7"/>
          <p:cNvSpPr txBox="1">
            <a:spLocks noChangeArrowheads="1"/>
          </p:cNvSpPr>
          <p:nvPr/>
        </p:nvSpPr>
        <p:spPr bwMode="auto">
          <a:xfrm>
            <a:off x="5791200" y="3547387"/>
            <a:ext cx="1665726" cy="338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smtClean="0">
                <a:latin typeface="Lucida Console" charset="0"/>
                <a:ea typeface="Lucida Console" charset="0"/>
                <a:cs typeface="Lucida Console" charset="0"/>
              </a:rPr>
              <a:t>Store Cookie</a:t>
            </a:r>
            <a:endParaRPr lang="en-US" sz="1600" b="0" dirty="0">
              <a:latin typeface="Lucida Console" charset="0"/>
              <a:ea typeface="Lucida Console" charset="0"/>
              <a:cs typeface="Lucida Console" charset="0"/>
            </a:endParaRPr>
          </a:p>
        </p:txBody>
      </p:sp>
    </p:spTree>
    <p:extLst>
      <p:ext uri="{BB962C8B-B14F-4D97-AF65-F5344CB8AC3E}">
        <p14:creationId xmlns:p14="http://schemas.microsoft.com/office/powerpoint/2010/main" val="10179167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29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29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29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2919"/>
                                        </p:tgtEl>
                                        <p:attrNameLst>
                                          <p:attrName>style.visibility</p:attrName>
                                        </p:attrNameLst>
                                      </p:cBhvr>
                                      <p:to>
                                        <p:strVal val="visible"/>
                                      </p:to>
                                    </p:set>
                                  </p:childTnLst>
                                  <p:subTnLst>
                                    <p:animClr clrSpc="rgb" dir="cw">
                                      <p:cBhvr override="childStyle">
                                        <p:cTn dur="1" fill="hold" display="0" masterRel="nextClick" afterEffect="1"/>
                                        <p:tgtEl>
                                          <p:spTgt spid="1062919"/>
                                        </p:tgtEl>
                                        <p:attrNameLst>
                                          <p:attrName>ppt_c</p:attrName>
                                        </p:attrNameLst>
                                      </p:cBhvr>
                                      <p:to>
                                        <a:schemeClr val="hlink"/>
                                      </p:to>
                                    </p:animClr>
                                  </p:subTnLst>
                                </p:cTn>
                              </p:par>
                              <p:par>
                                <p:cTn id="15" presetID="1" presetClass="entr" presetSubtype="0" fill="hold" grpId="0" nodeType="withEffect">
                                  <p:stCondLst>
                                    <p:cond delay="0"/>
                                  </p:stCondLst>
                                  <p:childTnLst>
                                    <p:set>
                                      <p:cBhvr>
                                        <p:cTn id="16" dur="1" fill="hold">
                                          <p:stCondLst>
                                            <p:cond delay="0"/>
                                          </p:stCondLst>
                                        </p:cTn>
                                        <p:tgtEl>
                                          <p:spTgt spid="1062918"/>
                                        </p:tgtEl>
                                        <p:attrNameLst>
                                          <p:attrName>style.visibility</p:attrName>
                                        </p:attrNameLst>
                                      </p:cBhvr>
                                      <p:to>
                                        <p:strVal val="visible"/>
                                      </p:to>
                                    </p:set>
                                  </p:childTnLst>
                                  <p:subTnLst>
                                    <p:animClr clrSpc="rgb" dir="cw">
                                      <p:cBhvr override="childStyle">
                                        <p:cTn dur="1" fill="hold" display="0" masterRel="nextClick" afterEffect="1"/>
                                        <p:tgtEl>
                                          <p:spTgt spid="1062918"/>
                                        </p:tgtEl>
                                        <p:attrNameLst>
                                          <p:attrName>ppt_c</p:attrName>
                                        </p:attrNameLst>
                                      </p:cBhvr>
                                      <p:to>
                                        <a:schemeClr val="hlink"/>
                                      </p:to>
                                    </p:animClr>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subTnLst>
                                    <p:animClr clrSpc="rgb" dir="cw">
                                      <p:cBhvr override="childStyle">
                                        <p:cTn dur="1" fill="hold" display="0" masterRel="nextClick" afterEffect="1"/>
                                        <p:tgtEl>
                                          <p:spTgt spid="22"/>
                                        </p:tgtEl>
                                        <p:attrNameLst>
                                          <p:attrName>ppt_c</p:attrName>
                                        </p:attrNameLst>
                                      </p:cBhvr>
                                      <p:to>
                                        <a:schemeClr val="hlink"/>
                                      </p:to>
                                    </p:animClr>
                                  </p:sub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subTnLst>
                                    <p:animClr clrSpc="rgb" dir="cw">
                                      <p:cBhvr override="childStyle">
                                        <p:cTn dur="1" fill="hold" display="0" masterRel="nextClick" afterEffect="1"/>
                                        <p:tgtEl>
                                          <p:spTgt spid="23"/>
                                        </p:tgtEl>
                                        <p:attrNameLst>
                                          <p:attrName>ppt_c</p:attrName>
                                        </p:attrNameLst>
                                      </p:cBhvr>
                                      <p:to>
                                        <a:schemeClr val="hlink"/>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62921"/>
                                        </p:tgtEl>
                                        <p:attrNameLst>
                                          <p:attrName>style.visibility</p:attrName>
                                        </p:attrNameLst>
                                      </p:cBhvr>
                                      <p:to>
                                        <p:strVal val="visible"/>
                                      </p:to>
                                    </p:set>
                                  </p:childTnLst>
                                  <p:subTnLst>
                                    <p:animClr clrSpc="rgb" dir="cw">
                                      <p:cBhvr override="childStyle">
                                        <p:cTn dur="1" fill="hold" display="0" masterRel="nextClick" afterEffect="1"/>
                                        <p:tgtEl>
                                          <p:spTgt spid="1062921"/>
                                        </p:tgtEl>
                                        <p:attrNameLst>
                                          <p:attrName>ppt_c</p:attrName>
                                        </p:attrNameLst>
                                      </p:cBhvr>
                                      <p:to>
                                        <a:schemeClr val="hlink"/>
                                      </p:to>
                                    </p:animClr>
                                  </p:subTnLst>
                                </p:cTn>
                              </p:par>
                              <p:par>
                                <p:cTn id="27" presetID="1" presetClass="entr" presetSubtype="0" fill="hold" grpId="0" nodeType="withEffect">
                                  <p:stCondLst>
                                    <p:cond delay="0"/>
                                  </p:stCondLst>
                                  <p:childTnLst>
                                    <p:set>
                                      <p:cBhvr>
                                        <p:cTn id="28" dur="1" fill="hold">
                                          <p:stCondLst>
                                            <p:cond delay="0"/>
                                          </p:stCondLst>
                                        </p:cTn>
                                        <p:tgtEl>
                                          <p:spTgt spid="1062920"/>
                                        </p:tgtEl>
                                        <p:attrNameLst>
                                          <p:attrName>style.visibility</p:attrName>
                                        </p:attrNameLst>
                                      </p:cBhvr>
                                      <p:to>
                                        <p:strVal val="visible"/>
                                      </p:to>
                                    </p:set>
                                  </p:childTnLst>
                                  <p:subTnLst>
                                    <p:animClr clrSpc="rgb" dir="cw">
                                      <p:cBhvr override="childStyle">
                                        <p:cTn dur="1" fill="hold" display="0" masterRel="nextClick" afterEffect="1"/>
                                        <p:tgtEl>
                                          <p:spTgt spid="1062920"/>
                                        </p:tgtEl>
                                        <p:attrNameLst>
                                          <p:attrName>ppt_c</p:attrName>
                                        </p:attrNameLst>
                                      </p:cBhvr>
                                      <p:to>
                                        <a:schemeClr val="hlink"/>
                                      </p:to>
                                    </p:animClr>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629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629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629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915" grpId="0" build="p"/>
      <p:bldP spid="1062918" grpId="0" animBg="1"/>
      <p:bldP spid="1062919" grpId="0"/>
      <p:bldP spid="1062920" grpId="0" animBg="1"/>
      <p:bldP spid="1062921" grpId="0"/>
      <p:bldP spid="1062922" grpId="0" animBg="1"/>
      <p:bldP spid="1062923" grpId="0"/>
      <p:bldP spid="22" grpId="0" animBg="1"/>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dirty="0" smtClean="0"/>
              <a:t>“Abuse” of cookies</a:t>
            </a:r>
            <a:endParaRPr lang="en-US" dirty="0"/>
          </a:p>
        </p:txBody>
      </p:sp>
      <p:sp>
        <p:nvSpPr>
          <p:cNvPr id="54276" name="Rectangle 3"/>
          <p:cNvSpPr>
            <a:spLocks noGrp="1" noChangeArrowheads="1"/>
          </p:cNvSpPr>
          <p:nvPr>
            <p:ph idx="1"/>
          </p:nvPr>
        </p:nvSpPr>
        <p:spPr/>
        <p:txBody>
          <a:bodyPr/>
          <a:lstStyle/>
          <a:p>
            <a:r>
              <a:rPr lang="en-US" dirty="0" smtClean="0">
                <a:sym typeface="Arial" pitchFamily="68" charset="0"/>
              </a:rPr>
              <a:t>Excellent marketing opportunities and</a:t>
            </a:r>
            <a:br>
              <a:rPr lang="en-US" dirty="0" smtClean="0">
                <a:sym typeface="Arial" pitchFamily="68" charset="0"/>
              </a:rPr>
            </a:br>
            <a:r>
              <a:rPr lang="en-US" dirty="0" smtClean="0">
                <a:sym typeface="Arial" pitchFamily="68" charset="0"/>
              </a:rPr>
              <a:t>concerns for privacy</a:t>
            </a:r>
          </a:p>
          <a:p>
            <a:pPr lvl="1"/>
            <a:r>
              <a:rPr lang="en-US" dirty="0">
                <a:sym typeface="Arial" pitchFamily="68" charset="0"/>
              </a:rPr>
              <a:t>C</a:t>
            </a:r>
            <a:r>
              <a:rPr lang="en-US" dirty="0" smtClean="0">
                <a:sym typeface="Arial" pitchFamily="68" charset="0"/>
              </a:rPr>
              <a:t>ookies permit sites to learn a lot about you</a:t>
            </a:r>
          </a:p>
          <a:p>
            <a:pPr lvl="1"/>
            <a:r>
              <a:rPr lang="en-US" dirty="0">
                <a:sym typeface="Arial" pitchFamily="68" charset="0"/>
              </a:rPr>
              <a:t>Y</a:t>
            </a:r>
            <a:r>
              <a:rPr lang="en-US" dirty="0" smtClean="0">
                <a:sym typeface="Arial" pitchFamily="68" charset="0"/>
              </a:rPr>
              <a:t>ou may unknowingly supply personal info to sites</a:t>
            </a:r>
          </a:p>
          <a:p>
            <a:pPr lvl="1"/>
            <a:r>
              <a:rPr lang="en-US" dirty="0">
                <a:sym typeface="Arial" pitchFamily="68" charset="0"/>
              </a:rPr>
              <a:t>A</a:t>
            </a:r>
            <a:r>
              <a:rPr lang="en-US" dirty="0" smtClean="0">
                <a:sym typeface="Arial" pitchFamily="68" charset="0"/>
              </a:rPr>
              <a:t>dvertising companies tracks your preferences and</a:t>
            </a:r>
            <a:br>
              <a:rPr lang="en-US" dirty="0" smtClean="0">
                <a:sym typeface="Arial" pitchFamily="68" charset="0"/>
              </a:rPr>
            </a:br>
            <a:r>
              <a:rPr lang="en-US" dirty="0" smtClean="0">
                <a:sym typeface="Arial" pitchFamily="68" charset="0"/>
              </a:rPr>
              <a:t>viewing history across sites</a:t>
            </a:r>
          </a:p>
        </p:txBody>
      </p:sp>
      <p:sp>
        <p:nvSpPr>
          <p:cNvPr id="6" name="Slide Number Placeholder 5"/>
          <p:cNvSpPr>
            <a:spLocks noGrp="1"/>
          </p:cNvSpPr>
          <p:nvPr>
            <p:ph type="sldNum" sz="quarter" idx="12"/>
          </p:nvPr>
        </p:nvSpPr>
        <p:spPr/>
        <p:txBody>
          <a:bodyPr/>
          <a:lstStyle/>
          <a:p>
            <a:fld id="{A190D881-957A-7944-A8D0-1584E528B88F}" type="slidenum">
              <a:rPr lang="en-US" smtClean="0"/>
              <a:pPr/>
              <a:t>18</a:t>
            </a:fld>
            <a:endParaRPr lang="en-US"/>
          </a:p>
        </p:txBody>
      </p:sp>
    </p:spTree>
    <p:extLst>
      <p:ext uri="{BB962C8B-B14F-4D97-AF65-F5344CB8AC3E}">
        <p14:creationId xmlns:p14="http://schemas.microsoft.com/office/powerpoint/2010/main" val="1682577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goals</a:t>
            </a:r>
            <a:endParaRPr lang="en-US" dirty="0"/>
          </a:p>
        </p:txBody>
      </p:sp>
      <p:sp>
        <p:nvSpPr>
          <p:cNvPr id="3" name="Content Placeholder 2"/>
          <p:cNvSpPr>
            <a:spLocks noGrp="1"/>
          </p:cNvSpPr>
          <p:nvPr>
            <p:ph idx="1"/>
          </p:nvPr>
        </p:nvSpPr>
        <p:spPr/>
        <p:txBody>
          <a:bodyPr/>
          <a:lstStyle/>
          <a:p>
            <a:r>
              <a:rPr lang="en-US" dirty="0" smtClean="0"/>
              <a:t>User</a:t>
            </a:r>
          </a:p>
          <a:p>
            <a:pPr lvl="1"/>
            <a:r>
              <a:rPr lang="en-US" dirty="0"/>
              <a:t>F</a:t>
            </a:r>
            <a:r>
              <a:rPr lang="en-US" dirty="0" smtClean="0"/>
              <a:t>ast downloads (not identical to low-latency</a:t>
            </a:r>
            <a:r>
              <a:rPr lang="zh-CN" altLang="en-US" dirty="0" smtClean="0"/>
              <a:t> </a:t>
            </a:r>
            <a:r>
              <a:rPr lang="en-US" dirty="0" smtClean="0"/>
              <a:t>communication!)</a:t>
            </a:r>
          </a:p>
          <a:p>
            <a:pPr lvl="1"/>
            <a:r>
              <a:rPr lang="en-US" dirty="0"/>
              <a:t>H</a:t>
            </a:r>
            <a:r>
              <a:rPr lang="en-US" dirty="0" smtClean="0"/>
              <a:t>igh availability </a:t>
            </a:r>
          </a:p>
          <a:p>
            <a:r>
              <a:rPr lang="en-US" dirty="0" smtClean="0"/>
              <a:t>Content provider</a:t>
            </a:r>
          </a:p>
          <a:p>
            <a:pPr lvl="1"/>
            <a:r>
              <a:rPr lang="en-US" dirty="0"/>
              <a:t>H</a:t>
            </a:r>
            <a:r>
              <a:rPr lang="en-US" dirty="0" smtClean="0"/>
              <a:t>appy users (hence, above)</a:t>
            </a:r>
          </a:p>
          <a:p>
            <a:pPr lvl="1"/>
            <a:r>
              <a:rPr lang="en-US" dirty="0"/>
              <a:t>C</a:t>
            </a:r>
            <a:r>
              <a:rPr lang="en-US" dirty="0" smtClean="0"/>
              <a:t>ost-effective infrastructure  </a:t>
            </a:r>
          </a:p>
          <a:p>
            <a:r>
              <a:rPr lang="en-US" dirty="0" smtClean="0"/>
              <a:t>Network (secondary) </a:t>
            </a:r>
          </a:p>
          <a:p>
            <a:pPr lvl="1"/>
            <a:r>
              <a:rPr lang="en-US" dirty="0"/>
              <a:t>A</a:t>
            </a:r>
            <a:r>
              <a:rPr lang="en-US" dirty="0" smtClean="0"/>
              <a:t>void overload</a:t>
            </a:r>
          </a:p>
          <a:p>
            <a:pPr lvl="1"/>
            <a:endParaRPr lang="en-US" dirty="0" smtClean="0"/>
          </a:p>
          <a:p>
            <a:pPr lvl="1"/>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19</a:t>
            </a:fld>
            <a:endParaRPr lang="en-US"/>
          </a:p>
        </p:txBody>
      </p:sp>
    </p:spTree>
    <p:extLst>
      <p:ext uri="{BB962C8B-B14F-4D97-AF65-F5344CB8AC3E}">
        <p14:creationId xmlns:p14="http://schemas.microsoft.com/office/powerpoint/2010/main" val="630657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HTTP and the Web</a:t>
            </a:r>
          </a:p>
          <a:p>
            <a:r>
              <a:rPr lang="en-US" dirty="0" smtClean="0"/>
              <a:t>Improving HTTP Performance</a:t>
            </a:r>
          </a:p>
        </p:txBody>
      </p:sp>
      <p:sp>
        <p:nvSpPr>
          <p:cNvPr id="6" name="Slide Number Placeholder 5"/>
          <p:cNvSpPr>
            <a:spLocks noGrp="1"/>
          </p:cNvSpPr>
          <p:nvPr>
            <p:ph type="sldNum" sz="quarter" idx="12"/>
          </p:nvPr>
        </p:nvSpPr>
        <p:spPr/>
        <p:txBody>
          <a:bodyPr/>
          <a:lstStyle/>
          <a:p>
            <a:fld id="{A190D881-957A-7944-A8D0-1584E528B88F}" type="slidenum">
              <a:rPr lang="en-US" smtClean="0"/>
              <a:pPr/>
              <a:t>2</a:t>
            </a:fld>
            <a:endParaRPr lang="en-US"/>
          </a:p>
        </p:txBody>
      </p:sp>
    </p:spTree>
    <p:extLst>
      <p:ext uri="{BB962C8B-B14F-4D97-AF65-F5344CB8AC3E}">
        <p14:creationId xmlns:p14="http://schemas.microsoft.com/office/powerpoint/2010/main" val="857748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lstStyle/>
          <a:p>
            <a:r>
              <a:rPr lang="en-US" dirty="0" smtClean="0"/>
              <a:t>User</a:t>
            </a:r>
          </a:p>
          <a:p>
            <a:pPr lvl="1"/>
            <a:r>
              <a:rPr lang="en-US" dirty="0"/>
              <a:t>F</a:t>
            </a:r>
            <a:r>
              <a:rPr lang="en-US" dirty="0" smtClean="0"/>
              <a:t>ast downloads (not identical to low-latency communication!)</a:t>
            </a:r>
          </a:p>
          <a:p>
            <a:pPr lvl="1"/>
            <a:r>
              <a:rPr lang="en-US" dirty="0"/>
              <a:t>H</a:t>
            </a:r>
            <a:r>
              <a:rPr lang="en-US" dirty="0" smtClean="0"/>
              <a:t>igh availability </a:t>
            </a:r>
          </a:p>
          <a:p>
            <a:r>
              <a:rPr lang="en-US" dirty="0" smtClean="0"/>
              <a:t>Content provider</a:t>
            </a:r>
          </a:p>
          <a:p>
            <a:pPr lvl="1"/>
            <a:r>
              <a:rPr lang="en-US" dirty="0">
                <a:solidFill>
                  <a:schemeClr val="accent3"/>
                </a:solidFill>
              </a:rPr>
              <a:t>H</a:t>
            </a:r>
            <a:r>
              <a:rPr lang="en-US" dirty="0" smtClean="0">
                <a:solidFill>
                  <a:schemeClr val="accent3"/>
                </a:solidFill>
              </a:rPr>
              <a:t>appy users (hence, above)</a:t>
            </a:r>
          </a:p>
          <a:p>
            <a:pPr lvl="1"/>
            <a:r>
              <a:rPr lang="en-US" dirty="0"/>
              <a:t>C</a:t>
            </a:r>
            <a:r>
              <a:rPr lang="en-US" dirty="0" smtClean="0"/>
              <a:t>ost-effective infrastructure  </a:t>
            </a:r>
          </a:p>
          <a:p>
            <a:r>
              <a:rPr lang="en-US" dirty="0" smtClean="0"/>
              <a:t>Network (secondary) </a:t>
            </a:r>
          </a:p>
          <a:p>
            <a:pPr lvl="1"/>
            <a:r>
              <a:rPr lang="en-US" dirty="0"/>
              <a:t>A</a:t>
            </a:r>
            <a:r>
              <a:rPr lang="en-US" dirty="0" smtClean="0"/>
              <a:t>void overload</a:t>
            </a:r>
          </a:p>
          <a:p>
            <a:pPr lvl="1"/>
            <a:endParaRPr lang="en-US" dirty="0" smtClean="0"/>
          </a:p>
          <a:p>
            <a:pPr lvl="1"/>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20</a:t>
            </a:fld>
            <a:endParaRPr lang="en-US"/>
          </a:p>
        </p:txBody>
      </p:sp>
      <p:sp>
        <p:nvSpPr>
          <p:cNvPr id="8" name="Rounded Rectangle 7"/>
          <p:cNvSpPr/>
          <p:nvPr/>
        </p:nvSpPr>
        <p:spPr bwMode="auto">
          <a:xfrm>
            <a:off x="4191000" y="1066800"/>
            <a:ext cx="2895600" cy="990600"/>
          </a:xfrm>
          <a:prstGeom prst="roundRect">
            <a:avLst/>
          </a:prstGeom>
          <a:solidFill>
            <a:schemeClr val="accent5">
              <a:lumMod val="20000"/>
              <a:lumOff val="8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smtClean="0"/>
              <a:t>Improve networking protocols including HTTP, TCP, etc.</a:t>
            </a:r>
            <a:endParaRPr lang="en-US" dirty="0"/>
          </a:p>
        </p:txBody>
      </p:sp>
      <p:cxnSp>
        <p:nvCxnSpPr>
          <p:cNvPr id="10" name="Straight Arrow Connector 9"/>
          <p:cNvCxnSpPr/>
          <p:nvPr/>
        </p:nvCxnSpPr>
        <p:spPr bwMode="auto">
          <a:xfrm flipH="1">
            <a:off x="2819400" y="1638300"/>
            <a:ext cx="1371600" cy="495300"/>
          </a:xfrm>
          <a:prstGeom prst="straightConnector1">
            <a:avLst/>
          </a:prstGeom>
          <a:noFill/>
          <a:ln w="19050" cap="flat" cmpd="sng" algn="ctr">
            <a:solidFill>
              <a:srgbClr val="0000FF"/>
            </a:solidFill>
            <a:prstDash val="solid"/>
            <a:round/>
            <a:headEnd type="none" w="med" len="med"/>
            <a:tailEnd type="arrow"/>
          </a:ln>
          <a:effectLst/>
        </p:spPr>
      </p:cxnSp>
    </p:spTree>
    <p:extLst>
      <p:ext uri="{BB962C8B-B14F-4D97-AF65-F5344CB8AC3E}">
        <p14:creationId xmlns:p14="http://schemas.microsoft.com/office/powerpoint/2010/main" val="16321323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lstStyle/>
          <a:p>
            <a:r>
              <a:rPr lang="en-US" dirty="0" smtClean="0"/>
              <a:t>User</a:t>
            </a:r>
          </a:p>
          <a:p>
            <a:pPr lvl="1"/>
            <a:r>
              <a:rPr lang="en-US" dirty="0"/>
              <a:t>F</a:t>
            </a:r>
            <a:r>
              <a:rPr lang="en-US" dirty="0" smtClean="0"/>
              <a:t>ast downloads (not identical to low-latency communication!)</a:t>
            </a:r>
          </a:p>
          <a:p>
            <a:pPr lvl="1"/>
            <a:r>
              <a:rPr lang="en-US" dirty="0"/>
              <a:t>H</a:t>
            </a:r>
            <a:r>
              <a:rPr lang="en-US" dirty="0" smtClean="0"/>
              <a:t>igh availability </a:t>
            </a:r>
          </a:p>
          <a:p>
            <a:r>
              <a:rPr lang="en-US" dirty="0" smtClean="0"/>
              <a:t>Content provider</a:t>
            </a:r>
          </a:p>
          <a:p>
            <a:pPr lvl="1"/>
            <a:r>
              <a:rPr lang="en-US" dirty="0">
                <a:solidFill>
                  <a:schemeClr val="accent3"/>
                </a:solidFill>
              </a:rPr>
              <a:t>H</a:t>
            </a:r>
            <a:r>
              <a:rPr lang="en-US" dirty="0" smtClean="0">
                <a:solidFill>
                  <a:schemeClr val="accent3"/>
                </a:solidFill>
              </a:rPr>
              <a:t>appy users (hence, above)</a:t>
            </a:r>
          </a:p>
          <a:p>
            <a:pPr lvl="1"/>
            <a:r>
              <a:rPr lang="en-US" dirty="0"/>
              <a:t>C</a:t>
            </a:r>
            <a:r>
              <a:rPr lang="en-US" dirty="0" smtClean="0"/>
              <a:t>ost-effective infrastructure  </a:t>
            </a:r>
          </a:p>
          <a:p>
            <a:r>
              <a:rPr lang="en-US" dirty="0" smtClean="0"/>
              <a:t>Network (secondary) </a:t>
            </a:r>
          </a:p>
          <a:p>
            <a:pPr lvl="1"/>
            <a:r>
              <a:rPr lang="en-US" dirty="0"/>
              <a:t>A</a:t>
            </a:r>
            <a:r>
              <a:rPr lang="en-US" dirty="0" smtClean="0"/>
              <a:t>void overload</a:t>
            </a:r>
          </a:p>
          <a:p>
            <a:pPr lvl="1"/>
            <a:endParaRPr lang="en-US" dirty="0" smtClean="0"/>
          </a:p>
          <a:p>
            <a:pPr lvl="1"/>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21</a:t>
            </a:fld>
            <a:endParaRPr lang="en-US"/>
          </a:p>
        </p:txBody>
      </p:sp>
      <p:sp>
        <p:nvSpPr>
          <p:cNvPr id="8" name="Rounded Rectangle 7"/>
          <p:cNvSpPr/>
          <p:nvPr/>
        </p:nvSpPr>
        <p:spPr bwMode="auto">
          <a:xfrm>
            <a:off x="4191000" y="1066800"/>
            <a:ext cx="2895600" cy="990600"/>
          </a:xfrm>
          <a:prstGeom prst="roundRect">
            <a:avLst/>
          </a:prstGeom>
          <a:solidFill>
            <a:schemeClr val="accent5">
              <a:lumMod val="20000"/>
              <a:lumOff val="8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smtClean="0"/>
              <a:t>Improve networking protocols including HTTP, TCP, etc.</a:t>
            </a:r>
            <a:endParaRPr lang="en-US" dirty="0"/>
          </a:p>
        </p:txBody>
      </p:sp>
      <p:sp>
        <p:nvSpPr>
          <p:cNvPr id="9" name="Rounded Rectangle 8"/>
          <p:cNvSpPr/>
          <p:nvPr/>
        </p:nvSpPr>
        <p:spPr bwMode="auto">
          <a:xfrm>
            <a:off x="5791200" y="3124200"/>
            <a:ext cx="2895600" cy="990600"/>
          </a:xfrm>
          <a:prstGeom prst="roundRect">
            <a:avLst/>
          </a:prstGeom>
          <a:solidFill>
            <a:schemeClr val="accent5">
              <a:lumMod val="20000"/>
              <a:lumOff val="8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smtClean="0"/>
              <a:t>Caching and replication</a:t>
            </a:r>
            <a:endParaRPr lang="en-US" dirty="0"/>
          </a:p>
        </p:txBody>
      </p:sp>
      <p:cxnSp>
        <p:nvCxnSpPr>
          <p:cNvPr id="11" name="Straight Arrow Connector 10"/>
          <p:cNvCxnSpPr/>
          <p:nvPr/>
        </p:nvCxnSpPr>
        <p:spPr bwMode="auto">
          <a:xfrm flipH="1" flipV="1">
            <a:off x="3581400" y="2514600"/>
            <a:ext cx="1981200" cy="762001"/>
          </a:xfrm>
          <a:prstGeom prst="straightConnector1">
            <a:avLst/>
          </a:prstGeom>
          <a:noFill/>
          <a:ln w="19050" cap="flat" cmpd="sng" algn="ctr">
            <a:solidFill>
              <a:schemeClr val="accent5"/>
            </a:solidFill>
            <a:prstDash val="solid"/>
            <a:round/>
            <a:headEnd type="none" w="med" len="med"/>
            <a:tailEnd type="arrow"/>
          </a:ln>
          <a:effectLst/>
        </p:spPr>
      </p:cxnSp>
      <p:cxnSp>
        <p:nvCxnSpPr>
          <p:cNvPr id="12" name="Straight Arrow Connector 11"/>
          <p:cNvCxnSpPr/>
          <p:nvPr/>
        </p:nvCxnSpPr>
        <p:spPr bwMode="auto">
          <a:xfrm flipH="1" flipV="1">
            <a:off x="3581400" y="3124200"/>
            <a:ext cx="1981200" cy="533400"/>
          </a:xfrm>
          <a:prstGeom prst="straightConnector1">
            <a:avLst/>
          </a:prstGeom>
          <a:noFill/>
          <a:ln w="19050" cap="flat" cmpd="sng" algn="ctr">
            <a:solidFill>
              <a:schemeClr val="accent5"/>
            </a:solidFill>
            <a:prstDash val="solid"/>
            <a:round/>
            <a:headEnd type="none" w="med" len="med"/>
            <a:tailEnd type="arrow"/>
          </a:ln>
          <a:effectLst/>
        </p:spPr>
      </p:cxnSp>
      <p:cxnSp>
        <p:nvCxnSpPr>
          <p:cNvPr id="13" name="Straight Arrow Connector 12"/>
          <p:cNvCxnSpPr/>
          <p:nvPr/>
        </p:nvCxnSpPr>
        <p:spPr bwMode="auto">
          <a:xfrm flipH="1">
            <a:off x="3505200" y="3810000"/>
            <a:ext cx="2133601" cy="1600200"/>
          </a:xfrm>
          <a:prstGeom prst="straightConnector1">
            <a:avLst/>
          </a:prstGeom>
          <a:noFill/>
          <a:ln w="19050" cap="flat" cmpd="sng" algn="ctr">
            <a:solidFill>
              <a:schemeClr val="accent5"/>
            </a:solidFill>
            <a:prstDash val="solid"/>
            <a:round/>
            <a:headEnd type="none" w="med" len="med"/>
            <a:tailEnd type="arrow"/>
          </a:ln>
          <a:effectLst/>
        </p:spPr>
      </p:cxnSp>
    </p:spTree>
    <p:extLst>
      <p:ext uri="{BB962C8B-B14F-4D97-AF65-F5344CB8AC3E}">
        <p14:creationId xmlns:p14="http://schemas.microsoft.com/office/powerpoint/2010/main" val="1439632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lstStyle/>
          <a:p>
            <a:r>
              <a:rPr lang="en-US" dirty="0" smtClean="0"/>
              <a:t>User</a:t>
            </a:r>
          </a:p>
          <a:p>
            <a:pPr lvl="1"/>
            <a:r>
              <a:rPr lang="en-US" dirty="0"/>
              <a:t>F</a:t>
            </a:r>
            <a:r>
              <a:rPr lang="en-US" dirty="0" smtClean="0"/>
              <a:t>ast downloads (not identical to low-latency communication!)</a:t>
            </a:r>
          </a:p>
          <a:p>
            <a:pPr lvl="1"/>
            <a:r>
              <a:rPr lang="en-US" dirty="0"/>
              <a:t>H</a:t>
            </a:r>
            <a:r>
              <a:rPr lang="en-US" dirty="0" smtClean="0"/>
              <a:t>igh availability </a:t>
            </a:r>
          </a:p>
          <a:p>
            <a:r>
              <a:rPr lang="en-US" dirty="0" smtClean="0"/>
              <a:t>Content provider</a:t>
            </a:r>
          </a:p>
          <a:p>
            <a:pPr lvl="1"/>
            <a:r>
              <a:rPr lang="en-US" dirty="0">
                <a:solidFill>
                  <a:schemeClr val="accent3"/>
                </a:solidFill>
              </a:rPr>
              <a:t>H</a:t>
            </a:r>
            <a:r>
              <a:rPr lang="en-US" dirty="0" smtClean="0">
                <a:solidFill>
                  <a:schemeClr val="accent3"/>
                </a:solidFill>
              </a:rPr>
              <a:t>appy users (hence, above)</a:t>
            </a:r>
          </a:p>
          <a:p>
            <a:pPr lvl="1"/>
            <a:r>
              <a:rPr lang="en-US" dirty="0"/>
              <a:t>C</a:t>
            </a:r>
            <a:r>
              <a:rPr lang="en-US" dirty="0" smtClean="0"/>
              <a:t>ost-effective infrastructure  </a:t>
            </a:r>
          </a:p>
          <a:p>
            <a:r>
              <a:rPr lang="en-US" dirty="0" smtClean="0"/>
              <a:t>Network (secondary) </a:t>
            </a:r>
          </a:p>
          <a:p>
            <a:pPr lvl="1"/>
            <a:r>
              <a:rPr lang="en-US" dirty="0"/>
              <a:t>A</a:t>
            </a:r>
            <a:r>
              <a:rPr lang="en-US" dirty="0" smtClean="0"/>
              <a:t>void overload</a:t>
            </a:r>
          </a:p>
          <a:p>
            <a:pPr lvl="1"/>
            <a:endParaRPr lang="en-US" dirty="0" smtClean="0"/>
          </a:p>
          <a:p>
            <a:pPr lvl="1"/>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22</a:t>
            </a:fld>
            <a:endParaRPr lang="en-US"/>
          </a:p>
        </p:txBody>
      </p:sp>
      <p:sp>
        <p:nvSpPr>
          <p:cNvPr id="8" name="Rounded Rectangle 7"/>
          <p:cNvSpPr/>
          <p:nvPr/>
        </p:nvSpPr>
        <p:spPr bwMode="auto">
          <a:xfrm>
            <a:off x="4191000" y="1066800"/>
            <a:ext cx="2895600" cy="990600"/>
          </a:xfrm>
          <a:prstGeom prst="roundRect">
            <a:avLst/>
          </a:prstGeom>
          <a:solidFill>
            <a:schemeClr val="accent5">
              <a:lumMod val="20000"/>
              <a:lumOff val="8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smtClean="0"/>
              <a:t>Improve networking protocols including HTTP, TCP, etc.</a:t>
            </a:r>
            <a:endParaRPr lang="en-US" dirty="0"/>
          </a:p>
        </p:txBody>
      </p:sp>
      <p:sp>
        <p:nvSpPr>
          <p:cNvPr id="9" name="Rounded Rectangle 8"/>
          <p:cNvSpPr/>
          <p:nvPr/>
        </p:nvSpPr>
        <p:spPr bwMode="auto">
          <a:xfrm>
            <a:off x="5791200" y="3124200"/>
            <a:ext cx="2895600" cy="990600"/>
          </a:xfrm>
          <a:prstGeom prst="roundRect">
            <a:avLst/>
          </a:prstGeom>
          <a:solidFill>
            <a:schemeClr val="accent5">
              <a:lumMod val="20000"/>
              <a:lumOff val="8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smtClean="0"/>
              <a:t>Caching and replication</a:t>
            </a:r>
            <a:endParaRPr lang="en-US" dirty="0"/>
          </a:p>
        </p:txBody>
      </p:sp>
      <p:cxnSp>
        <p:nvCxnSpPr>
          <p:cNvPr id="13" name="Straight Arrow Connector 12"/>
          <p:cNvCxnSpPr/>
          <p:nvPr/>
        </p:nvCxnSpPr>
        <p:spPr bwMode="auto">
          <a:xfrm flipH="1" flipV="1">
            <a:off x="5161156" y="4648200"/>
            <a:ext cx="1724723" cy="533400"/>
          </a:xfrm>
          <a:prstGeom prst="straightConnector1">
            <a:avLst/>
          </a:prstGeom>
          <a:noFill/>
          <a:ln w="19050" cap="flat" cmpd="sng" algn="ctr">
            <a:solidFill>
              <a:schemeClr val="accent5"/>
            </a:solidFill>
            <a:prstDash val="solid"/>
            <a:round/>
            <a:headEnd type="none" w="med" len="med"/>
            <a:tailEnd type="arrow"/>
          </a:ln>
          <a:effectLst/>
        </p:spPr>
      </p:cxnSp>
      <p:sp>
        <p:nvSpPr>
          <p:cNvPr id="14" name="Rounded Rectangle 13"/>
          <p:cNvSpPr/>
          <p:nvPr/>
        </p:nvSpPr>
        <p:spPr bwMode="auto">
          <a:xfrm>
            <a:off x="5438078" y="5181600"/>
            <a:ext cx="2895600" cy="990600"/>
          </a:xfrm>
          <a:prstGeom prst="roundRect">
            <a:avLst/>
          </a:prstGeom>
          <a:solidFill>
            <a:schemeClr val="accent5">
              <a:lumMod val="20000"/>
              <a:lumOff val="8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Exploit economies of </a:t>
            </a:r>
            <a:r>
              <a:rPr lang="en-US" dirty="0" smtClean="0"/>
              <a:t>scale; e.g., webhosting</a:t>
            </a:r>
            <a:r>
              <a:rPr lang="en-US" dirty="0"/>
              <a:t>, CDNs, </a:t>
            </a:r>
            <a:r>
              <a:rPr lang="en-US" dirty="0" smtClean="0"/>
              <a:t>datacenters</a:t>
            </a:r>
            <a:endParaRPr lang="en-US" dirty="0"/>
          </a:p>
        </p:txBody>
      </p:sp>
    </p:spTree>
    <p:extLst>
      <p:ext uri="{BB962C8B-B14F-4D97-AF65-F5344CB8AC3E}">
        <p14:creationId xmlns:p14="http://schemas.microsoft.com/office/powerpoint/2010/main" val="1977144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p:txBody>
          <a:bodyPr/>
          <a:lstStyle/>
          <a:p>
            <a:r>
              <a:rPr lang="en-US" dirty="0" smtClean="0"/>
              <a:t>HTTP performance</a:t>
            </a:r>
            <a:endParaRPr lang="en-US" dirty="0"/>
          </a:p>
        </p:txBody>
      </p:sp>
      <p:sp>
        <p:nvSpPr>
          <p:cNvPr id="1143811" name="Rectangle 3"/>
          <p:cNvSpPr>
            <a:spLocks noGrp="1" noChangeArrowheads="1"/>
          </p:cNvSpPr>
          <p:nvPr>
            <p:ph type="body" idx="1"/>
          </p:nvPr>
        </p:nvSpPr>
        <p:spPr/>
        <p:txBody>
          <a:bodyPr/>
          <a:lstStyle/>
          <a:p>
            <a:r>
              <a:rPr lang="en-US" smtClean="0"/>
              <a:t>Most Web pages have multiple objects</a:t>
            </a:r>
          </a:p>
          <a:p>
            <a:pPr lvl="1"/>
            <a:r>
              <a:rPr lang="en-US" smtClean="0"/>
              <a:t>e.g., HTML file and a bunch of embedded images</a:t>
            </a:r>
          </a:p>
          <a:p>
            <a:endParaRPr lang="en-US" smtClean="0"/>
          </a:p>
          <a:p>
            <a:r>
              <a:rPr lang="en-US" smtClean="0"/>
              <a:t>How do you retrieve those objects (naively)?</a:t>
            </a:r>
          </a:p>
          <a:p>
            <a:pPr lvl="1"/>
            <a:r>
              <a:rPr lang="en-US" smtClean="0"/>
              <a:t>One item at a time</a:t>
            </a:r>
          </a:p>
          <a:p>
            <a:pPr lvl="1"/>
            <a:endParaRPr lang="en-US" smtClean="0"/>
          </a:p>
          <a:p>
            <a:r>
              <a:rPr lang="en-US" smtClean="0"/>
              <a:t>New TCP connection per (small) object!</a:t>
            </a:r>
            <a:endParaRPr lang="en-US" dirty="0"/>
          </a:p>
        </p:txBody>
      </p:sp>
      <p:sp>
        <p:nvSpPr>
          <p:cNvPr id="4" name="Slide Number Placeholder 3"/>
          <p:cNvSpPr>
            <a:spLocks noGrp="1"/>
          </p:cNvSpPr>
          <p:nvPr>
            <p:ph type="sldNum" sz="quarter" idx="12"/>
          </p:nvPr>
        </p:nvSpPr>
        <p:spPr/>
        <p:txBody>
          <a:bodyPr/>
          <a:lstStyle/>
          <a:p>
            <a:fld id="{A190D881-957A-7944-A8D0-1584E528B88F}" type="slidenum">
              <a:rPr lang="en-US" smtClean="0"/>
              <a:pPr/>
              <a:t>23</a:t>
            </a:fld>
            <a:endParaRPr lang="en-US"/>
          </a:p>
        </p:txBody>
      </p:sp>
    </p:spTree>
    <p:extLst>
      <p:ext uri="{BB962C8B-B14F-4D97-AF65-F5344CB8AC3E}">
        <p14:creationId xmlns:p14="http://schemas.microsoft.com/office/powerpoint/2010/main" val="8294415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3811">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3811">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438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381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a:t>
            </a:r>
            <a:r>
              <a:rPr lang="en-US" dirty="0" smtClean="0"/>
              <a:t>request response time</a:t>
            </a:r>
            <a:endParaRPr lang="en-US" dirty="0"/>
          </a:p>
        </p:txBody>
      </p:sp>
      <p:sp>
        <p:nvSpPr>
          <p:cNvPr id="3" name="Content Placeholder 2"/>
          <p:cNvSpPr>
            <a:spLocks noGrp="1"/>
          </p:cNvSpPr>
          <p:nvPr>
            <p:ph sz="half" idx="1"/>
          </p:nvPr>
        </p:nvSpPr>
        <p:spPr>
          <a:xfrm>
            <a:off x="685800" y="1600200"/>
            <a:ext cx="4338632" cy="4419600"/>
          </a:xfrm>
        </p:spPr>
        <p:txBody>
          <a:bodyPr>
            <a:normAutofit lnSpcReduction="10000"/>
          </a:bodyPr>
          <a:lstStyle/>
          <a:p>
            <a:r>
              <a:rPr lang="en-US" dirty="0"/>
              <a:t>RTT (round-trip </a:t>
            </a:r>
            <a:r>
              <a:rPr lang="en-US" dirty="0" smtClean="0"/>
              <a:t>time)</a:t>
            </a:r>
            <a:endParaRPr lang="en-US" dirty="0"/>
          </a:p>
          <a:p>
            <a:pPr lvl="1"/>
            <a:r>
              <a:rPr lang="en-US" dirty="0" smtClean="0">
                <a:solidFill>
                  <a:srgbClr val="000000"/>
                </a:solidFill>
              </a:rPr>
              <a:t>T</a:t>
            </a:r>
            <a:r>
              <a:rPr lang="en-US" dirty="0" smtClean="0"/>
              <a:t>ime </a:t>
            </a:r>
            <a:r>
              <a:rPr lang="en-US" dirty="0"/>
              <a:t>for a small packet to travel </a:t>
            </a:r>
            <a:r>
              <a:rPr lang="en-US" dirty="0" smtClean="0"/>
              <a:t>from </a:t>
            </a:r>
            <a:r>
              <a:rPr lang="en-US" dirty="0"/>
              <a:t>client to server and back</a:t>
            </a:r>
          </a:p>
          <a:p>
            <a:endParaRPr lang="en-US" dirty="0" smtClean="0"/>
          </a:p>
          <a:p>
            <a:r>
              <a:rPr lang="en-US" dirty="0" smtClean="0"/>
              <a:t>Response time</a:t>
            </a:r>
          </a:p>
          <a:p>
            <a:pPr lvl="1"/>
            <a:r>
              <a:rPr lang="en-US" dirty="0" smtClean="0"/>
              <a:t>1 RTT for TCP setup</a:t>
            </a:r>
          </a:p>
          <a:p>
            <a:pPr lvl="1"/>
            <a:r>
              <a:rPr lang="en-US" dirty="0" smtClean="0"/>
              <a:t>1 RTT for HTTP request and first few bytes</a:t>
            </a:r>
          </a:p>
          <a:p>
            <a:pPr lvl="1"/>
            <a:r>
              <a:rPr lang="en-US" dirty="0" smtClean="0"/>
              <a:t>Transmission time</a:t>
            </a:r>
          </a:p>
          <a:p>
            <a:pPr lvl="1"/>
            <a:r>
              <a:rPr lang="en-US" dirty="0" smtClean="0">
                <a:solidFill>
                  <a:schemeClr val="accent5"/>
                </a:solidFill>
              </a:rPr>
              <a:t>Total </a:t>
            </a:r>
            <a:r>
              <a:rPr lang="en-US" dirty="0" smtClean="0"/>
              <a:t>= 2RTT + Transmission Time</a:t>
            </a:r>
          </a:p>
        </p:txBody>
      </p:sp>
      <p:sp>
        <p:nvSpPr>
          <p:cNvPr id="6" name="Slide Number Placeholder 5"/>
          <p:cNvSpPr>
            <a:spLocks noGrp="1"/>
          </p:cNvSpPr>
          <p:nvPr>
            <p:ph type="sldNum" sz="quarter" idx="12"/>
          </p:nvPr>
        </p:nvSpPr>
        <p:spPr/>
        <p:txBody>
          <a:bodyPr/>
          <a:lstStyle/>
          <a:p>
            <a:fld id="{A190D881-957A-7944-A8D0-1584E528B88F}" type="slidenum">
              <a:rPr lang="en-US" smtClean="0"/>
              <a:pPr/>
              <a:t>24</a:t>
            </a:fld>
            <a:endParaRPr lang="en-US"/>
          </a:p>
        </p:txBody>
      </p:sp>
      <p:grpSp>
        <p:nvGrpSpPr>
          <p:cNvPr id="42" name="Group 41"/>
          <p:cNvGrpSpPr/>
          <p:nvPr/>
        </p:nvGrpSpPr>
        <p:grpSpPr>
          <a:xfrm>
            <a:off x="5138546" y="1923173"/>
            <a:ext cx="3337728" cy="3560755"/>
            <a:chOff x="5138546" y="1923173"/>
            <a:chExt cx="3337728" cy="3560755"/>
          </a:xfrm>
        </p:grpSpPr>
        <p:sp>
          <p:nvSpPr>
            <p:cNvPr id="41" name="AutoShape 13"/>
            <p:cNvSpPr>
              <a:spLocks noChangeArrowheads="1"/>
            </p:cNvSpPr>
            <p:nvPr/>
          </p:nvSpPr>
          <p:spPr bwMode="auto">
            <a:xfrm rot="16200000" flipH="1">
              <a:off x="6273220" y="3410809"/>
              <a:ext cx="1378340" cy="2243994"/>
            </a:xfrm>
            <a:prstGeom prst="parallelogram">
              <a:avLst>
                <a:gd name="adj" fmla="val 25000"/>
              </a:avLst>
            </a:prstGeom>
            <a:solidFill>
              <a:schemeClr val="accent4"/>
            </a:solidFill>
            <a:ln w="9525">
              <a:noFill/>
              <a:miter lim="800000"/>
              <a:headEnd/>
              <a:tailEnd/>
            </a:ln>
          </p:spPr>
          <p:txBody>
            <a:bodyPr rot="10800000" vert="eaVert" wrap="none" lIns="91962" tIns="45982" rIns="91962" bIns="45982" anchor="ctr"/>
            <a:lstStyle/>
            <a:p>
              <a:pPr>
                <a:spcBef>
                  <a:spcPts val="1000"/>
                </a:spcBef>
                <a:spcAft>
                  <a:spcPts val="1000"/>
                </a:spcAft>
              </a:pPr>
              <a:endParaRPr lang="en-US" altLang="zh-TW" sz="2391" i="1" dirty="0">
                <a:solidFill>
                  <a:schemeClr val="accent5"/>
                </a:solidFill>
                <a:ea typeface="PMingLiU" charset="0"/>
                <a:cs typeface="PMingLiU" charset="0"/>
              </a:endParaRPr>
            </a:p>
          </p:txBody>
        </p:sp>
        <p:sp>
          <p:nvSpPr>
            <p:cNvPr id="8" name="Line 3"/>
            <p:cNvSpPr>
              <a:spLocks noChangeShapeType="1"/>
            </p:cNvSpPr>
            <p:nvPr/>
          </p:nvSpPr>
          <p:spPr bwMode="auto">
            <a:xfrm flipH="1">
              <a:off x="5840394" y="2282077"/>
              <a:ext cx="1462" cy="32004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chemeClr val="accent5"/>
                </a:solidFill>
                <a:latin typeface="+mn-lt"/>
              </a:endParaRPr>
            </a:p>
          </p:txBody>
        </p:sp>
        <p:sp>
          <p:nvSpPr>
            <p:cNvPr id="9" name="Line 4"/>
            <p:cNvSpPr>
              <a:spLocks noChangeShapeType="1"/>
            </p:cNvSpPr>
            <p:nvPr/>
          </p:nvSpPr>
          <p:spPr bwMode="auto">
            <a:xfrm>
              <a:off x="8085859" y="2283528"/>
              <a:ext cx="0" cy="32004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chemeClr val="accent5"/>
                </a:solidFill>
                <a:latin typeface="+mn-lt"/>
              </a:endParaRPr>
            </a:p>
          </p:txBody>
        </p:sp>
        <p:sp>
          <p:nvSpPr>
            <p:cNvPr id="10" name="Text Box 5"/>
            <p:cNvSpPr txBox="1">
              <a:spLocks noChangeArrowheads="1"/>
            </p:cNvSpPr>
            <p:nvPr/>
          </p:nvSpPr>
          <p:spPr bwMode="auto">
            <a:xfrm>
              <a:off x="5505621" y="1923173"/>
              <a:ext cx="723995"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chemeClr val="accent5"/>
                  </a:solidFill>
                  <a:latin typeface="+mn-lt"/>
                </a:rPr>
                <a:t>Client</a:t>
              </a:r>
            </a:p>
          </p:txBody>
        </p:sp>
        <p:sp>
          <p:nvSpPr>
            <p:cNvPr id="11" name="Text Box 6"/>
            <p:cNvSpPr txBox="1">
              <a:spLocks noChangeArrowheads="1"/>
            </p:cNvSpPr>
            <p:nvPr/>
          </p:nvSpPr>
          <p:spPr bwMode="auto">
            <a:xfrm>
              <a:off x="7692520" y="1923173"/>
              <a:ext cx="783754"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chemeClr val="accent5"/>
                  </a:solidFill>
                  <a:latin typeface="+mn-lt"/>
                </a:rPr>
                <a:t>Server</a:t>
              </a:r>
            </a:p>
          </p:txBody>
        </p:sp>
        <p:sp>
          <p:nvSpPr>
            <p:cNvPr id="12" name="Line 7"/>
            <p:cNvSpPr>
              <a:spLocks noChangeShapeType="1"/>
            </p:cNvSpPr>
            <p:nvPr/>
          </p:nvSpPr>
          <p:spPr bwMode="auto">
            <a:xfrm>
              <a:off x="5840394" y="2423870"/>
              <a:ext cx="2245465" cy="210512"/>
            </a:xfrm>
            <a:prstGeom prst="line">
              <a:avLst/>
            </a:prstGeom>
            <a:noFill/>
            <a:ln w="25400">
              <a:solidFill>
                <a:schemeClr val="accent5"/>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chemeClr val="accent5"/>
                </a:solidFill>
                <a:latin typeface="+mn-lt"/>
              </a:endParaRPr>
            </a:p>
          </p:txBody>
        </p:sp>
        <p:sp>
          <p:nvSpPr>
            <p:cNvPr id="13" name="Text Box 8"/>
            <p:cNvSpPr txBox="1">
              <a:spLocks noChangeArrowheads="1"/>
            </p:cNvSpPr>
            <p:nvPr/>
          </p:nvSpPr>
          <p:spPr bwMode="auto">
            <a:xfrm rot="305992">
              <a:off x="6571741" y="2197388"/>
              <a:ext cx="896798"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chemeClr val="accent5"/>
                  </a:solidFill>
                  <a:latin typeface="+mn-lt"/>
                </a:rPr>
                <a:t>TCP </a:t>
              </a:r>
              <a:r>
                <a:rPr lang="en-US" b="0" dirty="0" smtClean="0">
                  <a:solidFill>
                    <a:schemeClr val="accent5"/>
                  </a:solidFill>
                  <a:latin typeface="+mn-lt"/>
                </a:rPr>
                <a:t>syn</a:t>
              </a:r>
              <a:endParaRPr lang="en-US" b="0" dirty="0">
                <a:solidFill>
                  <a:schemeClr val="accent5"/>
                </a:solidFill>
                <a:latin typeface="+mn-lt"/>
              </a:endParaRPr>
            </a:p>
          </p:txBody>
        </p:sp>
        <p:sp>
          <p:nvSpPr>
            <p:cNvPr id="14" name="Line 9"/>
            <p:cNvSpPr>
              <a:spLocks noChangeShapeType="1"/>
            </p:cNvSpPr>
            <p:nvPr/>
          </p:nvSpPr>
          <p:spPr bwMode="auto">
            <a:xfrm flipH="1">
              <a:off x="5840394" y="2774724"/>
              <a:ext cx="2245465" cy="210512"/>
            </a:xfrm>
            <a:prstGeom prst="line">
              <a:avLst/>
            </a:prstGeom>
            <a:noFill/>
            <a:ln w="25400">
              <a:solidFill>
                <a:schemeClr val="accent5"/>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chemeClr val="accent5"/>
                </a:solidFill>
                <a:latin typeface="+mn-lt"/>
              </a:endParaRPr>
            </a:p>
          </p:txBody>
        </p:sp>
        <p:sp>
          <p:nvSpPr>
            <p:cNvPr id="15" name="Text Box 10"/>
            <p:cNvSpPr txBox="1">
              <a:spLocks noChangeArrowheads="1"/>
            </p:cNvSpPr>
            <p:nvPr/>
          </p:nvSpPr>
          <p:spPr bwMode="auto">
            <a:xfrm rot="21314389">
              <a:off x="6053264" y="2564323"/>
              <a:ext cx="1483497"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chemeClr val="accent5"/>
                  </a:solidFill>
                  <a:latin typeface="+mn-lt"/>
                </a:rPr>
                <a:t>TCP syn + ack </a:t>
              </a:r>
            </a:p>
          </p:txBody>
        </p:sp>
        <p:sp>
          <p:nvSpPr>
            <p:cNvPr id="16" name="Line 11"/>
            <p:cNvSpPr>
              <a:spLocks noChangeShapeType="1"/>
            </p:cNvSpPr>
            <p:nvPr/>
          </p:nvSpPr>
          <p:spPr bwMode="auto">
            <a:xfrm>
              <a:off x="5840394" y="3406261"/>
              <a:ext cx="2245465" cy="421025"/>
            </a:xfrm>
            <a:prstGeom prst="line">
              <a:avLst/>
            </a:prstGeom>
            <a:noFill/>
            <a:ln w="25400">
              <a:solidFill>
                <a:schemeClr val="accent4"/>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chemeClr val="accent5"/>
                </a:solidFill>
                <a:latin typeface="+mn-lt"/>
              </a:endParaRPr>
            </a:p>
          </p:txBody>
        </p:sp>
        <p:sp>
          <p:nvSpPr>
            <p:cNvPr id="17" name="Text Box 12"/>
            <p:cNvSpPr txBox="1">
              <a:spLocks noChangeArrowheads="1"/>
            </p:cNvSpPr>
            <p:nvPr/>
          </p:nvSpPr>
          <p:spPr bwMode="auto">
            <a:xfrm rot="623789">
              <a:off x="5951266" y="3266031"/>
              <a:ext cx="2032494"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chemeClr val="accent5"/>
                  </a:solidFill>
                  <a:latin typeface="+mn-lt"/>
                </a:rPr>
                <a:t>TCP ack + HTTP GET</a:t>
              </a:r>
            </a:p>
          </p:txBody>
        </p:sp>
        <p:sp>
          <p:nvSpPr>
            <p:cNvPr id="25" name="AutoShape 20"/>
            <p:cNvSpPr>
              <a:spLocks/>
            </p:cNvSpPr>
            <p:nvPr/>
          </p:nvSpPr>
          <p:spPr bwMode="auto">
            <a:xfrm>
              <a:off x="5700052" y="2353699"/>
              <a:ext cx="70171" cy="631537"/>
            </a:xfrm>
            <a:prstGeom prst="leftBrace">
              <a:avLst>
                <a:gd name="adj1" fmla="val 750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chemeClr val="accent5"/>
                </a:solidFill>
                <a:latin typeface="+mn-lt"/>
              </a:endParaRPr>
            </a:p>
          </p:txBody>
        </p:sp>
        <p:sp>
          <p:nvSpPr>
            <p:cNvPr id="27" name="Text Box 22"/>
            <p:cNvSpPr txBox="1">
              <a:spLocks noChangeArrowheads="1"/>
            </p:cNvSpPr>
            <p:nvPr/>
          </p:nvSpPr>
          <p:spPr bwMode="auto">
            <a:xfrm>
              <a:off x="5138546" y="2452687"/>
              <a:ext cx="533045"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smtClean="0">
                  <a:solidFill>
                    <a:schemeClr val="accent5"/>
                  </a:solidFill>
                  <a:latin typeface="+mn-lt"/>
                </a:rPr>
                <a:t>RTT</a:t>
              </a:r>
              <a:endParaRPr lang="en-US" dirty="0">
                <a:solidFill>
                  <a:schemeClr val="accent5"/>
                </a:solidFill>
                <a:latin typeface="+mn-lt"/>
              </a:endParaRPr>
            </a:p>
          </p:txBody>
        </p:sp>
        <p:sp>
          <p:nvSpPr>
            <p:cNvPr id="34" name="AutoShape 20"/>
            <p:cNvSpPr>
              <a:spLocks/>
            </p:cNvSpPr>
            <p:nvPr/>
          </p:nvSpPr>
          <p:spPr bwMode="auto">
            <a:xfrm>
              <a:off x="5700052" y="3483263"/>
              <a:ext cx="70171" cy="631537"/>
            </a:xfrm>
            <a:prstGeom prst="leftBrace">
              <a:avLst>
                <a:gd name="adj1" fmla="val 750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chemeClr val="accent5"/>
                </a:solidFill>
                <a:latin typeface="+mn-lt"/>
              </a:endParaRPr>
            </a:p>
          </p:txBody>
        </p:sp>
        <p:sp>
          <p:nvSpPr>
            <p:cNvPr id="35" name="Text Box 22"/>
            <p:cNvSpPr txBox="1">
              <a:spLocks noChangeArrowheads="1"/>
            </p:cNvSpPr>
            <p:nvPr/>
          </p:nvSpPr>
          <p:spPr bwMode="auto">
            <a:xfrm>
              <a:off x="5138546" y="3582251"/>
              <a:ext cx="533045"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smtClean="0">
                  <a:solidFill>
                    <a:schemeClr val="accent5"/>
                  </a:solidFill>
                  <a:latin typeface="+mn-lt"/>
                </a:rPr>
                <a:t>RTT</a:t>
              </a:r>
              <a:endParaRPr lang="en-US" dirty="0">
                <a:solidFill>
                  <a:schemeClr val="accent5"/>
                </a:solidFill>
                <a:latin typeface="+mn-lt"/>
              </a:endParaRPr>
            </a:p>
          </p:txBody>
        </p:sp>
        <p:sp>
          <p:nvSpPr>
            <p:cNvPr id="37" name="AutoShape 20"/>
            <p:cNvSpPr>
              <a:spLocks/>
            </p:cNvSpPr>
            <p:nvPr/>
          </p:nvSpPr>
          <p:spPr bwMode="auto">
            <a:xfrm>
              <a:off x="5722481" y="4244411"/>
              <a:ext cx="70171" cy="1005840"/>
            </a:xfrm>
            <a:prstGeom prst="leftBrace">
              <a:avLst>
                <a:gd name="adj1" fmla="val 750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chemeClr val="accent5"/>
                </a:solidFill>
                <a:latin typeface="+mn-lt"/>
              </a:endParaRPr>
            </a:p>
          </p:txBody>
        </p:sp>
        <p:sp>
          <p:nvSpPr>
            <p:cNvPr id="38" name="Text Box 22"/>
            <p:cNvSpPr txBox="1">
              <a:spLocks noChangeArrowheads="1"/>
            </p:cNvSpPr>
            <p:nvPr/>
          </p:nvSpPr>
          <p:spPr bwMode="auto">
            <a:xfrm>
              <a:off x="5160975" y="4580400"/>
              <a:ext cx="384287"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err="1" smtClean="0">
                  <a:solidFill>
                    <a:schemeClr val="accent5"/>
                  </a:solidFill>
                  <a:latin typeface="+mn-lt"/>
                </a:rPr>
                <a:t>Tx</a:t>
              </a:r>
              <a:endParaRPr lang="en-US" dirty="0">
                <a:solidFill>
                  <a:schemeClr val="accent5"/>
                </a:solidFill>
                <a:latin typeface="+mn-lt"/>
              </a:endParaRPr>
            </a:p>
          </p:txBody>
        </p:sp>
      </p:grpSp>
    </p:spTree>
    <p:extLst>
      <p:ext uri="{BB962C8B-B14F-4D97-AF65-F5344CB8AC3E}">
        <p14:creationId xmlns:p14="http://schemas.microsoft.com/office/powerpoint/2010/main" val="871076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Non-persistent connections</a:t>
            </a:r>
            <a:endParaRPr lang="en-US" dirty="0"/>
          </a:p>
        </p:txBody>
      </p:sp>
      <p:sp>
        <p:nvSpPr>
          <p:cNvPr id="9" name="Content Placeholder 8"/>
          <p:cNvSpPr>
            <a:spLocks noGrp="1"/>
          </p:cNvSpPr>
          <p:nvPr>
            <p:ph idx="1"/>
          </p:nvPr>
        </p:nvSpPr>
        <p:spPr/>
        <p:txBody>
          <a:bodyPr/>
          <a:lstStyle/>
          <a:p>
            <a:r>
              <a:rPr lang="en-US" dirty="0" smtClean="0"/>
              <a:t>Default in HTTP/1.0</a:t>
            </a:r>
          </a:p>
          <a:p>
            <a:r>
              <a:rPr lang="en-US" dirty="0" smtClean="0">
                <a:solidFill>
                  <a:schemeClr val="accent5"/>
                </a:solidFill>
              </a:rPr>
              <a:t>2RTT+△ for each object </a:t>
            </a:r>
            <a:r>
              <a:rPr lang="en-US" dirty="0" smtClean="0"/>
              <a:t>in the HTML file!</a:t>
            </a:r>
          </a:p>
          <a:p>
            <a:pPr lvl="1"/>
            <a:r>
              <a:rPr lang="en-US" dirty="0" smtClean="0"/>
              <a:t>One more </a:t>
            </a:r>
            <a:r>
              <a:rPr lang="en-US" dirty="0"/>
              <a:t>2RTT+</a:t>
            </a:r>
            <a:r>
              <a:rPr lang="en-US" dirty="0" smtClean="0"/>
              <a:t>△ for the HTML file itself</a:t>
            </a:r>
          </a:p>
          <a:p>
            <a:r>
              <a:rPr lang="en-US" dirty="0" smtClean="0"/>
              <a:t>Doing the same thing over and over again</a:t>
            </a:r>
          </a:p>
          <a:p>
            <a:pPr lvl="1"/>
            <a:r>
              <a:rPr lang="en-US" dirty="0" smtClean="0"/>
              <a:t>Inefficient</a:t>
            </a:r>
            <a:endParaRPr lang="en-US" dirty="0"/>
          </a:p>
        </p:txBody>
      </p:sp>
      <p:sp>
        <p:nvSpPr>
          <p:cNvPr id="7" name="Slide Number Placeholder 6"/>
          <p:cNvSpPr>
            <a:spLocks noGrp="1"/>
          </p:cNvSpPr>
          <p:nvPr>
            <p:ph type="sldNum" sz="quarter" idx="12"/>
          </p:nvPr>
        </p:nvSpPr>
        <p:spPr/>
        <p:txBody>
          <a:bodyPr/>
          <a:lstStyle/>
          <a:p>
            <a:fld id="{F36FED86-94EF-254D-90EE-B810FE8299EE}" type="slidenum">
              <a:rPr lang="en-US" smtClean="0"/>
              <a:pPr/>
              <a:t>25</a:t>
            </a:fld>
            <a:endParaRPr lang="en-US"/>
          </a:p>
        </p:txBody>
      </p:sp>
    </p:spTree>
    <p:extLst>
      <p:ext uri="{BB962C8B-B14F-4D97-AF65-F5344CB8AC3E}">
        <p14:creationId xmlns:p14="http://schemas.microsoft.com/office/powerpoint/2010/main" val="7840920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p:txBody>
          <a:bodyPr/>
          <a:lstStyle/>
          <a:p>
            <a:r>
              <a:rPr lang="en-US" dirty="0" smtClean="0"/>
              <a:t>Concurrent </a:t>
            </a:r>
            <a:r>
              <a:rPr lang="en-US" dirty="0"/>
              <a:t>r</a:t>
            </a:r>
            <a:r>
              <a:rPr lang="en-US" dirty="0" smtClean="0"/>
              <a:t>equests and responses</a:t>
            </a:r>
            <a:endParaRPr lang="en-US" dirty="0"/>
          </a:p>
        </p:txBody>
      </p:sp>
      <p:sp>
        <p:nvSpPr>
          <p:cNvPr id="1149955" name="Rectangle 3"/>
          <p:cNvSpPr>
            <a:spLocks noGrp="1" noChangeArrowheads="1"/>
          </p:cNvSpPr>
          <p:nvPr>
            <p:ph sz="half" idx="1"/>
          </p:nvPr>
        </p:nvSpPr>
        <p:spPr/>
        <p:txBody>
          <a:bodyPr/>
          <a:lstStyle/>
          <a:p>
            <a:r>
              <a:rPr lang="en-US" smtClean="0"/>
              <a:t>Use multiple connections in parallel</a:t>
            </a:r>
          </a:p>
          <a:p>
            <a:r>
              <a:rPr lang="en-US" smtClean="0"/>
              <a:t>Does not necessarily maintain order of responses</a:t>
            </a:r>
            <a:endParaRPr lang="en-US" smtClean="0">
              <a:sym typeface="Wingdings" charset="0"/>
            </a:endParaRPr>
          </a:p>
          <a:p>
            <a:endParaRPr lang="en-US" dirty="0"/>
          </a:p>
        </p:txBody>
      </p:sp>
      <p:sp>
        <p:nvSpPr>
          <p:cNvPr id="12" name="Slide Number Placeholder 11"/>
          <p:cNvSpPr>
            <a:spLocks noGrp="1"/>
          </p:cNvSpPr>
          <p:nvPr>
            <p:ph type="sldNum" sz="quarter" idx="12"/>
          </p:nvPr>
        </p:nvSpPr>
        <p:spPr/>
        <p:txBody>
          <a:bodyPr/>
          <a:lstStyle/>
          <a:p>
            <a:fld id="{A190D881-957A-7944-A8D0-1584E528B88F}" type="slidenum">
              <a:rPr lang="en-US" smtClean="0"/>
              <a:pPr/>
              <a:t>26</a:t>
            </a:fld>
            <a:endParaRPr lang="en-US"/>
          </a:p>
        </p:txBody>
      </p:sp>
      <p:sp>
        <p:nvSpPr>
          <p:cNvPr id="1149982" name="Rectangle 30"/>
          <p:cNvSpPr>
            <a:spLocks noChangeArrowheads="1"/>
          </p:cNvSpPr>
          <p:nvPr/>
        </p:nvSpPr>
        <p:spPr bwMode="auto">
          <a:xfrm>
            <a:off x="499249" y="4249984"/>
            <a:ext cx="3275256" cy="14650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nchor="ctr">
            <a:spAutoFit/>
          </a:bodyPr>
          <a:lstStyle/>
          <a:p>
            <a:pPr marL="223695" indent="-223695" algn="l" eaLnBrk="0" hangingPunct="0">
              <a:lnSpc>
                <a:spcPct val="90000"/>
              </a:lnSpc>
              <a:spcBef>
                <a:spcPct val="50000"/>
              </a:spcBef>
              <a:buFontTx/>
              <a:buChar char="•"/>
            </a:pPr>
            <a:r>
              <a:rPr lang="en-US" sz="2400" b="0" dirty="0">
                <a:latin typeface="Arial" charset="0"/>
                <a:sym typeface="Wingdings" charset="0"/>
              </a:rPr>
              <a:t>Client = </a:t>
            </a:r>
            <a:r>
              <a:rPr lang="en-US" sz="2400" b="0" dirty="0">
                <a:solidFill>
                  <a:srgbClr val="009900"/>
                </a:solidFill>
                <a:latin typeface="Arial" charset="0"/>
                <a:sym typeface="Wingdings" charset="0"/>
              </a:rPr>
              <a:t></a:t>
            </a:r>
          </a:p>
          <a:p>
            <a:pPr marL="223695" indent="-223695" algn="l" eaLnBrk="0" hangingPunct="0">
              <a:lnSpc>
                <a:spcPct val="90000"/>
              </a:lnSpc>
              <a:spcBef>
                <a:spcPct val="50000"/>
              </a:spcBef>
              <a:buFontTx/>
              <a:buChar char="•"/>
            </a:pPr>
            <a:r>
              <a:rPr lang="en-US" sz="2400" b="0" dirty="0">
                <a:latin typeface="Arial" charset="0"/>
                <a:sym typeface="Wingdings" charset="0"/>
              </a:rPr>
              <a:t>Content provider = </a:t>
            </a:r>
            <a:r>
              <a:rPr lang="en-US" sz="2400" b="0" dirty="0">
                <a:solidFill>
                  <a:srgbClr val="009900"/>
                </a:solidFill>
                <a:latin typeface="Arial" charset="0"/>
                <a:sym typeface="Wingdings" charset="0"/>
              </a:rPr>
              <a:t></a:t>
            </a:r>
          </a:p>
          <a:p>
            <a:pPr marL="223695" indent="-223695" algn="l" eaLnBrk="0" hangingPunct="0">
              <a:lnSpc>
                <a:spcPct val="90000"/>
              </a:lnSpc>
              <a:spcBef>
                <a:spcPct val="50000"/>
              </a:spcBef>
              <a:buFontTx/>
              <a:buChar char="•"/>
            </a:pPr>
            <a:r>
              <a:rPr lang="en-US" sz="2400" b="0" dirty="0">
                <a:latin typeface="Arial" charset="0"/>
                <a:sym typeface="Wingdings" charset="0"/>
              </a:rPr>
              <a:t>Network = </a:t>
            </a:r>
            <a:r>
              <a:rPr lang="en-US" sz="2400" b="0" dirty="0">
                <a:solidFill>
                  <a:srgbClr val="FF0000"/>
                </a:solidFill>
                <a:latin typeface="Arial" charset="0"/>
                <a:sym typeface="Wingdings" charset="0"/>
              </a:rPr>
              <a:t></a:t>
            </a:r>
            <a:r>
              <a:rPr lang="en-US" sz="2400" b="0" dirty="0">
                <a:latin typeface="Arial" charset="0"/>
                <a:sym typeface="Wingdings" charset="0"/>
              </a:rPr>
              <a:t> Why?</a:t>
            </a:r>
          </a:p>
        </p:txBody>
      </p:sp>
      <p:grpSp>
        <p:nvGrpSpPr>
          <p:cNvPr id="2" name="Group 117"/>
          <p:cNvGrpSpPr>
            <a:grpSpLocks/>
          </p:cNvGrpSpPr>
          <p:nvPr/>
        </p:nvGrpSpPr>
        <p:grpSpPr bwMode="auto">
          <a:xfrm>
            <a:off x="5562601" y="2514600"/>
            <a:ext cx="990600" cy="990600"/>
            <a:chOff x="1584" y="1536"/>
            <a:chExt cx="624" cy="624"/>
          </a:xfrm>
        </p:grpSpPr>
        <p:sp>
          <p:nvSpPr>
            <p:cNvPr id="87088" name="Line 118"/>
            <p:cNvSpPr>
              <a:spLocks noChangeShapeType="1"/>
            </p:cNvSpPr>
            <p:nvPr/>
          </p:nvSpPr>
          <p:spPr bwMode="auto">
            <a:xfrm>
              <a:off x="1584" y="1536"/>
              <a:ext cx="624" cy="624"/>
            </a:xfrm>
            <a:prstGeom prst="line">
              <a:avLst/>
            </a:prstGeom>
            <a:noFill/>
            <a:ln w="38100">
              <a:solidFill>
                <a:schemeClr val="accent5"/>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9" name="Text Box 119"/>
            <p:cNvSpPr txBox="1">
              <a:spLocks noChangeArrowheads="1"/>
            </p:cNvSpPr>
            <p:nvPr/>
          </p:nvSpPr>
          <p:spPr bwMode="auto">
            <a:xfrm>
              <a:off x="1680" y="1632"/>
              <a:ext cx="364"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2400" b="0" dirty="0">
                  <a:latin typeface="Arial" charset="0"/>
                  <a:cs typeface="ＭＳ Ｐゴシック" charset="0"/>
                </a:rPr>
                <a:t>R1</a:t>
              </a:r>
            </a:p>
          </p:txBody>
        </p:sp>
      </p:grpSp>
      <p:grpSp>
        <p:nvGrpSpPr>
          <p:cNvPr id="3" name="Group 120"/>
          <p:cNvGrpSpPr>
            <a:grpSpLocks/>
          </p:cNvGrpSpPr>
          <p:nvPr/>
        </p:nvGrpSpPr>
        <p:grpSpPr bwMode="auto">
          <a:xfrm>
            <a:off x="6705601" y="2438435"/>
            <a:ext cx="990600" cy="461964"/>
            <a:chOff x="2304" y="1200"/>
            <a:chExt cx="624" cy="291"/>
          </a:xfrm>
        </p:grpSpPr>
        <p:sp>
          <p:nvSpPr>
            <p:cNvPr id="87086" name="Line 121"/>
            <p:cNvSpPr>
              <a:spLocks noChangeShapeType="1"/>
            </p:cNvSpPr>
            <p:nvPr/>
          </p:nvSpPr>
          <p:spPr bwMode="auto">
            <a:xfrm>
              <a:off x="2304" y="1248"/>
              <a:ext cx="624" cy="240"/>
            </a:xfrm>
            <a:prstGeom prst="line">
              <a:avLst/>
            </a:prstGeom>
            <a:noFill/>
            <a:ln w="38100">
              <a:solidFill>
                <a:schemeClr val="accent5"/>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7" name="Rectangle 122"/>
            <p:cNvSpPr>
              <a:spLocks noChangeArrowheads="1"/>
            </p:cNvSpPr>
            <p:nvPr/>
          </p:nvSpPr>
          <p:spPr bwMode="auto">
            <a:xfrm>
              <a:off x="2400" y="1200"/>
              <a:ext cx="364"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dirty="0">
                  <a:latin typeface="Arial" charset="0"/>
                </a:rPr>
                <a:t>R2</a:t>
              </a:r>
            </a:p>
          </p:txBody>
        </p:sp>
      </p:grpSp>
      <p:grpSp>
        <p:nvGrpSpPr>
          <p:cNvPr id="4" name="Group 123"/>
          <p:cNvGrpSpPr>
            <a:grpSpLocks/>
          </p:cNvGrpSpPr>
          <p:nvPr/>
        </p:nvGrpSpPr>
        <p:grpSpPr bwMode="auto">
          <a:xfrm>
            <a:off x="7848601" y="2514600"/>
            <a:ext cx="990600" cy="533400"/>
            <a:chOff x="3024" y="1536"/>
            <a:chExt cx="624" cy="336"/>
          </a:xfrm>
        </p:grpSpPr>
        <p:sp>
          <p:nvSpPr>
            <p:cNvPr id="87084" name="Line 124"/>
            <p:cNvSpPr>
              <a:spLocks noChangeShapeType="1"/>
            </p:cNvSpPr>
            <p:nvPr/>
          </p:nvSpPr>
          <p:spPr bwMode="auto">
            <a:xfrm>
              <a:off x="3024" y="1536"/>
              <a:ext cx="624" cy="336"/>
            </a:xfrm>
            <a:prstGeom prst="line">
              <a:avLst/>
            </a:prstGeom>
            <a:noFill/>
            <a:ln w="38100">
              <a:solidFill>
                <a:schemeClr val="accent5"/>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5" name="Rectangle 125"/>
            <p:cNvSpPr>
              <a:spLocks noChangeArrowheads="1"/>
            </p:cNvSpPr>
            <p:nvPr/>
          </p:nvSpPr>
          <p:spPr bwMode="auto">
            <a:xfrm>
              <a:off x="3120" y="1536"/>
              <a:ext cx="364"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dirty="0">
                  <a:latin typeface="Arial" charset="0"/>
                </a:rPr>
                <a:t>R3</a:t>
              </a:r>
            </a:p>
          </p:txBody>
        </p:sp>
      </p:grpSp>
      <p:grpSp>
        <p:nvGrpSpPr>
          <p:cNvPr id="5" name="Group 130"/>
          <p:cNvGrpSpPr>
            <a:grpSpLocks/>
          </p:cNvGrpSpPr>
          <p:nvPr/>
        </p:nvGrpSpPr>
        <p:grpSpPr bwMode="auto">
          <a:xfrm>
            <a:off x="5562601" y="3581400"/>
            <a:ext cx="990600" cy="1143000"/>
            <a:chOff x="1584" y="2208"/>
            <a:chExt cx="624" cy="720"/>
          </a:xfrm>
        </p:grpSpPr>
        <p:sp>
          <p:nvSpPr>
            <p:cNvPr id="87082" name="Line 131"/>
            <p:cNvSpPr>
              <a:spLocks noChangeShapeType="1"/>
            </p:cNvSpPr>
            <p:nvPr/>
          </p:nvSpPr>
          <p:spPr bwMode="auto">
            <a:xfrm flipH="1">
              <a:off x="1584" y="2208"/>
              <a:ext cx="624" cy="720"/>
            </a:xfrm>
            <a:prstGeom prst="line">
              <a:avLst/>
            </a:prstGeom>
            <a:noFill/>
            <a:ln w="127000">
              <a:solidFill>
                <a:schemeClr val="accent5"/>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3" name="Rectangle 132"/>
            <p:cNvSpPr>
              <a:spLocks noChangeArrowheads="1"/>
            </p:cNvSpPr>
            <p:nvPr/>
          </p:nvSpPr>
          <p:spPr bwMode="auto">
            <a:xfrm>
              <a:off x="1776" y="2304"/>
              <a:ext cx="343"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a:latin typeface="Arial" charset="0"/>
                </a:rPr>
                <a:t>T1</a:t>
              </a:r>
            </a:p>
          </p:txBody>
        </p:sp>
      </p:grpSp>
      <p:grpSp>
        <p:nvGrpSpPr>
          <p:cNvPr id="6" name="Group 133"/>
          <p:cNvGrpSpPr>
            <a:grpSpLocks/>
          </p:cNvGrpSpPr>
          <p:nvPr/>
        </p:nvGrpSpPr>
        <p:grpSpPr bwMode="auto">
          <a:xfrm>
            <a:off x="6705601" y="2971800"/>
            <a:ext cx="987425" cy="533400"/>
            <a:chOff x="2304" y="1824"/>
            <a:chExt cx="622" cy="336"/>
          </a:xfrm>
        </p:grpSpPr>
        <p:sp>
          <p:nvSpPr>
            <p:cNvPr id="87080" name="Line 134"/>
            <p:cNvSpPr>
              <a:spLocks noChangeShapeType="1"/>
            </p:cNvSpPr>
            <p:nvPr/>
          </p:nvSpPr>
          <p:spPr bwMode="auto">
            <a:xfrm flipH="1">
              <a:off x="2304" y="1824"/>
              <a:ext cx="622" cy="336"/>
            </a:xfrm>
            <a:prstGeom prst="line">
              <a:avLst/>
            </a:prstGeom>
            <a:noFill/>
            <a:ln w="127000">
              <a:solidFill>
                <a:schemeClr val="accent5"/>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1" name="Rectangle 135"/>
            <p:cNvSpPr>
              <a:spLocks noChangeArrowheads="1"/>
            </p:cNvSpPr>
            <p:nvPr/>
          </p:nvSpPr>
          <p:spPr bwMode="auto">
            <a:xfrm>
              <a:off x="2496" y="1824"/>
              <a:ext cx="343"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a:latin typeface="Arial" charset="0"/>
                </a:rPr>
                <a:t>T2</a:t>
              </a:r>
            </a:p>
          </p:txBody>
        </p:sp>
      </p:grpSp>
      <p:grpSp>
        <p:nvGrpSpPr>
          <p:cNvPr id="7" name="Group 136"/>
          <p:cNvGrpSpPr>
            <a:grpSpLocks/>
          </p:cNvGrpSpPr>
          <p:nvPr/>
        </p:nvGrpSpPr>
        <p:grpSpPr bwMode="auto">
          <a:xfrm>
            <a:off x="7848601" y="3048000"/>
            <a:ext cx="990600" cy="609600"/>
            <a:chOff x="3024" y="1872"/>
            <a:chExt cx="624" cy="384"/>
          </a:xfrm>
        </p:grpSpPr>
        <p:sp>
          <p:nvSpPr>
            <p:cNvPr id="87078" name="Line 137"/>
            <p:cNvSpPr>
              <a:spLocks noChangeShapeType="1"/>
            </p:cNvSpPr>
            <p:nvPr/>
          </p:nvSpPr>
          <p:spPr bwMode="auto">
            <a:xfrm flipH="1">
              <a:off x="3024" y="1872"/>
              <a:ext cx="624" cy="384"/>
            </a:xfrm>
            <a:prstGeom prst="line">
              <a:avLst/>
            </a:prstGeom>
            <a:noFill/>
            <a:ln w="127000">
              <a:solidFill>
                <a:schemeClr val="accent5"/>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79" name="Rectangle 138"/>
            <p:cNvSpPr>
              <a:spLocks noChangeArrowheads="1"/>
            </p:cNvSpPr>
            <p:nvPr/>
          </p:nvSpPr>
          <p:spPr bwMode="auto">
            <a:xfrm>
              <a:off x="3216" y="1872"/>
              <a:ext cx="343"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a:latin typeface="Arial" charset="0"/>
                </a:rPr>
                <a:t>T3</a:t>
              </a:r>
            </a:p>
          </p:txBody>
        </p:sp>
      </p:grpSp>
      <p:grpSp>
        <p:nvGrpSpPr>
          <p:cNvPr id="8" name="Group 148"/>
          <p:cNvGrpSpPr>
            <a:grpSpLocks/>
          </p:cNvGrpSpPr>
          <p:nvPr/>
        </p:nvGrpSpPr>
        <p:grpSpPr bwMode="auto">
          <a:xfrm>
            <a:off x="5562600" y="1905000"/>
            <a:ext cx="2286000" cy="457200"/>
            <a:chOff x="3504" y="1200"/>
            <a:chExt cx="1440" cy="288"/>
          </a:xfrm>
        </p:grpSpPr>
        <p:sp>
          <p:nvSpPr>
            <p:cNvPr id="87075" name="Line 139"/>
            <p:cNvSpPr>
              <a:spLocks noChangeShapeType="1"/>
            </p:cNvSpPr>
            <p:nvPr/>
          </p:nvSpPr>
          <p:spPr bwMode="auto">
            <a:xfrm flipV="1">
              <a:off x="3504" y="1200"/>
              <a:ext cx="768" cy="28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6" name="Line 142"/>
            <p:cNvSpPr>
              <a:spLocks noChangeShapeType="1"/>
            </p:cNvSpPr>
            <p:nvPr/>
          </p:nvSpPr>
          <p:spPr bwMode="auto">
            <a:xfrm flipV="1">
              <a:off x="4224" y="1296"/>
              <a:ext cx="96" cy="19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7" name="Line 144"/>
            <p:cNvSpPr>
              <a:spLocks noChangeShapeType="1"/>
            </p:cNvSpPr>
            <p:nvPr/>
          </p:nvSpPr>
          <p:spPr bwMode="auto">
            <a:xfrm flipH="1" flipV="1">
              <a:off x="4800" y="1296"/>
              <a:ext cx="144" cy="19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9" name="Group 152"/>
          <p:cNvGrpSpPr>
            <a:grpSpLocks/>
          </p:cNvGrpSpPr>
          <p:nvPr/>
        </p:nvGrpSpPr>
        <p:grpSpPr bwMode="auto">
          <a:xfrm>
            <a:off x="5562601" y="2362200"/>
            <a:ext cx="3276600" cy="3429000"/>
            <a:chOff x="3504" y="1488"/>
            <a:chExt cx="2064" cy="2160"/>
          </a:xfrm>
        </p:grpSpPr>
        <p:sp>
          <p:nvSpPr>
            <p:cNvPr id="87057" name="Line 110"/>
            <p:cNvSpPr>
              <a:spLocks noChangeShapeType="1"/>
            </p:cNvSpPr>
            <p:nvPr/>
          </p:nvSpPr>
          <p:spPr bwMode="auto">
            <a:xfrm>
              <a:off x="3504" y="1584"/>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58" name="Line 126"/>
            <p:cNvSpPr>
              <a:spLocks noChangeShapeType="1"/>
            </p:cNvSpPr>
            <p:nvPr/>
          </p:nvSpPr>
          <p:spPr bwMode="auto">
            <a:xfrm>
              <a:off x="3504" y="1920"/>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59" name="Line 127"/>
            <p:cNvSpPr>
              <a:spLocks noChangeShapeType="1"/>
            </p:cNvSpPr>
            <p:nvPr/>
          </p:nvSpPr>
          <p:spPr bwMode="auto">
            <a:xfrm>
              <a:off x="3504" y="2256"/>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0" name="Line 128"/>
            <p:cNvSpPr>
              <a:spLocks noChangeShapeType="1"/>
            </p:cNvSpPr>
            <p:nvPr/>
          </p:nvSpPr>
          <p:spPr bwMode="auto">
            <a:xfrm>
              <a:off x="3504" y="2592"/>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1" name="Line 129"/>
            <p:cNvSpPr>
              <a:spLocks noChangeShapeType="1"/>
            </p:cNvSpPr>
            <p:nvPr/>
          </p:nvSpPr>
          <p:spPr bwMode="auto">
            <a:xfrm>
              <a:off x="3504" y="2928"/>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87062" name="Group 150"/>
            <p:cNvGrpSpPr>
              <a:grpSpLocks/>
            </p:cNvGrpSpPr>
            <p:nvPr/>
          </p:nvGrpSpPr>
          <p:grpSpPr bwMode="auto">
            <a:xfrm>
              <a:off x="3504" y="1488"/>
              <a:ext cx="2064" cy="2160"/>
              <a:chOff x="3504" y="1488"/>
              <a:chExt cx="2064" cy="2160"/>
            </a:xfrm>
          </p:grpSpPr>
          <p:sp>
            <p:nvSpPr>
              <p:cNvPr id="87065" name="Line 111"/>
              <p:cNvSpPr>
                <a:spLocks noChangeShapeType="1"/>
              </p:cNvSpPr>
              <p:nvPr/>
            </p:nvSpPr>
            <p:spPr bwMode="auto">
              <a:xfrm>
                <a:off x="3504" y="1490"/>
                <a:ext cx="0" cy="163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6" name="Line 112"/>
              <p:cNvSpPr>
                <a:spLocks noChangeShapeType="1"/>
              </p:cNvSpPr>
              <p:nvPr/>
            </p:nvSpPr>
            <p:spPr bwMode="auto">
              <a:xfrm>
                <a:off x="4848" y="1490"/>
                <a:ext cx="0" cy="163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7" name="Line 113"/>
              <p:cNvSpPr>
                <a:spLocks noChangeShapeType="1"/>
              </p:cNvSpPr>
              <p:nvPr/>
            </p:nvSpPr>
            <p:spPr bwMode="auto">
              <a:xfrm>
                <a:off x="4947" y="1490"/>
                <a:ext cx="0" cy="163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8" name="Line 114"/>
              <p:cNvSpPr>
                <a:spLocks noChangeShapeType="1"/>
              </p:cNvSpPr>
              <p:nvPr/>
            </p:nvSpPr>
            <p:spPr bwMode="auto">
              <a:xfrm>
                <a:off x="4125" y="1490"/>
                <a:ext cx="0" cy="163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9" name="Line 115"/>
              <p:cNvSpPr>
                <a:spLocks noChangeShapeType="1"/>
              </p:cNvSpPr>
              <p:nvPr/>
            </p:nvSpPr>
            <p:spPr bwMode="auto">
              <a:xfrm>
                <a:off x="4224" y="1490"/>
                <a:ext cx="0" cy="163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0" name="Line 116"/>
              <p:cNvSpPr>
                <a:spLocks noChangeShapeType="1"/>
              </p:cNvSpPr>
              <p:nvPr/>
            </p:nvSpPr>
            <p:spPr bwMode="auto">
              <a:xfrm>
                <a:off x="5568" y="1488"/>
                <a:ext cx="0" cy="163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87071" name="Group 149"/>
              <p:cNvGrpSpPr>
                <a:grpSpLocks/>
              </p:cNvGrpSpPr>
              <p:nvPr/>
            </p:nvGrpSpPr>
            <p:grpSpPr bwMode="auto">
              <a:xfrm>
                <a:off x="4128" y="3120"/>
                <a:ext cx="1440" cy="528"/>
                <a:chOff x="4128" y="3120"/>
                <a:chExt cx="1440" cy="528"/>
              </a:xfrm>
            </p:grpSpPr>
            <p:sp>
              <p:nvSpPr>
                <p:cNvPr id="87072" name="Line 140"/>
                <p:cNvSpPr>
                  <a:spLocks noChangeShapeType="1"/>
                </p:cNvSpPr>
                <p:nvPr/>
              </p:nvSpPr>
              <p:spPr bwMode="auto">
                <a:xfrm flipH="1">
                  <a:off x="4704" y="3120"/>
                  <a:ext cx="864" cy="52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3" name="Line 141"/>
                <p:cNvSpPr>
                  <a:spLocks noChangeShapeType="1"/>
                </p:cNvSpPr>
                <p:nvPr/>
              </p:nvSpPr>
              <p:spPr bwMode="auto">
                <a:xfrm>
                  <a:off x="4128" y="3120"/>
                  <a:ext cx="240" cy="52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4" name="Line 143"/>
                <p:cNvSpPr>
                  <a:spLocks noChangeShapeType="1"/>
                </p:cNvSpPr>
                <p:nvPr/>
              </p:nvSpPr>
              <p:spPr bwMode="auto">
                <a:xfrm flipH="1">
                  <a:off x="4608" y="3120"/>
                  <a:ext cx="240" cy="52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sp>
          <p:nvSpPr>
            <p:cNvPr id="87063" name="Rectangle 145"/>
            <p:cNvSpPr>
              <a:spLocks noChangeArrowheads="1"/>
            </p:cNvSpPr>
            <p:nvPr/>
          </p:nvSpPr>
          <p:spPr bwMode="auto">
            <a:xfrm>
              <a:off x="4859" y="1536"/>
              <a:ext cx="79" cy="1776"/>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87064" name="Rectangle 146"/>
            <p:cNvSpPr>
              <a:spLocks noChangeArrowheads="1"/>
            </p:cNvSpPr>
            <p:nvPr/>
          </p:nvSpPr>
          <p:spPr bwMode="auto">
            <a:xfrm>
              <a:off x="4136" y="1536"/>
              <a:ext cx="75" cy="1584"/>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57" name="Text Box 5"/>
          <p:cNvSpPr txBox="1">
            <a:spLocks noChangeArrowheads="1"/>
          </p:cNvSpPr>
          <p:nvPr/>
        </p:nvSpPr>
        <p:spPr bwMode="auto">
          <a:xfrm>
            <a:off x="6676772" y="1676400"/>
            <a:ext cx="1020998" cy="520601"/>
          </a:xfrm>
          <a:prstGeom prst="rect">
            <a:avLst/>
          </a:prstGeom>
          <a:solidFill>
            <a:schemeClr val="bg1"/>
          </a:solidFill>
          <a:ln>
            <a:solidFill>
              <a:schemeClr val="tx1"/>
            </a:solid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800" dirty="0">
                <a:latin typeface="+mn-lt"/>
              </a:rPr>
              <a:t>Client</a:t>
            </a:r>
          </a:p>
        </p:txBody>
      </p:sp>
      <p:sp>
        <p:nvSpPr>
          <p:cNvPr id="58" name="Text Box 5"/>
          <p:cNvSpPr txBox="1">
            <a:spLocks noChangeArrowheads="1"/>
          </p:cNvSpPr>
          <p:nvPr/>
        </p:nvSpPr>
        <p:spPr bwMode="auto">
          <a:xfrm>
            <a:off x="6589138" y="5727799"/>
            <a:ext cx="1115576" cy="520601"/>
          </a:xfrm>
          <a:prstGeom prst="rect">
            <a:avLst/>
          </a:prstGeom>
          <a:solidFill>
            <a:schemeClr val="bg1"/>
          </a:solidFill>
          <a:ln>
            <a:solidFill>
              <a:schemeClr val="tx1"/>
            </a:solid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800" dirty="0" smtClean="0">
                <a:latin typeface="+mn-lt"/>
              </a:rPr>
              <a:t>Server</a:t>
            </a:r>
            <a:endParaRPr lang="en-US" sz="2800" dirty="0">
              <a:latin typeface="+mn-lt"/>
            </a:endParaRPr>
          </a:p>
        </p:txBody>
      </p:sp>
    </p:spTree>
    <p:extLst>
      <p:ext uri="{BB962C8B-B14F-4D97-AF65-F5344CB8AC3E}">
        <p14:creationId xmlns:p14="http://schemas.microsoft.com/office/powerpoint/2010/main" val="12747372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99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2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49955">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up)">
                                      <p:cBhvr>
                                        <p:cTn id="30" dur="1000"/>
                                        <p:tgtEl>
                                          <p:spTgt spid="2"/>
                                        </p:tgtEl>
                                      </p:cBhvr>
                                    </p:animEffect>
                                  </p:childTnLst>
                                </p:cTn>
                              </p:par>
                              <p:par>
                                <p:cTn id="31" presetID="22" presetClass="entr" presetSubtype="1"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up)">
                                      <p:cBhvr>
                                        <p:cTn id="33" dur="1000"/>
                                        <p:tgtEl>
                                          <p:spTgt spid="3"/>
                                        </p:tgtEl>
                                      </p:cBhvr>
                                    </p:animEffect>
                                  </p:childTnLst>
                                </p:cTn>
                              </p:par>
                              <p:par>
                                <p:cTn id="34" presetID="22" presetClass="entr" presetSubtype="1" fill="hold"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up)">
                                      <p:cBhvr>
                                        <p:cTn id="36" dur="1000"/>
                                        <p:tgtEl>
                                          <p:spTgt spid="4"/>
                                        </p:tgtEl>
                                      </p:cBhvr>
                                    </p:animEffect>
                                  </p:childTnLst>
                                </p:cTn>
                              </p:par>
                            </p:childTnLst>
                          </p:cTn>
                        </p:par>
                        <p:par>
                          <p:cTn id="37" fill="hold">
                            <p:stCondLst>
                              <p:cond delay="1000"/>
                            </p:stCondLst>
                            <p:childTnLst>
                              <p:par>
                                <p:cTn id="38" presetID="22" presetClass="entr" presetSubtype="1"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up)">
                                      <p:cBhvr>
                                        <p:cTn id="40" dur="1000"/>
                                        <p:tgtEl>
                                          <p:spTgt spid="6"/>
                                        </p:tgtEl>
                                      </p:cBhvr>
                                    </p:animEffect>
                                  </p:childTnLst>
                                </p:cTn>
                              </p:par>
                            </p:childTnLst>
                          </p:cTn>
                        </p:par>
                        <p:par>
                          <p:cTn id="41" fill="hold">
                            <p:stCondLst>
                              <p:cond delay="2000"/>
                            </p:stCondLst>
                            <p:childTnLst>
                              <p:par>
                                <p:cTn id="42" presetID="22" presetClass="entr" presetSubtype="1" fill="hold"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up)">
                                      <p:cBhvr>
                                        <p:cTn id="44" dur="1000"/>
                                        <p:tgtEl>
                                          <p:spTgt spid="7"/>
                                        </p:tgtEl>
                                      </p:cBhvr>
                                    </p:animEffect>
                                  </p:childTnLst>
                                </p:cTn>
                              </p:par>
                            </p:childTnLst>
                          </p:cTn>
                        </p:par>
                        <p:par>
                          <p:cTn id="45" fill="hold">
                            <p:stCondLst>
                              <p:cond delay="3000"/>
                            </p:stCondLst>
                            <p:childTnLst>
                              <p:par>
                                <p:cTn id="46" presetID="22" presetClass="entr" presetSubtype="1" fill="hold" nodeType="after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ipe(up)">
                                      <p:cBhvr>
                                        <p:cTn id="48" dur="20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49982">
                                            <p:txEl>
                                              <p:pRg st="0" end="0"/>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49982">
                                            <p:txEl>
                                              <p:pRg st="1" end="1"/>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499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9955" grpId="0" build="p"/>
      <p:bldP spid="1149982" grpId="0" build="p"/>
      <p:bldP spid="57" grpId="0" animBg="1"/>
      <p:bldP spid="5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dirty="0" smtClean="0"/>
              <a:t>Persistent connections</a:t>
            </a:r>
            <a:endParaRPr lang="en-US" dirty="0"/>
          </a:p>
        </p:txBody>
      </p:sp>
      <p:sp>
        <p:nvSpPr>
          <p:cNvPr id="3" name="Content Placeholder 2"/>
          <p:cNvSpPr>
            <a:spLocks noGrp="1"/>
          </p:cNvSpPr>
          <p:nvPr>
            <p:ph idx="1"/>
          </p:nvPr>
        </p:nvSpPr>
        <p:spPr/>
        <p:txBody>
          <a:bodyPr/>
          <a:lstStyle/>
          <a:p>
            <a:r>
              <a:rPr lang="en-US" dirty="0" smtClean="0"/>
              <a:t>Maintain TCP connection across multiple requests</a:t>
            </a:r>
          </a:p>
          <a:p>
            <a:pPr lvl="1"/>
            <a:r>
              <a:rPr lang="en-US" dirty="0" smtClean="0"/>
              <a:t>Including transfers subsequent to current page</a:t>
            </a:r>
          </a:p>
          <a:p>
            <a:pPr lvl="1"/>
            <a:r>
              <a:rPr lang="en-US" dirty="0" smtClean="0"/>
              <a:t>Client or server can tear down connection</a:t>
            </a:r>
          </a:p>
          <a:p>
            <a:r>
              <a:rPr lang="en-US" dirty="0" smtClean="0">
                <a:solidFill>
                  <a:schemeClr val="accent5"/>
                </a:solidFill>
              </a:rPr>
              <a:t>Advantages</a:t>
            </a:r>
          </a:p>
          <a:p>
            <a:pPr lvl="1"/>
            <a:r>
              <a:rPr lang="en-US" dirty="0" smtClean="0"/>
              <a:t>Avoid overhead of connection set-up and tear-down</a:t>
            </a:r>
          </a:p>
          <a:p>
            <a:pPr lvl="1"/>
            <a:r>
              <a:rPr lang="en-US" dirty="0" smtClean="0"/>
              <a:t>Allow underlying layers (e.g., TCP) to learn about RTT and bandwidth characteristics</a:t>
            </a:r>
          </a:p>
          <a:p>
            <a:r>
              <a:rPr lang="en-US" dirty="0" smtClean="0"/>
              <a:t>Default in HTTP/1.1</a:t>
            </a:r>
            <a:endParaRPr lang="en-US" dirty="0"/>
          </a:p>
        </p:txBody>
      </p:sp>
      <p:sp>
        <p:nvSpPr>
          <p:cNvPr id="5" name="Slide Number Placeholder 4"/>
          <p:cNvSpPr>
            <a:spLocks noGrp="1"/>
          </p:cNvSpPr>
          <p:nvPr>
            <p:ph type="sldNum" sz="quarter" idx="12"/>
          </p:nvPr>
        </p:nvSpPr>
        <p:spPr/>
        <p:txBody>
          <a:bodyPr/>
          <a:lstStyle/>
          <a:p>
            <a:fld id="{A190D881-957A-7944-A8D0-1584E528B88F}" type="slidenum">
              <a:rPr lang="en-US" smtClean="0"/>
              <a:pPr/>
              <a:t>27</a:t>
            </a:fld>
            <a:endParaRPr lang="en-US"/>
          </a:p>
        </p:txBody>
      </p:sp>
    </p:spTree>
    <p:extLst>
      <p:ext uri="{BB962C8B-B14F-4D97-AF65-F5344CB8AC3E}">
        <p14:creationId xmlns:p14="http://schemas.microsoft.com/office/powerpoint/2010/main" val="195412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p:txBody>
          <a:bodyPr/>
          <a:lstStyle/>
          <a:p>
            <a:r>
              <a:rPr lang="en-US" dirty="0" smtClean="0"/>
              <a:t>Pipelined requests &amp; responses</a:t>
            </a:r>
            <a:endParaRPr lang="en-US" dirty="0"/>
          </a:p>
        </p:txBody>
      </p:sp>
      <p:sp>
        <p:nvSpPr>
          <p:cNvPr id="13" name="Content Placeholder 12"/>
          <p:cNvSpPr>
            <a:spLocks noGrp="1"/>
          </p:cNvSpPr>
          <p:nvPr>
            <p:ph sz="half" idx="1"/>
          </p:nvPr>
        </p:nvSpPr>
        <p:spPr/>
        <p:txBody>
          <a:bodyPr/>
          <a:lstStyle/>
          <a:p>
            <a:r>
              <a:rPr lang="en-US" dirty="0"/>
              <a:t>Batch requests and responses to reduce the number of </a:t>
            </a:r>
            <a:r>
              <a:rPr lang="en-US" dirty="0" smtClean="0"/>
              <a:t>packets</a:t>
            </a:r>
            <a:endParaRPr lang="en-US" dirty="0"/>
          </a:p>
          <a:p>
            <a:endParaRPr lang="en-US" dirty="0" smtClean="0"/>
          </a:p>
          <a:p>
            <a:r>
              <a:rPr lang="en-US" dirty="0" smtClean="0"/>
              <a:t>Multiple </a:t>
            </a:r>
            <a:r>
              <a:rPr lang="en-US" dirty="0"/>
              <a:t>requests can be contained in one TCP segment</a:t>
            </a:r>
          </a:p>
          <a:p>
            <a:endParaRPr lang="en-US" dirty="0"/>
          </a:p>
          <a:p>
            <a:endParaRPr lang="en-US" dirty="0"/>
          </a:p>
        </p:txBody>
      </p:sp>
      <p:sp>
        <p:nvSpPr>
          <p:cNvPr id="4" name="Slide Number Placeholder 3"/>
          <p:cNvSpPr>
            <a:spLocks noGrp="1"/>
          </p:cNvSpPr>
          <p:nvPr>
            <p:ph type="sldNum" sz="quarter" idx="12"/>
          </p:nvPr>
        </p:nvSpPr>
        <p:spPr/>
        <p:txBody>
          <a:bodyPr/>
          <a:lstStyle/>
          <a:p>
            <a:fld id="{A190D881-957A-7944-A8D0-1584E528B88F}" type="slidenum">
              <a:rPr lang="en-US" smtClean="0"/>
              <a:pPr/>
              <a:t>28</a:t>
            </a:fld>
            <a:endParaRPr lang="en-US"/>
          </a:p>
        </p:txBody>
      </p:sp>
      <p:sp>
        <p:nvSpPr>
          <p:cNvPr id="89093" name="Line 4"/>
          <p:cNvSpPr>
            <a:spLocks noChangeShapeType="1"/>
          </p:cNvSpPr>
          <p:nvPr/>
        </p:nvSpPr>
        <p:spPr bwMode="auto">
          <a:xfrm>
            <a:off x="5729285" y="2133600"/>
            <a:ext cx="0" cy="320040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094" name="Line 5"/>
          <p:cNvSpPr>
            <a:spLocks noChangeShapeType="1"/>
          </p:cNvSpPr>
          <p:nvPr/>
        </p:nvSpPr>
        <p:spPr bwMode="auto">
          <a:xfrm>
            <a:off x="8015285" y="2057400"/>
            <a:ext cx="0" cy="320040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095" name="Text Box 6"/>
          <p:cNvSpPr txBox="1">
            <a:spLocks noChangeArrowheads="1"/>
          </p:cNvSpPr>
          <p:nvPr/>
        </p:nvSpPr>
        <p:spPr bwMode="auto">
          <a:xfrm>
            <a:off x="5334000" y="1790701"/>
            <a:ext cx="840973"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Client</a:t>
            </a:r>
            <a:endParaRPr lang="en-US" sz="1800" b="0">
              <a:latin typeface="Arial" charset="0"/>
            </a:endParaRPr>
          </a:p>
        </p:txBody>
      </p:sp>
      <p:sp>
        <p:nvSpPr>
          <p:cNvPr id="89096" name="Text Box 7"/>
          <p:cNvSpPr txBox="1">
            <a:spLocks noChangeArrowheads="1"/>
          </p:cNvSpPr>
          <p:nvPr/>
        </p:nvSpPr>
        <p:spPr bwMode="auto">
          <a:xfrm>
            <a:off x="7558086" y="1770062"/>
            <a:ext cx="913108"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Server</a:t>
            </a:r>
            <a:endParaRPr lang="en-US" sz="1800" b="0">
              <a:latin typeface="Arial" charset="0"/>
            </a:endParaRPr>
          </a:p>
        </p:txBody>
      </p:sp>
      <p:sp>
        <p:nvSpPr>
          <p:cNvPr id="89097" name="Line 8"/>
          <p:cNvSpPr>
            <a:spLocks noChangeShapeType="1"/>
          </p:cNvSpPr>
          <p:nvPr/>
        </p:nvSpPr>
        <p:spPr bwMode="auto">
          <a:xfrm>
            <a:off x="5729285" y="2438400"/>
            <a:ext cx="2286000" cy="381000"/>
          </a:xfrm>
          <a:prstGeom prst="line">
            <a:avLst/>
          </a:prstGeom>
          <a:noFill/>
          <a:ln w="25400">
            <a:solidFill>
              <a:schemeClr val="accent5"/>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098" name="Text Box 9"/>
          <p:cNvSpPr txBox="1">
            <a:spLocks noChangeArrowheads="1"/>
          </p:cNvSpPr>
          <p:nvPr/>
        </p:nvSpPr>
        <p:spPr bwMode="auto">
          <a:xfrm rot="523781">
            <a:off x="6171946" y="2282222"/>
            <a:ext cx="1251454"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1</a:t>
            </a:r>
          </a:p>
        </p:txBody>
      </p:sp>
      <p:sp>
        <p:nvSpPr>
          <p:cNvPr id="89099" name="Line 10"/>
          <p:cNvSpPr>
            <a:spLocks noChangeShapeType="1"/>
          </p:cNvSpPr>
          <p:nvPr/>
        </p:nvSpPr>
        <p:spPr bwMode="auto">
          <a:xfrm>
            <a:off x="5729285" y="2743201"/>
            <a:ext cx="2286000" cy="381000"/>
          </a:xfrm>
          <a:prstGeom prst="line">
            <a:avLst/>
          </a:prstGeom>
          <a:noFill/>
          <a:ln w="25400">
            <a:solidFill>
              <a:schemeClr val="accent5"/>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0" name="Text Box 11"/>
          <p:cNvSpPr txBox="1">
            <a:spLocks noChangeArrowheads="1"/>
          </p:cNvSpPr>
          <p:nvPr/>
        </p:nvSpPr>
        <p:spPr bwMode="auto">
          <a:xfrm rot="523781">
            <a:off x="6171946" y="2587022"/>
            <a:ext cx="1251454"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2</a:t>
            </a:r>
          </a:p>
        </p:txBody>
      </p:sp>
      <p:sp>
        <p:nvSpPr>
          <p:cNvPr id="89101" name="Line 12"/>
          <p:cNvSpPr>
            <a:spLocks noChangeShapeType="1"/>
          </p:cNvSpPr>
          <p:nvPr/>
        </p:nvSpPr>
        <p:spPr bwMode="auto">
          <a:xfrm>
            <a:off x="5729285" y="3048000"/>
            <a:ext cx="2286000" cy="381000"/>
          </a:xfrm>
          <a:prstGeom prst="line">
            <a:avLst/>
          </a:prstGeom>
          <a:noFill/>
          <a:ln w="25400">
            <a:solidFill>
              <a:schemeClr val="accent5"/>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2" name="Text Box 13"/>
          <p:cNvSpPr txBox="1">
            <a:spLocks noChangeArrowheads="1"/>
          </p:cNvSpPr>
          <p:nvPr/>
        </p:nvSpPr>
        <p:spPr bwMode="auto">
          <a:xfrm rot="523781">
            <a:off x="6171946" y="2909284"/>
            <a:ext cx="1251454"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3</a:t>
            </a:r>
          </a:p>
        </p:txBody>
      </p:sp>
      <p:sp>
        <p:nvSpPr>
          <p:cNvPr id="89103" name="Line 14"/>
          <p:cNvSpPr>
            <a:spLocks noChangeShapeType="1"/>
          </p:cNvSpPr>
          <p:nvPr/>
        </p:nvSpPr>
        <p:spPr bwMode="auto">
          <a:xfrm flipH="1">
            <a:off x="5729285" y="3962400"/>
            <a:ext cx="2286000" cy="381000"/>
          </a:xfrm>
          <a:prstGeom prst="line">
            <a:avLst/>
          </a:prstGeom>
          <a:noFill/>
          <a:ln w="25400">
            <a:solidFill>
              <a:schemeClr val="accent5"/>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4" name="Text Box 15"/>
          <p:cNvSpPr txBox="1">
            <a:spLocks noChangeArrowheads="1"/>
          </p:cNvSpPr>
          <p:nvPr/>
        </p:nvSpPr>
        <p:spPr bwMode="auto">
          <a:xfrm rot="-543031">
            <a:off x="6085981" y="3844322"/>
            <a:ext cx="1242410"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1</a:t>
            </a:r>
          </a:p>
        </p:txBody>
      </p:sp>
      <p:sp>
        <p:nvSpPr>
          <p:cNvPr id="89105" name="Line 16"/>
          <p:cNvSpPr>
            <a:spLocks noChangeShapeType="1"/>
          </p:cNvSpPr>
          <p:nvPr/>
        </p:nvSpPr>
        <p:spPr bwMode="auto">
          <a:xfrm flipH="1">
            <a:off x="5729285" y="4267200"/>
            <a:ext cx="2286000" cy="381000"/>
          </a:xfrm>
          <a:prstGeom prst="line">
            <a:avLst/>
          </a:prstGeom>
          <a:noFill/>
          <a:ln w="25400">
            <a:solidFill>
              <a:schemeClr val="accent5"/>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6" name="Text Box 17"/>
          <p:cNvSpPr txBox="1">
            <a:spLocks noChangeArrowheads="1"/>
          </p:cNvSpPr>
          <p:nvPr/>
        </p:nvSpPr>
        <p:spPr bwMode="auto">
          <a:xfrm rot="-543031">
            <a:off x="6085981" y="4149122"/>
            <a:ext cx="1242410"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2</a:t>
            </a:r>
          </a:p>
        </p:txBody>
      </p:sp>
      <p:sp>
        <p:nvSpPr>
          <p:cNvPr id="89107" name="Line 18"/>
          <p:cNvSpPr>
            <a:spLocks noChangeShapeType="1"/>
          </p:cNvSpPr>
          <p:nvPr/>
        </p:nvSpPr>
        <p:spPr bwMode="auto">
          <a:xfrm flipH="1">
            <a:off x="5729285" y="4610100"/>
            <a:ext cx="2286000" cy="381000"/>
          </a:xfrm>
          <a:prstGeom prst="line">
            <a:avLst/>
          </a:prstGeom>
          <a:noFill/>
          <a:ln w="25400">
            <a:solidFill>
              <a:schemeClr val="accent5"/>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8" name="Text Box 19"/>
          <p:cNvSpPr txBox="1">
            <a:spLocks noChangeArrowheads="1"/>
          </p:cNvSpPr>
          <p:nvPr/>
        </p:nvSpPr>
        <p:spPr bwMode="auto">
          <a:xfrm rot="-543031">
            <a:off x="6085981" y="4492022"/>
            <a:ext cx="1242410"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3</a:t>
            </a:r>
          </a:p>
        </p:txBody>
      </p:sp>
    </p:spTree>
    <p:extLst>
      <p:ext uri="{BB962C8B-B14F-4D97-AF65-F5344CB8AC3E}">
        <p14:creationId xmlns:p14="http://schemas.microsoft.com/office/powerpoint/2010/main" val="7902146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Scorecard: Getting n small objects</a:t>
            </a:r>
            <a:endParaRPr lang="en-US" dirty="0"/>
          </a:p>
        </p:txBody>
      </p:sp>
      <p:sp>
        <p:nvSpPr>
          <p:cNvPr id="3" name="Content Placeholder 2"/>
          <p:cNvSpPr>
            <a:spLocks noGrp="1"/>
          </p:cNvSpPr>
          <p:nvPr>
            <p:ph idx="1"/>
          </p:nvPr>
        </p:nvSpPr>
        <p:spPr/>
        <p:txBody>
          <a:bodyPr/>
          <a:lstStyle/>
          <a:p>
            <a:r>
              <a:rPr lang="en-US" dirty="0" smtClean="0">
                <a:solidFill>
                  <a:schemeClr val="accent5"/>
                </a:solidFill>
              </a:rPr>
              <a:t>Time dominated by latency</a:t>
            </a:r>
          </a:p>
          <a:p>
            <a:endParaRPr lang="en-US" dirty="0" smtClean="0"/>
          </a:p>
          <a:p>
            <a:r>
              <a:rPr lang="en-US" dirty="0" smtClean="0"/>
              <a:t>One-at-a-time:  ~2n RTT</a:t>
            </a:r>
          </a:p>
          <a:p>
            <a:r>
              <a:rPr lang="en-US" dirty="0"/>
              <a:t>m</a:t>
            </a:r>
            <a:r>
              <a:rPr lang="en-US" dirty="0" smtClean="0"/>
              <a:t> concurrent: ~2[n/m] RTT</a:t>
            </a:r>
          </a:p>
          <a:p>
            <a:r>
              <a:rPr lang="en-US" dirty="0" smtClean="0"/>
              <a:t>Persistent: ~ (n+1)RTT</a:t>
            </a:r>
          </a:p>
          <a:p>
            <a:r>
              <a:rPr lang="en-US" dirty="0" smtClean="0"/>
              <a:t>Pipelined: ~2 RTT</a:t>
            </a:r>
          </a:p>
          <a:p>
            <a:r>
              <a:rPr lang="en-US" dirty="0" smtClean="0"/>
              <a:t>Pipelined/Persistent: ~2 RTT first time, RTT later</a:t>
            </a:r>
          </a:p>
          <a:p>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29</a:t>
            </a:fld>
            <a:endParaRPr lang="en-US"/>
          </a:p>
        </p:txBody>
      </p:sp>
    </p:spTree>
    <p:extLst>
      <p:ext uri="{BB962C8B-B14F-4D97-AF65-F5344CB8AC3E}">
        <p14:creationId xmlns:p14="http://schemas.microsoft.com/office/powerpoint/2010/main" val="63779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smtClean="0"/>
              <a:t>The Web: History</a:t>
            </a:r>
            <a:endParaRPr lang="en-US" dirty="0"/>
          </a:p>
        </p:txBody>
      </p:sp>
      <p:sp>
        <p:nvSpPr>
          <p:cNvPr id="28676" name="Rectangle 3"/>
          <p:cNvSpPr>
            <a:spLocks noGrp="1" noChangeArrowheads="1"/>
          </p:cNvSpPr>
          <p:nvPr>
            <p:ph idx="1"/>
          </p:nvPr>
        </p:nvSpPr>
        <p:spPr/>
        <p:txBody>
          <a:bodyPr/>
          <a:lstStyle/>
          <a:p>
            <a:r>
              <a:rPr lang="en-US" dirty="0" smtClean="0"/>
              <a:t>World Wide Web (WWW): a distributed database of </a:t>
            </a:r>
            <a:r>
              <a:rPr lang="ja-JP" altLang="en-US" dirty="0" smtClean="0"/>
              <a:t>“</a:t>
            </a:r>
            <a:r>
              <a:rPr lang="en-US" dirty="0" smtClean="0"/>
              <a:t>pages</a:t>
            </a:r>
            <a:r>
              <a:rPr lang="ja-JP" altLang="en-US" dirty="0" smtClean="0"/>
              <a:t>”</a:t>
            </a:r>
            <a:r>
              <a:rPr lang="en-US" dirty="0" smtClean="0"/>
              <a:t> linked through Hypertext Transport Protocol (HTTP)</a:t>
            </a:r>
          </a:p>
          <a:p>
            <a:pPr lvl="1"/>
            <a:r>
              <a:rPr lang="en-US" dirty="0" smtClean="0"/>
              <a:t>First HTTP </a:t>
            </a:r>
            <a:r>
              <a:rPr lang="en-US" dirty="0"/>
              <a:t>implementation – </a:t>
            </a:r>
            <a:r>
              <a:rPr lang="en-US" dirty="0" smtClean="0"/>
              <a:t>1990 </a:t>
            </a:r>
          </a:p>
          <a:p>
            <a:pPr lvl="2"/>
            <a:r>
              <a:rPr lang="en-US" dirty="0" smtClean="0">
                <a:solidFill>
                  <a:schemeClr val="accent5"/>
                </a:solidFill>
              </a:rPr>
              <a:t>Tim Berners-Lee</a:t>
            </a:r>
            <a:r>
              <a:rPr lang="en-US" dirty="0" smtClean="0"/>
              <a:t> at CERN</a:t>
            </a:r>
          </a:p>
        </p:txBody>
      </p:sp>
      <p:sp>
        <p:nvSpPr>
          <p:cNvPr id="11" name="Slide Number Placeholder 10"/>
          <p:cNvSpPr>
            <a:spLocks noGrp="1"/>
          </p:cNvSpPr>
          <p:nvPr>
            <p:ph type="sldNum" sz="quarter" idx="12"/>
          </p:nvPr>
        </p:nvSpPr>
        <p:spPr/>
        <p:txBody>
          <a:bodyPr/>
          <a:lstStyle/>
          <a:p>
            <a:fld id="{A190D881-957A-7944-A8D0-1584E528B88F}" type="slidenum">
              <a:rPr lang="en-US" smtClean="0"/>
              <a:pPr/>
              <a:t>3</a:t>
            </a:fld>
            <a:endParaRPr lang="en-US"/>
          </a:p>
        </p:txBody>
      </p:sp>
      <p:pic>
        <p:nvPicPr>
          <p:cNvPr id="4098" name="Picture 2" descr="mage result for tim berners-l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3383" y="3276600"/>
            <a:ext cx="2095500" cy="26193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txBox="1">
            <a:spLocks noChangeArrowheads="1"/>
          </p:cNvSpPr>
          <p:nvPr/>
        </p:nvSpPr>
        <p:spPr>
          <a:xfrm>
            <a:off x="609600" y="3352800"/>
            <a:ext cx="5267687" cy="186055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pPr lvl="2"/>
            <a:r>
              <a:rPr lang="en-US" altLang="zh-CN" dirty="0" smtClean="0">
                <a:solidFill>
                  <a:schemeClr val="accent5"/>
                </a:solidFill>
              </a:rPr>
              <a:t>Turing</a:t>
            </a:r>
            <a:r>
              <a:rPr lang="zh-CN" altLang="en-US" dirty="0" smtClean="0">
                <a:solidFill>
                  <a:schemeClr val="accent5"/>
                </a:solidFill>
              </a:rPr>
              <a:t> </a:t>
            </a:r>
            <a:r>
              <a:rPr lang="en-US" altLang="zh-CN" dirty="0" smtClean="0">
                <a:solidFill>
                  <a:schemeClr val="accent5"/>
                </a:solidFill>
              </a:rPr>
              <a:t>award</a:t>
            </a:r>
            <a:r>
              <a:rPr lang="zh-CN" altLang="en-US" dirty="0" smtClean="0">
                <a:solidFill>
                  <a:schemeClr val="accent5"/>
                </a:solidFill>
              </a:rPr>
              <a:t> </a:t>
            </a:r>
            <a:r>
              <a:rPr lang="en-US" altLang="zh-CN" dirty="0" smtClean="0"/>
              <a:t>at</a:t>
            </a:r>
            <a:r>
              <a:rPr lang="zh-CN" altLang="en-US" dirty="0" smtClean="0"/>
              <a:t> </a:t>
            </a:r>
            <a:r>
              <a:rPr lang="en-US" altLang="zh-CN" dirty="0" smtClean="0"/>
              <a:t>2016:</a:t>
            </a:r>
            <a:r>
              <a:rPr lang="zh-CN" altLang="en-US" dirty="0" smtClean="0"/>
              <a:t> </a:t>
            </a:r>
            <a:r>
              <a:rPr lang="en-US" altLang="zh-CN" dirty="0" smtClean="0"/>
              <a:t>for inventing the World Wide Web, the first web browser, and the fundamental protocols and algorithms allowing the Web to scale</a:t>
            </a:r>
            <a:endParaRPr lang="en-US" dirty="0" smtClean="0"/>
          </a:p>
        </p:txBody>
      </p:sp>
    </p:spTree>
    <p:extLst>
      <p:ext uri="{BB962C8B-B14F-4D97-AF65-F5344CB8AC3E}">
        <p14:creationId xmlns:p14="http://schemas.microsoft.com/office/powerpoint/2010/main" val="17365580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Scorecard: Getting n large objects each of size F</a:t>
            </a:r>
            <a:endParaRPr lang="en-US" dirty="0"/>
          </a:p>
        </p:txBody>
      </p:sp>
      <p:sp>
        <p:nvSpPr>
          <p:cNvPr id="3" name="Content Placeholder 2"/>
          <p:cNvSpPr>
            <a:spLocks noGrp="1"/>
          </p:cNvSpPr>
          <p:nvPr>
            <p:ph idx="1"/>
          </p:nvPr>
        </p:nvSpPr>
        <p:spPr/>
        <p:txBody>
          <a:bodyPr/>
          <a:lstStyle/>
          <a:p>
            <a:r>
              <a:rPr lang="en-US" dirty="0" smtClean="0">
                <a:solidFill>
                  <a:schemeClr val="accent5"/>
                </a:solidFill>
              </a:rPr>
              <a:t>Time dominated by bandwidth</a:t>
            </a:r>
          </a:p>
          <a:p>
            <a:endParaRPr lang="en-US" dirty="0" smtClean="0"/>
          </a:p>
          <a:p>
            <a:r>
              <a:rPr lang="en-US" dirty="0" smtClean="0"/>
              <a:t>One-at-a-time:  ~ </a:t>
            </a:r>
            <a:r>
              <a:rPr lang="en-US" dirty="0" err="1" smtClean="0"/>
              <a:t>nF</a:t>
            </a:r>
            <a:r>
              <a:rPr lang="en-US" dirty="0" smtClean="0"/>
              <a:t>/B</a:t>
            </a:r>
          </a:p>
          <a:p>
            <a:r>
              <a:rPr lang="en-US" dirty="0"/>
              <a:t>m</a:t>
            </a:r>
            <a:r>
              <a:rPr lang="en-US" dirty="0" smtClean="0"/>
              <a:t> concurrent: ~ [n/m] F/B</a:t>
            </a:r>
          </a:p>
          <a:p>
            <a:pPr lvl="1"/>
            <a:r>
              <a:rPr lang="en-US" dirty="0"/>
              <a:t>A</a:t>
            </a:r>
            <a:r>
              <a:rPr lang="en-US" dirty="0" smtClean="0"/>
              <a:t>ssuming shared with large population of users and each TCP connection gets the same bandwidth</a:t>
            </a:r>
          </a:p>
          <a:p>
            <a:r>
              <a:rPr lang="en-US" dirty="0" smtClean="0"/>
              <a:t>Pipelined and/or persistent: ~ </a:t>
            </a:r>
            <a:r>
              <a:rPr lang="en-US" dirty="0" err="1" smtClean="0"/>
              <a:t>nF</a:t>
            </a:r>
            <a:r>
              <a:rPr lang="en-US" dirty="0" smtClean="0"/>
              <a:t>/B</a:t>
            </a:r>
          </a:p>
          <a:p>
            <a:pPr lvl="1"/>
            <a:r>
              <a:rPr lang="en-US" dirty="0" smtClean="0"/>
              <a:t>The only thing that helps is getting more bandwidth</a:t>
            </a:r>
          </a:p>
          <a:p>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30</a:t>
            </a:fld>
            <a:endParaRPr lang="en-US"/>
          </a:p>
        </p:txBody>
      </p:sp>
    </p:spTree>
    <p:extLst>
      <p:ext uri="{BB962C8B-B14F-4D97-AF65-F5344CB8AC3E}">
        <p14:creationId xmlns:p14="http://schemas.microsoft.com/office/powerpoint/2010/main" val="1374927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HTTP/1.1</a:t>
            </a:r>
          </a:p>
          <a:p>
            <a:pPr lvl="1"/>
            <a:r>
              <a:rPr lang="en-US" dirty="0" smtClean="0"/>
              <a:t>Text-based protocol</a:t>
            </a:r>
          </a:p>
          <a:p>
            <a:pPr lvl="1"/>
            <a:r>
              <a:rPr lang="en-US" dirty="0" smtClean="0"/>
              <a:t>Being replaced by binary HTTP/2 protocol</a:t>
            </a:r>
          </a:p>
          <a:p>
            <a:r>
              <a:rPr lang="en-US" dirty="0" smtClean="0"/>
              <a:t>Many ways to improve performance</a:t>
            </a:r>
          </a:p>
          <a:p>
            <a:pPr lvl="1"/>
            <a:r>
              <a:rPr lang="en-US" dirty="0" smtClean="0"/>
              <a:t>Pipelining and batching</a:t>
            </a:r>
          </a:p>
          <a:p>
            <a:endParaRPr lang="en-US" dirty="0"/>
          </a:p>
          <a:p>
            <a:r>
              <a:rPr lang="en-US" dirty="0" smtClean="0"/>
              <a:t>Assignment 1 is due next Friday</a:t>
            </a:r>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31</a:t>
            </a:fld>
            <a:endParaRPr lang="en-US"/>
          </a:p>
        </p:txBody>
      </p:sp>
    </p:spTree>
    <p:extLst>
      <p:ext uri="{BB962C8B-B14F-4D97-AF65-F5344CB8AC3E}">
        <p14:creationId xmlns:p14="http://schemas.microsoft.com/office/powerpoint/2010/main" val="9490685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79637"/>
            <a:ext cx="7886700" cy="2316163"/>
          </a:xfrm>
        </p:spPr>
        <p:txBody>
          <a:bodyPr/>
          <a:lstStyle/>
          <a:p>
            <a:pPr algn="ctr"/>
            <a:r>
              <a:rPr lang="en-US" smtClean="0"/>
              <a:t>Thanks!</a:t>
            </a:r>
            <a:br>
              <a:rPr lang="en-US" smtClean="0"/>
            </a:br>
            <a:r>
              <a:rPr lang="en-US" dirty="0" smtClean="0"/>
              <a:t>Q&amp;A</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32</a:t>
            </a:fld>
            <a:endParaRPr lang="en-US"/>
          </a:p>
        </p:txBody>
      </p:sp>
    </p:spTree>
    <p:extLst>
      <p:ext uri="{BB962C8B-B14F-4D97-AF65-F5344CB8AC3E}">
        <p14:creationId xmlns:p14="http://schemas.microsoft.com/office/powerpoint/2010/main" val="1850758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WWW != Internet</a:t>
            </a:r>
            <a:endParaRPr lang="en-US" dirty="0"/>
          </a:p>
        </p:txBody>
      </p:sp>
      <p:sp>
        <p:nvSpPr>
          <p:cNvPr id="3" name="Content Placeholder 2"/>
          <p:cNvSpPr>
            <a:spLocks noGrp="1"/>
          </p:cNvSpPr>
          <p:nvPr>
            <p:ph idx="1"/>
          </p:nvPr>
        </p:nvSpPr>
        <p:spPr/>
        <p:txBody>
          <a:bodyPr/>
          <a:lstStyle/>
          <a:p>
            <a:r>
              <a:rPr lang="en-US" dirty="0" err="1" smtClean="0"/>
              <a:t>Vint</a:t>
            </a:r>
            <a:r>
              <a:rPr lang="en-US" dirty="0" smtClean="0"/>
              <a:t> Cerf, Robert Kahn</a:t>
            </a:r>
          </a:p>
          <a:p>
            <a:r>
              <a:rPr lang="en-US" dirty="0" smtClean="0"/>
              <a:t>Turing award at 2004: </a:t>
            </a:r>
            <a:r>
              <a:rPr lang="en-US" b="0" dirty="0"/>
              <a:t>for pioneering work on internetworking, including the design and implementation of the Internet's basic communications protocols, TCP/IP, and for inspired leadership in networking.</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4</a:t>
            </a:fld>
            <a:endParaRPr lang="en-US"/>
          </a:p>
        </p:txBody>
      </p:sp>
      <p:pic>
        <p:nvPicPr>
          <p:cNvPr id="4102" name="Picture 6" descr="mage result for robert kah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4501068"/>
            <a:ext cx="1653008" cy="2204011"/>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mage result for vint cer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2613" y="4514329"/>
            <a:ext cx="1876425"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6209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smtClean="0"/>
              <a:t>The Web</a:t>
            </a:r>
            <a:r>
              <a:rPr lang="en-US" smtClean="0"/>
              <a:t>: History (</a:t>
            </a:r>
            <a:r>
              <a:rPr lang="en-US"/>
              <a:t>cont’d)</a:t>
            </a:r>
            <a:endParaRPr lang="en-US" dirty="0"/>
          </a:p>
        </p:txBody>
      </p:sp>
      <p:sp>
        <p:nvSpPr>
          <p:cNvPr id="28676" name="Rectangle 3"/>
          <p:cNvSpPr>
            <a:spLocks noGrp="1" noChangeArrowheads="1"/>
          </p:cNvSpPr>
          <p:nvPr>
            <p:ph idx="1"/>
          </p:nvPr>
        </p:nvSpPr>
        <p:spPr>
          <a:xfrm>
            <a:off x="628650" y="1825625"/>
            <a:ext cx="7886700" cy="4351338"/>
          </a:xfrm>
        </p:spPr>
        <p:txBody>
          <a:bodyPr>
            <a:normAutofit fontScale="92500" lnSpcReduction="10000"/>
          </a:bodyPr>
          <a:lstStyle/>
          <a:p>
            <a:r>
              <a:rPr lang="en-US" dirty="0" smtClean="0"/>
              <a:t>World Wide Web (WWW): a distributed database of </a:t>
            </a:r>
            <a:r>
              <a:rPr lang="ja-JP" altLang="en-US" dirty="0" smtClean="0"/>
              <a:t>“</a:t>
            </a:r>
            <a:r>
              <a:rPr lang="en-US" dirty="0" smtClean="0"/>
              <a:t>pages</a:t>
            </a:r>
            <a:r>
              <a:rPr lang="ja-JP" altLang="en-US" dirty="0" smtClean="0"/>
              <a:t>”</a:t>
            </a:r>
            <a:r>
              <a:rPr lang="en-US" dirty="0" smtClean="0"/>
              <a:t> linked through Hypertext Transport Protocol (HTTP)</a:t>
            </a:r>
          </a:p>
          <a:p>
            <a:pPr lvl="1"/>
            <a:r>
              <a:rPr lang="en-US" dirty="0"/>
              <a:t>HTTP/0.9 – 1991</a:t>
            </a:r>
          </a:p>
          <a:p>
            <a:pPr lvl="2"/>
            <a:r>
              <a:rPr lang="en-US" dirty="0"/>
              <a:t>Simple GET command for the Web</a:t>
            </a:r>
          </a:p>
          <a:p>
            <a:pPr lvl="1"/>
            <a:r>
              <a:rPr lang="en-US" dirty="0"/>
              <a:t>HTTP/1.0 – 1992</a:t>
            </a:r>
          </a:p>
          <a:p>
            <a:pPr lvl="2"/>
            <a:r>
              <a:rPr lang="en-US" dirty="0"/>
              <a:t>Client/server information, simple </a:t>
            </a:r>
            <a:r>
              <a:rPr lang="en-US" dirty="0" smtClean="0"/>
              <a:t>caching</a:t>
            </a:r>
          </a:p>
          <a:p>
            <a:pPr lvl="1"/>
            <a:r>
              <a:rPr lang="en-US" dirty="0" smtClean="0"/>
              <a:t>HTTP/1.1 </a:t>
            </a:r>
            <a:r>
              <a:rPr lang="en-US" dirty="0"/>
              <a:t>– </a:t>
            </a:r>
            <a:r>
              <a:rPr lang="en-US" dirty="0" smtClean="0"/>
              <a:t>1996 </a:t>
            </a:r>
          </a:p>
          <a:p>
            <a:pPr lvl="2"/>
            <a:r>
              <a:rPr lang="en-US" dirty="0" smtClean="0"/>
              <a:t>Performance and security optimizations</a:t>
            </a:r>
          </a:p>
          <a:p>
            <a:pPr lvl="1"/>
            <a:r>
              <a:rPr lang="en-US" dirty="0" smtClean="0"/>
              <a:t>HTTP/2 – 2015</a:t>
            </a:r>
          </a:p>
          <a:p>
            <a:pPr lvl="2"/>
            <a:r>
              <a:rPr lang="en-US" dirty="0" smtClean="0"/>
              <a:t>Latency optimizations via request multiplexing over single TCP connection</a:t>
            </a:r>
          </a:p>
          <a:p>
            <a:pPr lvl="2"/>
            <a:r>
              <a:rPr lang="en-US" dirty="0" smtClean="0"/>
              <a:t>Binary protocol instead of text</a:t>
            </a:r>
          </a:p>
        </p:txBody>
      </p:sp>
      <p:sp>
        <p:nvSpPr>
          <p:cNvPr id="5" name="Slide Number Placeholder 4"/>
          <p:cNvSpPr>
            <a:spLocks noGrp="1"/>
          </p:cNvSpPr>
          <p:nvPr>
            <p:ph type="sldNum" sz="quarter" idx="12"/>
          </p:nvPr>
        </p:nvSpPr>
        <p:spPr/>
        <p:txBody>
          <a:bodyPr/>
          <a:lstStyle/>
          <a:p>
            <a:fld id="{A190D881-957A-7944-A8D0-1584E528B88F}" type="slidenum">
              <a:rPr lang="en-US" smtClean="0"/>
              <a:pPr/>
              <a:t>5</a:t>
            </a:fld>
            <a:endParaRPr lang="en-US"/>
          </a:p>
        </p:txBody>
      </p:sp>
    </p:spTree>
    <p:extLst>
      <p:ext uri="{BB962C8B-B14F-4D97-AF65-F5344CB8AC3E}">
        <p14:creationId xmlns:p14="http://schemas.microsoft.com/office/powerpoint/2010/main" val="13776181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dirty="0" smtClean="0"/>
              <a:t>Web components</a:t>
            </a:r>
            <a:endParaRPr lang="en-US" dirty="0"/>
          </a:p>
        </p:txBody>
      </p:sp>
      <p:sp>
        <p:nvSpPr>
          <p:cNvPr id="1064963" name="Rectangle 3"/>
          <p:cNvSpPr>
            <a:spLocks noGrp="1" noChangeArrowheads="1"/>
          </p:cNvSpPr>
          <p:nvPr>
            <p:ph type="body" idx="1"/>
          </p:nvPr>
        </p:nvSpPr>
        <p:spPr/>
        <p:txBody>
          <a:bodyPr/>
          <a:lstStyle/>
          <a:p>
            <a:r>
              <a:rPr lang="en-US" dirty="0" smtClean="0"/>
              <a:t>Infrastructure:</a:t>
            </a:r>
          </a:p>
          <a:p>
            <a:pPr lvl="1"/>
            <a:r>
              <a:rPr lang="en-US" dirty="0" smtClean="0"/>
              <a:t>Clients</a:t>
            </a:r>
          </a:p>
          <a:p>
            <a:pPr lvl="1"/>
            <a:r>
              <a:rPr lang="en-US" dirty="0" smtClean="0"/>
              <a:t>Servers (DNS, CDN, Datacenters)</a:t>
            </a:r>
          </a:p>
          <a:p>
            <a:pPr lvl="1"/>
            <a:endParaRPr lang="en-US" dirty="0" smtClean="0"/>
          </a:p>
          <a:p>
            <a:r>
              <a:rPr lang="en-US" dirty="0" smtClean="0"/>
              <a:t>Content:</a:t>
            </a:r>
          </a:p>
          <a:p>
            <a:pPr lvl="1"/>
            <a:r>
              <a:rPr lang="en-US" dirty="0" smtClean="0"/>
              <a:t>URL: naming content</a:t>
            </a:r>
          </a:p>
          <a:p>
            <a:pPr lvl="1"/>
            <a:r>
              <a:rPr lang="en-US" dirty="0" smtClean="0"/>
              <a:t>HTML: formatting content</a:t>
            </a:r>
          </a:p>
          <a:p>
            <a:pPr lvl="1"/>
            <a:endParaRPr lang="en-US" dirty="0" smtClean="0"/>
          </a:p>
          <a:p>
            <a:r>
              <a:rPr lang="en-US" dirty="0" smtClean="0"/>
              <a:t>Protocol for exchanging information: HTTP</a:t>
            </a:r>
          </a:p>
        </p:txBody>
      </p:sp>
      <p:sp>
        <p:nvSpPr>
          <p:cNvPr id="4" name="Slide Number Placeholder 3"/>
          <p:cNvSpPr>
            <a:spLocks noGrp="1"/>
          </p:cNvSpPr>
          <p:nvPr>
            <p:ph type="sldNum" sz="quarter" idx="12"/>
          </p:nvPr>
        </p:nvSpPr>
        <p:spPr/>
        <p:txBody>
          <a:bodyPr/>
          <a:lstStyle/>
          <a:p>
            <a:fld id="{A190D881-957A-7944-A8D0-1584E528B88F}" type="slidenum">
              <a:rPr lang="en-US" smtClean="0"/>
              <a:pPr/>
              <a:t>6</a:t>
            </a:fld>
            <a:endParaRPr lang="en-US"/>
          </a:p>
        </p:txBody>
      </p:sp>
    </p:spTree>
    <p:extLst>
      <p:ext uri="{BB962C8B-B14F-4D97-AF65-F5344CB8AC3E}">
        <p14:creationId xmlns:p14="http://schemas.microsoft.com/office/powerpoint/2010/main" val="76639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49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49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49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496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496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496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49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6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3762" name="Rectangle 2"/>
          <p:cNvSpPr>
            <a:spLocks noGrp="1" noChangeArrowheads="1"/>
          </p:cNvSpPr>
          <p:nvPr>
            <p:ph type="title"/>
          </p:nvPr>
        </p:nvSpPr>
        <p:spPr/>
        <p:txBody>
          <a:bodyPr/>
          <a:lstStyle/>
          <a:p>
            <a:r>
              <a:rPr lang="en-US" smtClean="0"/>
              <a:t>URL: Uniform Record Locator</a:t>
            </a:r>
            <a:endParaRPr lang="en-US" dirty="0"/>
          </a:p>
        </p:txBody>
      </p:sp>
      <p:sp>
        <p:nvSpPr>
          <p:cNvPr id="1653763" name="Rectangle 3"/>
          <p:cNvSpPr>
            <a:spLocks noGrp="1" noChangeArrowheads="1"/>
          </p:cNvSpPr>
          <p:nvPr>
            <p:ph idx="1"/>
          </p:nvPr>
        </p:nvSpPr>
        <p:spPr/>
        <p:txBody>
          <a:bodyPr>
            <a:normAutofit/>
          </a:bodyPr>
          <a:lstStyle/>
          <a:p>
            <a:r>
              <a:rPr lang="en-US" sz="1800" dirty="0" smtClean="0">
                <a:latin typeface="Lucida Console" charset="0"/>
                <a:ea typeface="Lucida Console" charset="0"/>
                <a:cs typeface="Lucida Console" charset="0"/>
              </a:rPr>
              <a:t>protocol://host-name[:port]/directory-path/resource</a:t>
            </a:r>
            <a:endParaRPr lang="en-US" dirty="0" smtClean="0">
              <a:latin typeface="Lucida Console" charset="0"/>
              <a:ea typeface="Lucida Console" charset="0"/>
              <a:cs typeface="Lucida Console" charset="0"/>
            </a:endParaRPr>
          </a:p>
          <a:p>
            <a:endParaRPr lang="en-US" dirty="0" smtClean="0"/>
          </a:p>
          <a:p>
            <a:r>
              <a:rPr lang="en-US" dirty="0" smtClean="0"/>
              <a:t>Extend the idea of hierarchical hostnames to include anything in a file system</a:t>
            </a:r>
          </a:p>
          <a:p>
            <a:pPr lvl="1"/>
            <a:r>
              <a:rPr lang="en-US" sz="1800" dirty="0" smtClean="0">
                <a:solidFill>
                  <a:schemeClr val="accent3"/>
                </a:solidFill>
                <a:latin typeface="Lucida Console" charset="0"/>
                <a:ea typeface="Lucida Console" charset="0"/>
                <a:cs typeface="Lucida Console" charset="0"/>
              </a:rPr>
              <a:t>https</a:t>
            </a:r>
            <a:r>
              <a:rPr lang="en-US" sz="1800" dirty="0">
                <a:solidFill>
                  <a:schemeClr val="accent3"/>
                </a:solidFill>
                <a:latin typeface="Lucida Console" charset="0"/>
                <a:ea typeface="Lucida Console" charset="0"/>
                <a:cs typeface="Lucida Console" charset="0"/>
              </a:rPr>
              <a:t>://</a:t>
            </a:r>
            <a:r>
              <a:rPr lang="en-US" sz="1800" dirty="0" err="1" smtClean="0">
                <a:solidFill>
                  <a:schemeClr val="accent3"/>
                </a:solidFill>
                <a:latin typeface="Lucida Console" charset="0"/>
                <a:ea typeface="Lucida Console" charset="0"/>
                <a:cs typeface="Lucida Console" charset="0"/>
              </a:rPr>
              <a:t>github.com</a:t>
            </a:r>
            <a:r>
              <a:rPr lang="en-US" sz="1800" dirty="0" smtClean="0">
                <a:solidFill>
                  <a:schemeClr val="accent3"/>
                </a:solidFill>
                <a:latin typeface="Lucida Console" charset="0"/>
                <a:ea typeface="Lucida Console" charset="0"/>
                <a:cs typeface="Lucida Console" charset="0"/>
              </a:rPr>
              <a:t>/</a:t>
            </a:r>
            <a:r>
              <a:rPr lang="en-US" sz="1800" dirty="0" err="1" smtClean="0">
                <a:solidFill>
                  <a:schemeClr val="accent3"/>
                </a:solidFill>
                <a:latin typeface="Lucida Console" charset="0"/>
                <a:ea typeface="Lucida Console" charset="0"/>
                <a:cs typeface="Lucida Console" charset="0"/>
              </a:rPr>
              <a:t>xinjin</a:t>
            </a:r>
            <a:r>
              <a:rPr lang="en-US" sz="1800" dirty="0" smtClean="0">
                <a:solidFill>
                  <a:schemeClr val="accent3"/>
                </a:solidFill>
                <a:latin typeface="Lucida Console" charset="0"/>
                <a:ea typeface="Lucida Console" charset="0"/>
                <a:cs typeface="Lucida Console" charset="0"/>
              </a:rPr>
              <a:t>/course-net/blob/master/slides/lec0</a:t>
            </a:r>
            <a:r>
              <a:rPr lang="en-US" altLang="zh-CN" sz="1800" dirty="0" smtClean="0">
                <a:solidFill>
                  <a:schemeClr val="accent3"/>
                </a:solidFill>
                <a:latin typeface="Lucida Console" charset="0"/>
                <a:ea typeface="Lucida Console" charset="0"/>
                <a:cs typeface="Lucida Console" charset="0"/>
              </a:rPr>
              <a:t>1</a:t>
            </a:r>
            <a:r>
              <a:rPr lang="en-US" sz="1800" dirty="0" smtClean="0">
                <a:solidFill>
                  <a:schemeClr val="accent3"/>
                </a:solidFill>
                <a:latin typeface="Lucida Console" charset="0"/>
                <a:ea typeface="Lucida Console" charset="0"/>
                <a:cs typeface="Lucida Console" charset="0"/>
              </a:rPr>
              <a:t>_</a:t>
            </a:r>
            <a:r>
              <a:rPr lang="en-US" altLang="zh-CN" sz="1800" dirty="0" smtClean="0">
                <a:solidFill>
                  <a:schemeClr val="accent3"/>
                </a:solidFill>
                <a:latin typeface="Lucida Console" charset="0"/>
                <a:ea typeface="Lucida Console" charset="0"/>
                <a:cs typeface="Lucida Console" charset="0"/>
              </a:rPr>
              <a:t>introduction</a:t>
            </a:r>
            <a:r>
              <a:rPr lang="en-US" sz="1800" dirty="0" smtClean="0">
                <a:solidFill>
                  <a:schemeClr val="accent3"/>
                </a:solidFill>
                <a:latin typeface="Lucida Console" charset="0"/>
                <a:ea typeface="Lucida Console" charset="0"/>
                <a:cs typeface="Lucida Console" charset="0"/>
              </a:rPr>
              <a:t>.pptx</a:t>
            </a:r>
            <a:endParaRPr lang="en-US" sz="1800" dirty="0">
              <a:solidFill>
                <a:schemeClr val="accent3"/>
              </a:solidFill>
              <a:latin typeface="Lucida Console" charset="0"/>
              <a:ea typeface="Lucida Console" charset="0"/>
              <a:cs typeface="Lucida Console" charset="0"/>
            </a:endParaRPr>
          </a:p>
          <a:p>
            <a:r>
              <a:rPr lang="en-US" dirty="0" smtClean="0"/>
              <a:t>Extend to program executions as well…</a:t>
            </a:r>
          </a:p>
          <a:p>
            <a:pPr lvl="1"/>
            <a:r>
              <a:rPr lang="en-US" sz="1800" dirty="0" smtClean="0">
                <a:solidFill>
                  <a:schemeClr val="accent3"/>
                </a:solidFill>
                <a:latin typeface="Lucida Console" charset="0"/>
                <a:ea typeface="Lucida Console" charset="0"/>
                <a:cs typeface="Lucida Console" charset="0"/>
              </a:rPr>
              <a:t>http://us.f413.mail.yahoo.com/ym/ShowLetter?box=%40B%40Bulk&amp;MsgId=2604_1744106_29699_1123_1261_0_28917_3552_1289957100&amp;Search=&amp;Nhead=f&amp;YY=31454&amp;order=down&amp;sort=date&amp;pos=0&amp;view=a&amp;head=b</a:t>
            </a:r>
          </a:p>
          <a:p>
            <a:pPr lvl="1"/>
            <a:r>
              <a:rPr lang="en-US" dirty="0" smtClean="0"/>
              <a:t>Server side processing can be included in the name</a:t>
            </a:r>
            <a:endParaRPr lang="en-US" dirty="0"/>
          </a:p>
        </p:txBody>
      </p:sp>
      <p:sp>
        <p:nvSpPr>
          <p:cNvPr id="4" name="Slide Number Placeholder 3"/>
          <p:cNvSpPr>
            <a:spLocks noGrp="1"/>
          </p:cNvSpPr>
          <p:nvPr>
            <p:ph type="sldNum" sz="quarter" idx="12"/>
          </p:nvPr>
        </p:nvSpPr>
        <p:spPr/>
        <p:txBody>
          <a:bodyPr/>
          <a:lstStyle/>
          <a:p>
            <a:fld id="{A190D881-957A-7944-A8D0-1584E528B88F}" type="slidenum">
              <a:rPr lang="en-US" smtClean="0"/>
              <a:pPr/>
              <a:t>7</a:t>
            </a:fld>
            <a:endParaRPr lang="en-US"/>
          </a:p>
        </p:txBody>
      </p:sp>
    </p:spTree>
    <p:extLst>
      <p:ext uri="{BB962C8B-B14F-4D97-AF65-F5344CB8AC3E}">
        <p14:creationId xmlns:p14="http://schemas.microsoft.com/office/powerpoint/2010/main" val="510324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3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37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376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537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5376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537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3763"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3762" name="Rectangle 2"/>
          <p:cNvSpPr>
            <a:spLocks noGrp="1" noChangeArrowheads="1"/>
          </p:cNvSpPr>
          <p:nvPr>
            <p:ph type="title"/>
          </p:nvPr>
        </p:nvSpPr>
        <p:spPr/>
        <p:txBody>
          <a:bodyPr/>
          <a:lstStyle/>
          <a:p>
            <a:r>
              <a:rPr lang="en-US" smtClean="0"/>
              <a:t>URL: Uniform Record Locator</a:t>
            </a:r>
            <a:endParaRPr lang="en-US" dirty="0"/>
          </a:p>
        </p:txBody>
      </p:sp>
      <p:sp>
        <p:nvSpPr>
          <p:cNvPr id="1653763" name="Rectangle 3"/>
          <p:cNvSpPr>
            <a:spLocks noGrp="1" noChangeArrowheads="1"/>
          </p:cNvSpPr>
          <p:nvPr>
            <p:ph idx="1"/>
          </p:nvPr>
        </p:nvSpPr>
        <p:spPr/>
        <p:txBody>
          <a:bodyPr/>
          <a:lstStyle/>
          <a:p>
            <a:r>
              <a:rPr lang="en-US" sz="1800" dirty="0" smtClean="0">
                <a:latin typeface="Lucida Console" charset="0"/>
                <a:ea typeface="Lucida Console" charset="0"/>
                <a:cs typeface="Lucida Console" charset="0"/>
              </a:rPr>
              <a:t>protocol://host-name[:port]/directory-path/resource</a:t>
            </a:r>
            <a:endParaRPr lang="en-US" dirty="0" smtClean="0">
              <a:latin typeface="Lucida Console" charset="0"/>
              <a:ea typeface="Lucida Console" charset="0"/>
              <a:cs typeface="Lucida Console" charset="0"/>
            </a:endParaRPr>
          </a:p>
          <a:p>
            <a:pPr lvl="1"/>
            <a:r>
              <a:rPr lang="en-US" sz="1800" dirty="0">
                <a:latin typeface="Lucida Console" charset="0"/>
                <a:ea typeface="Lucida Console" charset="0"/>
                <a:cs typeface="Lucida Console" charset="0"/>
              </a:rPr>
              <a:t>protocol</a:t>
            </a:r>
            <a:r>
              <a:rPr lang="en-US" dirty="0"/>
              <a:t>: http, ftp, https, </a:t>
            </a:r>
            <a:r>
              <a:rPr lang="en-US" dirty="0" err="1"/>
              <a:t>smtp</a:t>
            </a:r>
            <a:r>
              <a:rPr lang="en-US" dirty="0"/>
              <a:t>, </a:t>
            </a:r>
            <a:r>
              <a:rPr lang="en-US" dirty="0" err="1"/>
              <a:t>rtsp</a:t>
            </a:r>
            <a:r>
              <a:rPr lang="en-US" dirty="0"/>
              <a:t>, </a:t>
            </a:r>
            <a:r>
              <a:rPr lang="en-US" i="1" dirty="0"/>
              <a:t>etc</a:t>
            </a:r>
            <a:r>
              <a:rPr lang="en-US" dirty="0"/>
              <a:t>.</a:t>
            </a:r>
          </a:p>
          <a:p>
            <a:pPr lvl="1"/>
            <a:r>
              <a:rPr lang="en-US" sz="1800" dirty="0">
                <a:latin typeface="Lucida Console" charset="0"/>
                <a:ea typeface="Lucida Console" charset="0"/>
                <a:cs typeface="Lucida Console" charset="0"/>
              </a:rPr>
              <a:t>hostname</a:t>
            </a:r>
            <a:r>
              <a:rPr lang="en-US" dirty="0"/>
              <a:t>: DNS name, IP address</a:t>
            </a:r>
          </a:p>
          <a:p>
            <a:pPr lvl="1"/>
            <a:r>
              <a:rPr lang="en-US" sz="1800" dirty="0">
                <a:latin typeface="Lucida Console" charset="0"/>
                <a:ea typeface="Lucida Console" charset="0"/>
                <a:cs typeface="Lucida Console" charset="0"/>
              </a:rPr>
              <a:t>port</a:t>
            </a:r>
            <a:r>
              <a:rPr lang="en-US" i="1" dirty="0"/>
              <a:t>:</a:t>
            </a:r>
            <a:r>
              <a:rPr lang="en-US" dirty="0"/>
              <a:t> defaults to protocol</a:t>
            </a:r>
            <a:r>
              <a:rPr lang="en-US" altLang="ja-JP" dirty="0"/>
              <a:t>’</a:t>
            </a:r>
            <a:r>
              <a:rPr lang="en-US" dirty="0"/>
              <a:t>s standard </a:t>
            </a:r>
            <a:r>
              <a:rPr lang="en-US" dirty="0" smtClean="0"/>
              <a:t>port </a:t>
            </a:r>
          </a:p>
          <a:p>
            <a:pPr lvl="2"/>
            <a:r>
              <a:rPr lang="en-US" i="1" dirty="0" smtClean="0"/>
              <a:t>e.g.,</a:t>
            </a:r>
            <a:r>
              <a:rPr lang="en-US" dirty="0" smtClean="0"/>
              <a:t> </a:t>
            </a:r>
            <a:r>
              <a:rPr lang="en-US" dirty="0"/>
              <a:t>http: </a:t>
            </a:r>
            <a:r>
              <a:rPr lang="en-US" dirty="0" smtClean="0"/>
              <a:t>80,  </a:t>
            </a:r>
            <a:r>
              <a:rPr lang="en-US" dirty="0"/>
              <a:t>https: 443</a:t>
            </a:r>
          </a:p>
          <a:p>
            <a:pPr lvl="1"/>
            <a:r>
              <a:rPr lang="en-US" sz="1800" dirty="0">
                <a:latin typeface="Lucida Console" charset="0"/>
                <a:ea typeface="Lucida Console" charset="0"/>
                <a:cs typeface="Lucida Console" charset="0"/>
              </a:rPr>
              <a:t>directory path</a:t>
            </a:r>
            <a:r>
              <a:rPr lang="en-US" dirty="0"/>
              <a:t>: hierarchical, reflecting file system</a:t>
            </a:r>
          </a:p>
          <a:p>
            <a:pPr lvl="1"/>
            <a:r>
              <a:rPr lang="en-US" sz="1800" dirty="0">
                <a:latin typeface="Lucida Console" charset="0"/>
                <a:ea typeface="Lucida Console" charset="0"/>
                <a:cs typeface="Lucida Console" charset="0"/>
              </a:rPr>
              <a:t>resource</a:t>
            </a:r>
            <a:r>
              <a:rPr lang="en-US" dirty="0"/>
              <a:t>: Identifies the desired resource</a:t>
            </a:r>
          </a:p>
          <a:p>
            <a:pPr lvl="1"/>
            <a:endParaRPr lang="en-US" dirty="0" smtClean="0"/>
          </a:p>
        </p:txBody>
      </p:sp>
      <p:sp>
        <p:nvSpPr>
          <p:cNvPr id="4" name="Slide Number Placeholder 3"/>
          <p:cNvSpPr>
            <a:spLocks noGrp="1"/>
          </p:cNvSpPr>
          <p:nvPr>
            <p:ph type="sldNum" sz="quarter" idx="12"/>
          </p:nvPr>
        </p:nvSpPr>
        <p:spPr/>
        <p:txBody>
          <a:bodyPr/>
          <a:lstStyle/>
          <a:p>
            <a:fld id="{A190D881-957A-7944-A8D0-1584E528B88F}" type="slidenum">
              <a:rPr lang="en-US" smtClean="0"/>
              <a:pPr/>
              <a:t>8</a:t>
            </a:fld>
            <a:endParaRPr lang="en-US"/>
          </a:p>
        </p:txBody>
      </p:sp>
    </p:spTree>
    <p:extLst>
      <p:ext uri="{BB962C8B-B14F-4D97-AF65-F5344CB8AC3E}">
        <p14:creationId xmlns:p14="http://schemas.microsoft.com/office/powerpoint/2010/main" val="21139041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5810" name="Rectangle 2"/>
          <p:cNvSpPr>
            <a:spLocks noGrp="1" noChangeArrowheads="1"/>
          </p:cNvSpPr>
          <p:nvPr>
            <p:ph type="title"/>
          </p:nvPr>
        </p:nvSpPr>
        <p:spPr/>
        <p:txBody>
          <a:bodyPr/>
          <a:lstStyle/>
          <a:p>
            <a:r>
              <a:rPr lang="en-US" smtClean="0"/>
              <a:t>Hyper Text Transfer Protocol (HTTP)</a:t>
            </a:r>
            <a:endParaRPr lang="en-US" dirty="0"/>
          </a:p>
        </p:txBody>
      </p:sp>
      <p:sp>
        <p:nvSpPr>
          <p:cNvPr id="1655811" name="Rectangle 3"/>
          <p:cNvSpPr>
            <a:spLocks noGrp="1" noChangeArrowheads="1"/>
          </p:cNvSpPr>
          <p:nvPr>
            <p:ph type="body" idx="1"/>
          </p:nvPr>
        </p:nvSpPr>
        <p:spPr/>
        <p:txBody>
          <a:bodyPr/>
          <a:lstStyle/>
          <a:p>
            <a:r>
              <a:rPr lang="en-US" dirty="0" smtClean="0"/>
              <a:t>Client-server architecture</a:t>
            </a:r>
          </a:p>
          <a:p>
            <a:pPr lvl="1"/>
            <a:r>
              <a:rPr lang="en-US" dirty="0" smtClean="0"/>
              <a:t>Server is “always on” and “well known”</a:t>
            </a:r>
          </a:p>
          <a:p>
            <a:pPr lvl="1"/>
            <a:r>
              <a:rPr lang="en-US" dirty="0"/>
              <a:t>C</a:t>
            </a:r>
            <a:r>
              <a:rPr lang="en-US" dirty="0" smtClean="0"/>
              <a:t>lients initiate contact to server</a:t>
            </a:r>
          </a:p>
          <a:p>
            <a:r>
              <a:rPr lang="en-US" dirty="0" smtClean="0"/>
              <a:t>Synchronous request/reply protocol </a:t>
            </a:r>
          </a:p>
          <a:p>
            <a:pPr lvl="1"/>
            <a:r>
              <a:rPr lang="en-US" dirty="0" smtClean="0"/>
              <a:t>Runs over TCP, Port 80</a:t>
            </a:r>
          </a:p>
          <a:p>
            <a:r>
              <a:rPr lang="en-US" dirty="0" smtClean="0"/>
              <a:t>Stateless</a:t>
            </a:r>
          </a:p>
          <a:p>
            <a:r>
              <a:rPr lang="en-US" dirty="0" smtClean="0"/>
              <a:t>ASCII format</a:t>
            </a:r>
          </a:p>
          <a:p>
            <a:pPr lvl="1"/>
            <a:r>
              <a:rPr lang="en-US" dirty="0" smtClean="0"/>
              <a:t>Before HTTP/2</a:t>
            </a:r>
            <a:endParaRPr lang="en-US" dirty="0"/>
          </a:p>
        </p:txBody>
      </p:sp>
      <p:sp>
        <p:nvSpPr>
          <p:cNvPr id="4" name="Slide Number Placeholder 3"/>
          <p:cNvSpPr>
            <a:spLocks noGrp="1"/>
          </p:cNvSpPr>
          <p:nvPr>
            <p:ph type="sldNum" sz="quarter" idx="12"/>
          </p:nvPr>
        </p:nvSpPr>
        <p:spPr/>
        <p:txBody>
          <a:bodyPr/>
          <a:lstStyle/>
          <a:p>
            <a:fld id="{A190D881-957A-7944-A8D0-1584E528B88F}" type="slidenum">
              <a:rPr lang="en-US" smtClean="0"/>
              <a:pPr/>
              <a:t>9</a:t>
            </a:fld>
            <a:endParaRPr lang="en-US"/>
          </a:p>
        </p:txBody>
      </p:sp>
    </p:spTree>
    <p:extLst>
      <p:ext uri="{BB962C8B-B14F-4D97-AF65-F5344CB8AC3E}">
        <p14:creationId xmlns:p14="http://schemas.microsoft.com/office/powerpoint/2010/main" val="41834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58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58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58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58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581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581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5581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58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5811" grpId="0" build="p"/>
    </p:bldLst>
  </p:timing>
</p:sld>
</file>

<file path=ppt/theme/theme1.xml><?xml version="1.0" encoding="utf-8"?>
<a:theme xmlns:a="http://schemas.openxmlformats.org/drawingml/2006/main" name="Office Theme">
  <a:themeElements>
    <a:clrScheme name="Custom">
      <a:dk1>
        <a:srgbClr val="000000"/>
      </a:dk1>
      <a:lt1>
        <a:srgbClr val="FFFFFF"/>
      </a:lt1>
      <a:dk2>
        <a:srgbClr val="44546A"/>
      </a:dk2>
      <a:lt2>
        <a:srgbClr val="E7E6E6"/>
      </a:lt2>
      <a:accent1>
        <a:srgbClr val="5B9BD5"/>
      </a:accent1>
      <a:accent2>
        <a:srgbClr val="ED7D31"/>
      </a:accent2>
      <a:accent3>
        <a:srgbClr val="A5A5A5"/>
      </a:accent3>
      <a:accent4>
        <a:srgbClr val="D9615F"/>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1993</TotalTime>
  <Words>1499</Words>
  <Application>Microsoft Macintosh PowerPoint</Application>
  <PresentationFormat>On-screen Show (4:3)</PresentationFormat>
  <Paragraphs>346</Paragraphs>
  <Slides>32</Slides>
  <Notes>16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32</vt:i4>
      </vt:variant>
    </vt:vector>
  </HeadingPairs>
  <TitlesOfParts>
    <vt:vector size="44" baseType="lpstr">
      <vt:lpstr>Calibri</vt:lpstr>
      <vt:lpstr>Calibri Light</vt:lpstr>
      <vt:lpstr>Courier</vt:lpstr>
      <vt:lpstr>Courier New</vt:lpstr>
      <vt:lpstr>Lucida Console</vt:lpstr>
      <vt:lpstr>ＭＳ Ｐゴシック</vt:lpstr>
      <vt:lpstr>PMingLiU</vt:lpstr>
      <vt:lpstr>Times New Roman</vt:lpstr>
      <vt:lpstr>Wingdings</vt:lpstr>
      <vt:lpstr>宋体</vt:lpstr>
      <vt:lpstr>Arial</vt:lpstr>
      <vt:lpstr>Office Theme</vt:lpstr>
      <vt:lpstr>EN.601.414/614 Computer Networks  HTTP and the Web</vt:lpstr>
      <vt:lpstr>Agenda</vt:lpstr>
      <vt:lpstr>The Web: History</vt:lpstr>
      <vt:lpstr>WWW != Internet</vt:lpstr>
      <vt:lpstr>The Web: History (cont’d)</vt:lpstr>
      <vt:lpstr>Web components</vt:lpstr>
      <vt:lpstr>URL: Uniform Record Locator</vt:lpstr>
      <vt:lpstr>URL: Uniform Record Locator</vt:lpstr>
      <vt:lpstr>Hyper Text Transfer Protocol (HTTP)</vt:lpstr>
      <vt:lpstr>Steps in HTTP request/response</vt:lpstr>
      <vt:lpstr>Method types (HTTP 1.1)</vt:lpstr>
      <vt:lpstr>Client-to-server communication</vt:lpstr>
      <vt:lpstr>Client-to-server communication</vt:lpstr>
      <vt:lpstr>Server-to-client communication</vt:lpstr>
      <vt:lpstr>HTTP is stateless </vt:lpstr>
      <vt:lpstr>Question</vt:lpstr>
      <vt:lpstr>State in a stateless protocol: Cookies</vt:lpstr>
      <vt:lpstr>“Abuse” of cookies</vt:lpstr>
      <vt:lpstr>Performance goals</vt:lpstr>
      <vt:lpstr>Solutions?</vt:lpstr>
      <vt:lpstr>Solutions?</vt:lpstr>
      <vt:lpstr>Solutions?</vt:lpstr>
      <vt:lpstr>HTTP performance</vt:lpstr>
      <vt:lpstr>Object request response time</vt:lpstr>
      <vt:lpstr>Non-persistent connections</vt:lpstr>
      <vt:lpstr>Concurrent requests and responses</vt:lpstr>
      <vt:lpstr>Persistent connections</vt:lpstr>
      <vt:lpstr>Pipelined requests &amp; responses</vt:lpstr>
      <vt:lpstr>Scorecard: Getting n small objects</vt:lpstr>
      <vt:lpstr>Scorecard: Getting n large objects each of size F</vt:lpstr>
      <vt:lpstr>Summary</vt:lpstr>
      <vt:lpstr>Thanks! Q&amp;A</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Xin Jin</dc:creator>
  <cp:lastModifiedBy>Xin Jin</cp:lastModifiedBy>
  <cp:revision>355</cp:revision>
  <dcterms:created xsi:type="dcterms:W3CDTF">2017-09-02T14:15:58Z</dcterms:created>
  <dcterms:modified xsi:type="dcterms:W3CDTF">2019-02-11T18:04:13Z</dcterms:modified>
</cp:coreProperties>
</file>