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591" r:id="rId3"/>
    <p:sldId id="538" r:id="rId4"/>
    <p:sldId id="592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40" r:id="rId14"/>
    <p:sldId id="539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572" r:id="rId45"/>
    <p:sldId id="573" r:id="rId46"/>
    <p:sldId id="574" r:id="rId47"/>
    <p:sldId id="575" r:id="rId48"/>
    <p:sldId id="576" r:id="rId49"/>
    <p:sldId id="577" r:id="rId50"/>
    <p:sldId id="578" r:id="rId51"/>
    <p:sldId id="579" r:id="rId52"/>
    <p:sldId id="580" r:id="rId53"/>
    <p:sldId id="581" r:id="rId54"/>
    <p:sldId id="582" r:id="rId55"/>
    <p:sldId id="46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0"/>
    <p:restoredTop sz="90385"/>
  </p:normalViewPr>
  <p:slideViewPr>
    <p:cSldViewPr snapToObjects="1">
      <p:cViewPr>
        <p:scale>
          <a:sx n="110" d="100"/>
          <a:sy n="110" d="100"/>
        </p:scale>
        <p:origin x="632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37603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4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94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ICANN: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9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62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8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01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84E57D-3A96-1C4C-8E68-144AF146A09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Each root server has one IP address and is replicated on many machines.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70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81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8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7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6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5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58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8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Empirical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result</a:t>
            </a:r>
            <a:r>
              <a:rPr lang="en-US" altLang="zh-CN" baseline="0" dirty="0" smtClean="0">
                <a:ea typeface="ＭＳ Ｐゴシック" charset="0"/>
                <a:cs typeface="ＭＳ Ｐゴシック" charset="0"/>
              </a:rPr>
              <a:t>:</a:t>
            </a:r>
            <a:r>
              <a:rPr lang="zh-CN" altLang="en-US" baseline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zh-CN" baseline="0" dirty="0" smtClean="0">
                <a:ea typeface="ＭＳ Ｐゴシック" charset="0"/>
                <a:cs typeface="ＭＳ Ｐゴシック" charset="0"/>
              </a:rPr>
              <a:t>under infinite cache capacity, Web cache hit ratio appears to grow logarithmically with the size of the user population served by the cache.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6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0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8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8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4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n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CDN </a:t>
            </a:r>
            <a:r>
              <a:rPr lang="en-US" altLang="zh-CN" sz="4800" smtClean="0"/>
              <a:t>and</a:t>
            </a:r>
            <a:r>
              <a:rPr lang="zh-CN" altLang="en-US" sz="4800" smtClean="0"/>
              <a:t> </a:t>
            </a:r>
            <a:r>
              <a:rPr lang="en-US" altLang="zh-CN" sz="4800" smtClean="0"/>
              <a:t>DNS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Where?</a:t>
            </a:r>
            <a:endParaRPr lang="en-US" dirty="0"/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clients transfer same information</a:t>
            </a:r>
            <a:r>
              <a:rPr lang="en-US" dirty="0" smtClean="0">
                <a:sym typeface="Wingdings" charset="0"/>
              </a:rPr>
              <a:t> </a:t>
            </a:r>
          </a:p>
          <a:p>
            <a:pPr lvl="1"/>
            <a:r>
              <a:rPr lang="en-US" dirty="0" smtClean="0">
                <a:sym typeface="Wingdings" charset="0"/>
              </a:rPr>
              <a:t>Generate unnecessary server and network load</a:t>
            </a:r>
          </a:p>
          <a:p>
            <a:pPr lvl="1"/>
            <a:r>
              <a:rPr lang="en-US" dirty="0" smtClean="0">
                <a:sym typeface="Wingdings" charset="0"/>
              </a:rPr>
              <a:t>Clients experience unnecessary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669124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669125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8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29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0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1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2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3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4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5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6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37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1669138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39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0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1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2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3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4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5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6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7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8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49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50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1669151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2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3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4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5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6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7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8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59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0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1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2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63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1669164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5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6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7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1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2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3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4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5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76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  <a:solidFill>
            <a:schemeClr val="accent1"/>
          </a:solidFill>
        </p:grpSpPr>
        <p:sp>
          <p:nvSpPr>
            <p:cNvPr id="1669177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8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79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0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1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2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3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4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5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86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  <a:solidFill>
            <a:schemeClr val="accent6"/>
          </a:solidFill>
        </p:grpSpPr>
        <p:sp>
          <p:nvSpPr>
            <p:cNvPr id="1669187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8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89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0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1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2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3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4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5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669196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  <a:solidFill>
            <a:schemeClr val="accent2"/>
          </a:solidFill>
        </p:grpSpPr>
        <p:sp>
          <p:nvSpPr>
            <p:cNvPr id="1669197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8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199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0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1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2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3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4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69205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>
            <a:off x="3556439" y="3476637"/>
            <a:ext cx="93936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>
                <a:latin typeface="+mn-lt"/>
              </a:rPr>
              <a:t>Server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1669208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09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0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1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1669212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 smtClean="0">
                <a:latin typeface="+mn-lt"/>
              </a:rPr>
              <a:t>Tier-1 ISP</a:t>
            </a:r>
            <a:endParaRPr lang="en-US" b="0" dirty="0">
              <a:latin typeface="+mn-lt"/>
            </a:endParaRPr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1669214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669215" name="Object 95"/>
          <p:cNvGraphicFramePr>
            <a:graphicFrameLocks noChangeAspect="1"/>
          </p:cNvGraphicFramePr>
          <p:nvPr>
            <p:extLst/>
          </p:nvPr>
        </p:nvGraphicFramePr>
        <p:xfrm>
          <a:off x="4486276" y="3429000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Clip" r:id="rId3" imgW="2106360" imgH="3468960" progId="MS_ClipArt_Gallery.5">
                  <p:embed/>
                </p:oleObj>
              </mc:Choice>
              <mc:Fallback>
                <p:oleObj name="Clip" r:id="rId3" imgW="2106360" imgH="34689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3429000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3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Reverse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server</a:t>
            </a:r>
          </a:p>
          <a:p>
            <a:pPr lvl="1"/>
            <a:r>
              <a:rPr lang="en-US" dirty="0" smtClean="0">
                <a:sym typeface="Wingdings" charset="0"/>
              </a:rPr>
              <a:t>Decrease </a:t>
            </a:r>
            <a:r>
              <a:rPr lang="en-US" dirty="0">
                <a:sym typeface="Wingdings" charset="0"/>
              </a:rPr>
              <a:t>server load</a:t>
            </a:r>
          </a:p>
          <a:p>
            <a:pPr lvl="1"/>
            <a:r>
              <a:rPr lang="en-US" dirty="0" smtClean="0">
                <a:sym typeface="Wingdings" charset="0"/>
              </a:rPr>
              <a:t>By </a:t>
            </a:r>
            <a:r>
              <a:rPr lang="en-US" dirty="0">
                <a:sym typeface="Wingdings" charset="0"/>
              </a:rPr>
              <a:t>content </a:t>
            </a:r>
            <a:r>
              <a:rPr lang="en-US" dirty="0" smtClean="0">
                <a:sym typeface="Wingdings" charset="0"/>
              </a:rPr>
              <a:t>provider</a:t>
            </a:r>
            <a:endParaRPr lang="en-US" dirty="0">
              <a:sym typeface="Wingding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  <a:solidFill>
            <a:schemeClr val="accent1"/>
          </a:solidFill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  <a:solidFill>
            <a:schemeClr val="accent6"/>
          </a:solidFill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  <a:solidFill>
            <a:schemeClr val="accent2"/>
          </a:solidFill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 smtClean="0">
                <a:latin typeface="+mn-lt"/>
              </a:rPr>
              <a:t>Tier-1 ISP</a:t>
            </a:r>
            <a:endParaRPr lang="en-US" b="0" dirty="0">
              <a:latin typeface="+mn-lt"/>
            </a:endParaRP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>
            <p:extLst/>
          </p:nvPr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Clip" r:id="rId3" imgW="2107949" imgH="3470495" progId="MS_ClipArt_Gallery.5">
                  <p:embed/>
                </p:oleObj>
              </mc:Choice>
              <mc:Fallback>
                <p:oleObj name="Clip" r:id="rId3" imgW="2107949" imgH="347049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</a:rPr>
              <a:t>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0445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</a:t>
            </a:r>
            <a:r>
              <a:rPr lang="en-US" dirty="0" smtClean="0"/>
              <a:t>Forward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documents close to clients </a:t>
            </a:r>
          </a:p>
          <a:p>
            <a:pPr lvl="1"/>
            <a:r>
              <a:rPr lang="en-US" dirty="0">
                <a:sym typeface="Wingdings" charset="0"/>
              </a:rPr>
              <a:t>Reduce network traffic and decrease latency</a:t>
            </a:r>
          </a:p>
          <a:p>
            <a:pPr lvl="1"/>
            <a:r>
              <a:rPr lang="en-US" dirty="0" smtClean="0">
                <a:sym typeface="Wingdings" charset="0"/>
              </a:rPr>
              <a:t>By </a:t>
            </a:r>
            <a:r>
              <a:rPr lang="en-US" dirty="0">
                <a:sym typeface="Wingdings" charset="0"/>
              </a:rPr>
              <a:t>ISPs or enterprises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019800" y="6096001"/>
            <a:ext cx="371475" cy="381000"/>
            <a:chOff x="1014" y="912"/>
            <a:chExt cx="574" cy="59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7477125" y="6096001"/>
            <a:ext cx="371475" cy="381000"/>
            <a:chOff x="1014" y="912"/>
            <a:chExt cx="574" cy="596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219200" y="6096001"/>
            <a:ext cx="371475" cy="381000"/>
            <a:chOff x="1014" y="912"/>
            <a:chExt cx="574" cy="596"/>
          </a:xfrm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2895600" y="6096001"/>
            <a:ext cx="371475" cy="381000"/>
            <a:chOff x="1014" y="912"/>
            <a:chExt cx="574" cy="596"/>
          </a:xfrm>
        </p:grpSpPr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1371600" y="4572000"/>
            <a:ext cx="2179638" cy="1447800"/>
            <a:chOff x="832" y="1344"/>
            <a:chExt cx="1136" cy="1024"/>
          </a:xfrm>
          <a:solidFill>
            <a:schemeClr val="accent1"/>
          </a:solidFill>
        </p:grpSpPr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4" name="Oval 5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5440364" y="4572000"/>
            <a:ext cx="2179637" cy="1447800"/>
            <a:chOff x="832" y="1344"/>
            <a:chExt cx="1136" cy="1024"/>
          </a:xfrm>
          <a:solidFill>
            <a:schemeClr val="accent6"/>
          </a:solidFill>
        </p:grpSpPr>
        <p:sp>
          <p:nvSpPr>
            <p:cNvPr id="72" name="Oval 6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3" name="Oval 6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4" name="Oval 6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276600" y="3962401"/>
            <a:ext cx="2438400" cy="1447800"/>
            <a:chOff x="832" y="1344"/>
            <a:chExt cx="1136" cy="1024"/>
          </a:xfrm>
          <a:solidFill>
            <a:schemeClr val="accent2"/>
          </a:solidFill>
        </p:grpSpPr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5" name="Oval 8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90" name="Oval 8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252488" y="6143637"/>
            <a:ext cx="867111" cy="3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>
                <a:latin typeface="+mn-lt"/>
              </a:rPr>
              <a:t>Clients</a:t>
            </a: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1525600" y="3881439"/>
            <a:ext cx="3043237" cy="2211387"/>
          </a:xfrm>
          <a:custGeom>
            <a:avLst/>
            <a:gdLst>
              <a:gd name="T0" fmla="*/ 1920 w 1920"/>
              <a:gd name="T1" fmla="*/ 0 h 1392"/>
              <a:gd name="T2" fmla="*/ 1776 w 1920"/>
              <a:gd name="T3" fmla="*/ 192 h 1392"/>
              <a:gd name="T4" fmla="*/ 1488 w 1920"/>
              <a:gd name="T5" fmla="*/ 288 h 1392"/>
              <a:gd name="T6" fmla="*/ 864 w 1920"/>
              <a:gd name="T7" fmla="*/ 672 h 1392"/>
              <a:gd name="T8" fmla="*/ 288 w 1920"/>
              <a:gd name="T9" fmla="*/ 1056 h 1392"/>
              <a:gd name="T10" fmla="*/ 0 w 1920"/>
              <a:gd name="T11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392">
                <a:moveTo>
                  <a:pt x="1920" y="0"/>
                </a:moveTo>
                <a:lnTo>
                  <a:pt x="1776" y="192"/>
                </a:lnTo>
                <a:lnTo>
                  <a:pt x="1488" y="288"/>
                </a:lnTo>
                <a:lnTo>
                  <a:pt x="864" y="672"/>
                </a:lnTo>
                <a:lnTo>
                  <a:pt x="288" y="1056"/>
                </a:lnTo>
                <a:lnTo>
                  <a:pt x="0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3048000" y="3886200"/>
            <a:ext cx="1600200" cy="2209800"/>
          </a:xfrm>
          <a:custGeom>
            <a:avLst/>
            <a:gdLst>
              <a:gd name="T0" fmla="*/ 1008 w 1008"/>
              <a:gd name="T1" fmla="*/ 0 h 1296"/>
              <a:gd name="T2" fmla="*/ 864 w 1008"/>
              <a:gd name="T3" fmla="*/ 336 h 1296"/>
              <a:gd name="T4" fmla="*/ 0 w 1008"/>
              <a:gd name="T5" fmla="*/ 864 h 1296"/>
              <a:gd name="T6" fmla="*/ 0 w 1008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296">
                <a:moveTo>
                  <a:pt x="1008" y="0"/>
                </a:moveTo>
                <a:lnTo>
                  <a:pt x="864" y="336"/>
                </a:lnTo>
                <a:lnTo>
                  <a:pt x="0" y="864"/>
                </a:lnTo>
                <a:lnTo>
                  <a:pt x="0" y="12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4724401" y="3886200"/>
            <a:ext cx="2895600" cy="2209800"/>
          </a:xfrm>
          <a:custGeom>
            <a:avLst/>
            <a:gdLst>
              <a:gd name="T0" fmla="*/ 0 w 1824"/>
              <a:gd name="T1" fmla="*/ 0 h 1392"/>
              <a:gd name="T2" fmla="*/ 384 w 1824"/>
              <a:gd name="T3" fmla="*/ 288 h 1392"/>
              <a:gd name="T4" fmla="*/ 672 w 1824"/>
              <a:gd name="T5" fmla="*/ 624 h 1392"/>
              <a:gd name="T6" fmla="*/ 1248 w 1824"/>
              <a:gd name="T7" fmla="*/ 672 h 1392"/>
              <a:gd name="T8" fmla="*/ 1824 w 1824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1392">
                <a:moveTo>
                  <a:pt x="0" y="0"/>
                </a:moveTo>
                <a:lnTo>
                  <a:pt x="384" y="288"/>
                </a:lnTo>
                <a:lnTo>
                  <a:pt x="672" y="624"/>
                </a:lnTo>
                <a:lnTo>
                  <a:pt x="1248" y="672"/>
                </a:lnTo>
                <a:lnTo>
                  <a:pt x="1824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4648200" y="3886200"/>
            <a:ext cx="1600200" cy="2209800"/>
          </a:xfrm>
          <a:custGeom>
            <a:avLst/>
            <a:gdLst>
              <a:gd name="T0" fmla="*/ 0 w 1008"/>
              <a:gd name="T1" fmla="*/ 0 h 1392"/>
              <a:gd name="T2" fmla="*/ 384 w 1008"/>
              <a:gd name="T3" fmla="*/ 432 h 1392"/>
              <a:gd name="T4" fmla="*/ 672 w 1008"/>
              <a:gd name="T5" fmla="*/ 864 h 1392"/>
              <a:gd name="T6" fmla="*/ 912 w 1008"/>
              <a:gd name="T7" fmla="*/ 1008 h 1392"/>
              <a:gd name="T8" fmla="*/ 1008 w 1008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392">
                <a:moveTo>
                  <a:pt x="0" y="0"/>
                </a:moveTo>
                <a:lnTo>
                  <a:pt x="384" y="432"/>
                </a:lnTo>
                <a:lnTo>
                  <a:pt x="672" y="864"/>
                </a:lnTo>
                <a:lnTo>
                  <a:pt x="912" y="1008"/>
                </a:lnTo>
                <a:lnTo>
                  <a:pt x="1008" y="139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latin typeface="+mn-lt"/>
            </a:endParaRP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4087196" y="4860267"/>
            <a:ext cx="13230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b="0" dirty="0" smtClean="0">
                <a:latin typeface="+mn-lt"/>
              </a:rPr>
              <a:t>Tier-1 ISP</a:t>
            </a:r>
            <a:endParaRPr lang="en-US" b="0" dirty="0">
              <a:latin typeface="+mn-lt"/>
            </a:endParaRPr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20483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ISP-1</a:t>
            </a: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6315583" y="5562600"/>
            <a:ext cx="7690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latin typeface="+mn-lt"/>
              </a:rPr>
              <a:t>ISP-2</a:t>
            </a:r>
          </a:p>
        </p:txBody>
      </p:sp>
      <p:graphicFrame>
        <p:nvGraphicFramePr>
          <p:cNvPr id="101" name="Object 2"/>
          <p:cNvGraphicFramePr>
            <a:graphicFrameLocks noChangeAspect="1"/>
          </p:cNvGraphicFramePr>
          <p:nvPr>
            <p:extLst/>
          </p:nvPr>
        </p:nvGraphicFramePr>
        <p:xfrm>
          <a:off x="4562474" y="2566987"/>
          <a:ext cx="3143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Clip" r:id="rId3" imgW="2107949" imgH="3470495" progId="MS_ClipArt_Gallery.5">
                  <p:embed/>
                </p:oleObj>
              </mc:Choice>
              <mc:Fallback>
                <p:oleObj name="Clip" r:id="rId3" imgW="2107949" imgH="347049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4" y="2566987"/>
                        <a:ext cx="3143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41147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481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105399" y="3586162"/>
            <a:ext cx="236538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5" name="Oval 99"/>
          <p:cNvSpPr>
            <a:spLocks noChangeArrowheads="1"/>
          </p:cNvSpPr>
          <p:nvPr/>
        </p:nvSpPr>
        <p:spPr bwMode="auto">
          <a:xfrm>
            <a:off x="3659187" y="3429000"/>
            <a:ext cx="1979612" cy="457200"/>
          </a:xfrm>
          <a:prstGeom prst="ellips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/>
          </a:p>
        </p:txBody>
      </p:sp>
      <p:sp>
        <p:nvSpPr>
          <p:cNvPr id="106" name="Line 100"/>
          <p:cNvSpPr>
            <a:spLocks noChangeShapeType="1"/>
          </p:cNvSpPr>
          <p:nvPr/>
        </p:nvSpPr>
        <p:spPr bwMode="auto">
          <a:xfrm>
            <a:off x="4722824" y="3052763"/>
            <a:ext cx="1587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7" name="Text Box 101"/>
          <p:cNvSpPr txBox="1">
            <a:spLocks noChangeArrowheads="1"/>
          </p:cNvSpPr>
          <p:nvPr/>
        </p:nvSpPr>
        <p:spPr bwMode="auto">
          <a:xfrm>
            <a:off x="1981200" y="3481399"/>
            <a:ext cx="1681142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</a:rPr>
              <a:t>Reverse proxies</a:t>
            </a:r>
          </a:p>
        </p:txBody>
      </p:sp>
      <p:sp>
        <p:nvSpPr>
          <p:cNvPr id="108" name="Rectangle 98"/>
          <p:cNvSpPr>
            <a:spLocks noChangeArrowheads="1"/>
          </p:cNvSpPr>
          <p:nvPr/>
        </p:nvSpPr>
        <p:spPr bwMode="auto">
          <a:xfrm>
            <a:off x="23034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09" name="Rectangle 99"/>
          <p:cNvSpPr>
            <a:spLocks noChangeArrowheads="1"/>
          </p:cNvSpPr>
          <p:nvPr/>
        </p:nvSpPr>
        <p:spPr bwMode="auto">
          <a:xfrm>
            <a:off x="2963863" y="5262563"/>
            <a:ext cx="236537" cy="22860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31" tIns="44423" rIns="90431" bIns="44423" anchor="ctr">
            <a:flatTx/>
          </a:bodyPr>
          <a:lstStyle/>
          <a:p>
            <a:endParaRPr lang="en-US"/>
          </a:p>
        </p:txBody>
      </p:sp>
      <p:sp>
        <p:nvSpPr>
          <p:cNvPr id="110" name="Oval 100"/>
          <p:cNvSpPr>
            <a:spLocks noChangeArrowheads="1"/>
          </p:cNvSpPr>
          <p:nvPr/>
        </p:nvSpPr>
        <p:spPr bwMode="auto">
          <a:xfrm>
            <a:off x="2074862" y="5105400"/>
            <a:ext cx="1260966" cy="457200"/>
          </a:xfrm>
          <a:prstGeom prst="ellipse">
            <a:avLst/>
          </a:prstGeom>
          <a:noFill/>
          <a:ln w="19050" cmpd="sng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1" tIns="44423" rIns="90431" bIns="44423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1" name="Text Box 110"/>
          <p:cNvSpPr txBox="1">
            <a:spLocks noChangeArrowheads="1"/>
          </p:cNvSpPr>
          <p:nvPr/>
        </p:nvSpPr>
        <p:spPr bwMode="auto">
          <a:xfrm>
            <a:off x="398465" y="5076837"/>
            <a:ext cx="1669497" cy="3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chemeClr val="accent4"/>
                </a:solidFill>
                <a:latin typeface="Arial" charset="0"/>
              </a:rPr>
              <a:t>Forward proxies</a:t>
            </a:r>
          </a:p>
        </p:txBody>
      </p:sp>
    </p:spTree>
    <p:extLst>
      <p:ext uri="{BB962C8B-B14F-4D97-AF65-F5344CB8AC3E}">
        <p14:creationId xmlns:p14="http://schemas.microsoft.com/office/powerpoint/2010/main" val="221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popular Websites across many machines</a:t>
            </a:r>
          </a:p>
          <a:p>
            <a:pPr lvl="1"/>
            <a:r>
              <a:rPr lang="en-US" dirty="0" smtClean="0"/>
              <a:t>Spread load across servers</a:t>
            </a:r>
          </a:p>
          <a:p>
            <a:pPr lvl="1"/>
            <a:r>
              <a:rPr lang="en-US" dirty="0" smtClean="0"/>
              <a:t>Place content closer to clients</a:t>
            </a:r>
          </a:p>
          <a:p>
            <a:pPr lvl="1"/>
            <a:r>
              <a:rPr lang="en-US" dirty="0" smtClean="0"/>
              <a:t>Help when content isn’t cacheable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Improving HTTP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connections using </a:t>
            </a:r>
            <a:r>
              <a:rPr lang="en-US" dirty="0" smtClean="0">
                <a:solidFill>
                  <a:schemeClr val="accent5"/>
                </a:solidFill>
              </a:rPr>
              <a:t>three “P”s</a:t>
            </a:r>
          </a:p>
          <a:p>
            <a:pPr lvl="1"/>
            <a:r>
              <a:rPr lang="en-US" dirty="0" smtClean="0"/>
              <a:t>Persistent connections </a:t>
            </a:r>
          </a:p>
          <a:p>
            <a:pPr lvl="1"/>
            <a:r>
              <a:rPr lang="en-US" dirty="0" smtClean="0"/>
              <a:t>Parallel/concurrent connections </a:t>
            </a:r>
          </a:p>
          <a:p>
            <a:pPr lvl="1"/>
            <a:r>
              <a:rPr lang="en-US" dirty="0" smtClean="0"/>
              <a:t>Pipelined transfers over the same connection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Forward proxy: close to clients</a:t>
            </a:r>
          </a:p>
          <a:p>
            <a:pPr lvl="1"/>
            <a:r>
              <a:rPr lang="en-US" dirty="0" smtClean="0"/>
              <a:t>Reverse proxy: close to servers</a:t>
            </a:r>
          </a:p>
          <a:p>
            <a:r>
              <a:rPr lang="en-US" dirty="0" smtClean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Distribution Networks (CDN)</a:t>
            </a:r>
            <a:endParaRPr 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and replication as a service</a:t>
            </a:r>
          </a:p>
          <a:p>
            <a:r>
              <a:rPr lang="en-US" dirty="0" smtClean="0"/>
              <a:t>Large-scale distributed storage infrastructure (usually) administered by one entity</a:t>
            </a:r>
          </a:p>
          <a:p>
            <a:pPr lvl="1"/>
            <a:r>
              <a:rPr lang="en-US" dirty="0" smtClean="0"/>
              <a:t>e.g., Akamai has servers in 20,000+ locations</a:t>
            </a:r>
          </a:p>
          <a:p>
            <a:r>
              <a:rPr lang="en-US" dirty="0" smtClean="0"/>
              <a:t>Combination of caching and replication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Pull</a:t>
            </a:r>
            <a:r>
              <a:rPr lang="en-US" dirty="0" smtClean="0"/>
              <a:t>: Direct result of clients</a:t>
            </a:r>
            <a:r>
              <a:rPr lang="ja-JP" altLang="en-US" dirty="0" smtClean="0"/>
              <a:t>’</a:t>
            </a:r>
            <a:r>
              <a:rPr lang="en-US" dirty="0" smtClean="0"/>
              <a:t>requests (caching)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Push</a:t>
            </a:r>
            <a:r>
              <a:rPr lang="en-US" dirty="0" smtClean="0"/>
              <a:t>: Expectation of high access rate (replication)</a:t>
            </a:r>
          </a:p>
          <a:p>
            <a:r>
              <a:rPr lang="en-US" dirty="0" smtClean="0"/>
              <a:t>Can do some processing to handle dynamic webpage 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Cost-effective </a:t>
            </a:r>
            <a:r>
              <a:rPr lang="en-US" dirty="0"/>
              <a:t>c</a:t>
            </a:r>
            <a:r>
              <a:rPr lang="en-US" dirty="0" smtClean="0"/>
              <a:t>ontent delivery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theme: multiple sites hosted on shared physical infrastructure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fficiency of statistical multiplexing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conomies of scale (volume pricing, etc.)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mortization of human operator costs 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 smtClean="0"/>
              <a:t>Web hosting companies </a:t>
            </a:r>
          </a:p>
          <a:p>
            <a:pPr lvl="1"/>
            <a:r>
              <a:rPr lang="en-US" dirty="0" smtClean="0"/>
              <a:t>Cloud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example – Akamai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Akamai creates new domain names for each client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/>
                </a:solidFill>
              </a:rPr>
              <a:t>a128.g.akamai.net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chemeClr val="accent5"/>
                </a:solidFill>
              </a:rPr>
              <a:t>cnn.com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The client content provider modifies </a:t>
            </a:r>
            <a:r>
              <a:rPr lang="en-US" dirty="0" smtClean="0"/>
              <a:t>content </a:t>
            </a:r>
            <a:r>
              <a:rPr lang="en-US" dirty="0"/>
              <a:t>so that embedded URLs reference </a:t>
            </a:r>
            <a:r>
              <a:rPr lang="en-US" dirty="0" smtClean="0"/>
              <a:t>new domains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chemeClr val="accent5"/>
                </a:solidFill>
              </a:rPr>
              <a:t>http://</a:t>
            </a:r>
            <a:r>
              <a:rPr lang="en-US" dirty="0" err="1">
                <a:solidFill>
                  <a:schemeClr val="accent5"/>
                </a:solidFill>
              </a:rPr>
              <a:t>www.cnn.com</a:t>
            </a:r>
            <a:r>
              <a:rPr lang="en-US" dirty="0">
                <a:solidFill>
                  <a:schemeClr val="accent5"/>
                </a:solidFill>
              </a:rPr>
              <a:t>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becomes </a:t>
            </a:r>
            <a:r>
              <a:rPr lang="en-US" dirty="0">
                <a:solidFill>
                  <a:schemeClr val="accent5"/>
                </a:solidFill>
              </a:rPr>
              <a:t>http://a128.g.akamai.net/image-of-the-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Requests now sent to CDN’s </a:t>
            </a:r>
            <a:r>
              <a:rPr lang="en-US" dirty="0" smtClean="0"/>
              <a:t>infrastructure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direct clients to particular replicas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</a:t>
            </a:r>
          </a:p>
          <a:p>
            <a:pPr lvl="1"/>
            <a:r>
              <a:rPr lang="en-US" dirty="0" smtClean="0"/>
              <a:t>Balancing load </a:t>
            </a:r>
            <a:r>
              <a:rPr lang="en-US" dirty="0"/>
              <a:t>across server replicas</a:t>
            </a:r>
          </a:p>
          <a:p>
            <a:pPr lvl="1"/>
            <a:r>
              <a:rPr lang="en-US" dirty="0" smtClean="0"/>
              <a:t>Pairing </a:t>
            </a:r>
            <a:r>
              <a:rPr lang="en-US" dirty="0"/>
              <a:t>clients with nearby </a:t>
            </a:r>
            <a:r>
              <a:rPr lang="en-US" dirty="0" smtClean="0"/>
              <a:t>servers to decrease latency and overall bandwidth usage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9088" y="1709739"/>
            <a:ext cx="8520112" cy="2852737"/>
          </a:xfrm>
        </p:spPr>
        <p:txBody>
          <a:bodyPr/>
          <a:lstStyle/>
          <a:p>
            <a:r>
              <a:rPr lang="en-US" dirty="0" smtClean="0"/>
              <a:t>DNS: Domain name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on </a:t>
            </a:r>
            <a:r>
              <a:rPr lang="en-US" dirty="0"/>
              <a:t>d</a:t>
            </a:r>
            <a:r>
              <a:rPr lang="en-US" dirty="0" smtClean="0"/>
              <a:t>ifferences between connection and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A transport layer concept</a:t>
            </a:r>
          </a:p>
          <a:p>
            <a:pPr lvl="1"/>
            <a:r>
              <a:rPr lang="en-US" dirty="0" smtClean="0"/>
              <a:t>Resources are reserved at end hosts (sender &amp; receiver)</a:t>
            </a:r>
          </a:p>
          <a:p>
            <a:pPr lvl="1"/>
            <a:r>
              <a:rPr lang="en-US" dirty="0" smtClean="0"/>
              <a:t>Need the underlying network layer to send data</a:t>
            </a:r>
          </a:p>
          <a:p>
            <a:endParaRPr lang="en-US" dirty="0"/>
          </a:p>
          <a:p>
            <a:r>
              <a:rPr lang="en-US" dirty="0" smtClean="0"/>
              <a:t>Circuit</a:t>
            </a:r>
          </a:p>
          <a:p>
            <a:pPr lvl="1"/>
            <a:r>
              <a:rPr lang="en-US" dirty="0" smtClean="0"/>
              <a:t>A network layer concept</a:t>
            </a:r>
          </a:p>
          <a:p>
            <a:pPr lvl="1"/>
            <a:r>
              <a:rPr lang="en-US" dirty="0" smtClean="0"/>
              <a:t>Resources are reserved at each hop</a:t>
            </a:r>
          </a:p>
          <a:p>
            <a:pPr lvl="1"/>
            <a:r>
              <a:rPr lang="en-US" dirty="0" smtClean="0"/>
              <a:t>Circuit switching is one way to support a connection; packet switching is the other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names &amp; addresses</a:t>
            </a:r>
            <a:endParaRPr lang="en-US" dirty="0"/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addresses: e.g</a:t>
            </a:r>
            <a:r>
              <a:rPr lang="en-US" dirty="0"/>
              <a:t>., 141.212.113.143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outer-usable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network structure (the “</a:t>
            </a:r>
            <a:r>
              <a:rPr lang="en-US" dirty="0" smtClean="0">
                <a:solidFill>
                  <a:schemeClr val="accent5"/>
                </a:solidFill>
              </a:rPr>
              <a:t>where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Machine names: e.g., </a:t>
            </a:r>
            <a:r>
              <a:rPr lang="en-US" dirty="0" err="1" smtClean="0"/>
              <a:t>cs.jhu.edu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uman-usable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organizational structure (the “</a:t>
            </a:r>
            <a:r>
              <a:rPr lang="en-US" dirty="0" smtClean="0">
                <a:solidFill>
                  <a:schemeClr val="accent5"/>
                </a:solidFill>
              </a:rPr>
              <a:t>who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The Domain Name System (DNS) is how we map from one to the other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directory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</a:t>
            </a:r>
          </a:p>
          <a:p>
            <a:pPr lvl="1"/>
            <a:r>
              <a:rPr lang="en-US" dirty="0" smtClean="0"/>
              <a:t>Easier to remember 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 </a:t>
            </a:r>
            <a:r>
              <a:rPr lang="en-US" dirty="0"/>
              <a:t>than 216.58.216.100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/>
                </a:solidFill>
              </a:rPr>
              <a:t>level of indirection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Decoupled names from addresses</a:t>
            </a:r>
          </a:p>
          <a:p>
            <a:pPr lvl="1"/>
            <a:r>
              <a:rPr lang="en-US" dirty="0" smtClean="0"/>
              <a:t>Many uses beyond just naming a specific host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History</a:t>
            </a:r>
            <a:endParaRPr lang="en-US" dirty="0"/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all host-address mappings were in a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file (in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Maintained by the Stanford Research Institute (SRI)</a:t>
            </a:r>
          </a:p>
          <a:p>
            <a:pPr lvl="1"/>
            <a:r>
              <a:rPr lang="en-US" dirty="0" smtClean="0"/>
              <a:t>Changes were submitted to SRI by email</a:t>
            </a:r>
          </a:p>
          <a:p>
            <a:pPr lvl="1"/>
            <a:r>
              <a:rPr lang="en-US" dirty="0" smtClean="0"/>
              <a:t>New versions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periodically </a:t>
            </a:r>
            <a:r>
              <a:rPr lang="en-US" dirty="0" err="1" smtClean="0"/>
              <a:t>FTP’d</a:t>
            </a:r>
            <a:r>
              <a:rPr lang="en-US" dirty="0" smtClean="0"/>
              <a:t> from 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</a:t>
            </a:r>
            <a:r>
              <a:rPr lang="en-US" dirty="0"/>
              <a:t>History (cont’d)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Internet grew this system broke down</a:t>
            </a:r>
          </a:p>
          <a:p>
            <a:pPr lvl="1"/>
            <a:r>
              <a:rPr lang="en-US" dirty="0" smtClean="0"/>
              <a:t>SRI couldn’t handle the load</a:t>
            </a:r>
          </a:p>
          <a:p>
            <a:pPr lvl="1"/>
            <a:r>
              <a:rPr lang="en-US" dirty="0" smtClean="0"/>
              <a:t>Names were not unique</a:t>
            </a:r>
          </a:p>
          <a:p>
            <a:pPr lvl="1"/>
            <a:r>
              <a:rPr lang="en-US" dirty="0" smtClean="0"/>
              <a:t>Hosts had inaccurate copies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/>
              <a:t>The Domain Name System (DNS) was invented to fix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naming conflicts</a:t>
            </a:r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names and frequent updates</a:t>
            </a:r>
          </a:p>
          <a:p>
            <a:r>
              <a:rPr lang="en-US" dirty="0" smtClean="0"/>
              <a:t>Distributed, autonomous administration</a:t>
            </a:r>
          </a:p>
          <a:p>
            <a:pPr lvl="1"/>
            <a:r>
              <a:rPr lang="en-US" dirty="0" smtClean="0"/>
              <a:t>Ability to update my own (machines’) names </a:t>
            </a:r>
          </a:p>
          <a:p>
            <a:pPr lvl="1"/>
            <a:r>
              <a:rPr lang="en-US" dirty="0" smtClean="0"/>
              <a:t>Don’t have to track everybody’s updates 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/>
              <a:t>Lookups are fast</a:t>
            </a:r>
          </a:p>
          <a:p>
            <a:r>
              <a:rPr lang="en-US" dirty="0" smtClean="0"/>
              <a:t>Perfect consistency is a </a:t>
            </a:r>
            <a:r>
              <a:rPr lang="en-US" dirty="0" smtClean="0">
                <a:solidFill>
                  <a:schemeClr val="accent5"/>
                </a:solidFill>
              </a:rPr>
              <a:t>non-goal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the namespace </a:t>
            </a:r>
          </a:p>
          <a:p>
            <a:r>
              <a:rPr lang="en-US" dirty="0" smtClean="0"/>
              <a:t>Distribute administration of each partition</a:t>
            </a:r>
          </a:p>
          <a:p>
            <a:pPr lvl="1"/>
            <a:r>
              <a:rPr lang="en-US" dirty="0" smtClean="0"/>
              <a:t>Autonomy to update my own (machines’) names </a:t>
            </a:r>
          </a:p>
          <a:p>
            <a:pPr lvl="1"/>
            <a:r>
              <a:rPr lang="en-US" dirty="0" smtClean="0"/>
              <a:t>Don’t have to track everybody’s updates  </a:t>
            </a:r>
          </a:p>
          <a:p>
            <a:r>
              <a:rPr lang="en-US" dirty="0" smtClean="0"/>
              <a:t>Distribute name resolution for each partition</a:t>
            </a:r>
          </a:p>
          <a:p>
            <a:r>
              <a:rPr lang="en-US" dirty="0" smtClean="0"/>
              <a:t>How should we partition things?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intertwined hierarchies 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2"/>
            <a:r>
              <a:rPr lang="en-US" dirty="0" smtClean="0"/>
              <a:t>As opposed to original flat namespace</a:t>
            </a:r>
          </a:p>
          <a:p>
            <a:pPr lvl="1"/>
            <a:r>
              <a:rPr lang="en-US" dirty="0" smtClean="0"/>
              <a:t>Hierarchically administered</a:t>
            </a:r>
          </a:p>
          <a:p>
            <a:pPr lvl="2"/>
            <a:r>
              <a:rPr lang="en-US" dirty="0" smtClean="0"/>
              <a:t>As opposed to centralized </a:t>
            </a:r>
          </a:p>
          <a:p>
            <a:pPr lvl="1"/>
            <a:r>
              <a:rPr lang="en-US" dirty="0" smtClean="0"/>
              <a:t>(Distributed) hierarchy of servers</a:t>
            </a:r>
          </a:p>
          <a:p>
            <a:pPr lvl="2"/>
            <a:r>
              <a:rPr lang="en-US" dirty="0" smtClean="0"/>
              <a:t>As opposed to centralized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namespace</a:t>
            </a:r>
            <a:endParaRPr 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ja-JP" altLang="en-US" sz="2400" dirty="0" smtClean="0">
                <a:latin typeface="Arial"/>
              </a:rPr>
              <a:t>“</a:t>
            </a:r>
            <a:r>
              <a:rPr lang="en-US" sz="2400" dirty="0" smtClean="0"/>
              <a:t>Top Level Domains</a:t>
            </a:r>
            <a:r>
              <a:rPr lang="ja-JP" altLang="en-US" sz="2400" dirty="0" smtClean="0">
                <a:latin typeface="Arial"/>
              </a:rPr>
              <a:t>”</a:t>
            </a:r>
            <a:r>
              <a:rPr lang="en-US" sz="2400" dirty="0" smtClean="0"/>
              <a:t> are at the top</a:t>
            </a:r>
          </a:p>
          <a:p>
            <a:r>
              <a:rPr lang="en-US" sz="2400" dirty="0" smtClean="0"/>
              <a:t>Domains are subtrees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.g., .</a:t>
            </a:r>
            <a:r>
              <a:rPr lang="en-US" sz="2000" dirty="0" err="1" smtClean="0"/>
              <a:t>edu</a:t>
            </a:r>
            <a:r>
              <a:rPr lang="en-US" sz="2000" dirty="0" smtClean="0"/>
              <a:t>, </a:t>
            </a:r>
            <a:r>
              <a:rPr lang="en-US" sz="2000" dirty="0" err="1" smtClean="0"/>
              <a:t>jhu.edu</a:t>
            </a:r>
            <a:r>
              <a:rPr lang="en-US" sz="2000" dirty="0" smtClean="0"/>
              <a:t>, </a:t>
            </a:r>
            <a:r>
              <a:rPr lang="en-US" sz="2000" dirty="0" err="1" smtClean="0"/>
              <a:t>cs.jhu.edu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Name is leaf-to-root path</a:t>
            </a:r>
          </a:p>
          <a:p>
            <a:pPr lvl="1" indent="-342900"/>
            <a:r>
              <a:rPr lang="en-US" sz="2000" dirty="0" err="1"/>
              <a:t>c</a:t>
            </a:r>
            <a:r>
              <a:rPr lang="en-US" sz="2000" dirty="0" err="1" smtClean="0"/>
              <a:t>s.jhu.edu</a:t>
            </a:r>
            <a:endParaRPr lang="en-US" sz="2000" dirty="0" smtClean="0"/>
          </a:p>
          <a:p>
            <a:pPr marL="342900" indent="-342900"/>
            <a:r>
              <a:rPr lang="en-US" sz="2400" dirty="0" smtClean="0"/>
              <a:t>Depth of tree is arbitrary (limit 128)</a:t>
            </a:r>
          </a:p>
          <a:p>
            <a:pPr marL="342900" indent="-342900"/>
            <a:r>
              <a:rPr lang="en-US" sz="2400" dirty="0" smtClean="0"/>
              <a:t>Name collisions trivially avoided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ach domain is responsible</a:t>
            </a:r>
            <a:endParaRPr lang="en-US" sz="2000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43591" y="2729015"/>
            <a:ext cx="899409" cy="2071585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chemeClr val="accent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build="p"/>
      <p:bldP spid="2" grpId="0" animBg="1"/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administration</a:t>
            </a:r>
            <a:endParaRPr lang="en-US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29531" y="4252967"/>
            <a:ext cx="789669" cy="72308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accent5"/>
                </a:solidFill>
              </a:rPr>
              <a:t>zone </a:t>
            </a:r>
            <a:r>
              <a:rPr lang="en-US" sz="2400" b="1" dirty="0">
                <a:solidFill>
                  <a:schemeClr val="tx1"/>
                </a:solidFill>
              </a:rPr>
              <a:t>corresponds to an administrative authority that is responsible for that portion of the hierarchy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e.g., </a:t>
            </a:r>
            <a:r>
              <a:rPr lang="en-US" sz="2000" b="0" dirty="0" smtClean="0">
                <a:solidFill>
                  <a:schemeClr val="tx1"/>
                </a:solidFill>
              </a:rPr>
              <a:t>JHU controls </a:t>
            </a:r>
            <a:r>
              <a:rPr lang="en-US" sz="2000" b="0" dirty="0">
                <a:solidFill>
                  <a:schemeClr val="tx1"/>
                </a:solidFill>
              </a:rPr>
              <a:t>names: </a:t>
            </a:r>
            <a:r>
              <a:rPr lang="en-US" sz="2000" b="0" dirty="0" smtClean="0">
                <a:solidFill>
                  <a:schemeClr val="tx1"/>
                </a:solidFill>
              </a:rPr>
              <a:t>*.</a:t>
            </a:r>
            <a:r>
              <a:rPr lang="en-US" sz="2000" dirty="0" err="1" smtClean="0">
                <a:solidFill>
                  <a:schemeClr val="tx1"/>
                </a:solidFill>
              </a:rPr>
              <a:t>jhu</a:t>
            </a:r>
            <a:r>
              <a:rPr lang="en-US" sz="2000" b="0" dirty="0" err="1" smtClean="0">
                <a:solidFill>
                  <a:schemeClr val="tx1"/>
                </a:solidFill>
              </a:rPr>
              <a:t>.edu</a:t>
            </a:r>
            <a:endParaRPr lang="en-US" sz="2000" b="0" dirty="0">
              <a:solidFill>
                <a:schemeClr val="tx1"/>
              </a:solidFill>
            </a:endParaRP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e.g., </a:t>
            </a:r>
            <a:r>
              <a:rPr lang="en-US" sz="2000" b="0" dirty="0" smtClean="0">
                <a:solidFill>
                  <a:schemeClr val="tx1"/>
                </a:solidFill>
              </a:rPr>
              <a:t>CS </a:t>
            </a:r>
            <a:r>
              <a:rPr lang="en-US" sz="2000" b="0" dirty="0">
                <a:solidFill>
                  <a:schemeClr val="tx1"/>
                </a:solidFill>
              </a:rPr>
              <a:t>controls names: </a:t>
            </a:r>
            <a:r>
              <a:rPr lang="en-US" sz="2000" b="0" dirty="0" smtClean="0">
                <a:solidFill>
                  <a:schemeClr val="tx1"/>
                </a:solidFill>
              </a:rPr>
              <a:t>*.</a:t>
            </a:r>
            <a:r>
              <a:rPr lang="en-US" sz="2000" b="0" dirty="0" err="1" smtClean="0">
                <a:solidFill>
                  <a:schemeClr val="tx1"/>
                </a:solidFill>
              </a:rPr>
              <a:t>cs.jhu.edu</a:t>
            </a:r>
            <a:endParaRPr lang="en-US" sz="2400" b="0" dirty="0">
              <a:solidFill>
                <a:schemeClr val="tx1"/>
              </a:solidFill>
            </a:endParaRPr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40294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ICANN/IANA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hierarchy: </a:t>
            </a:r>
            <a:r>
              <a:rPr lang="en-US" dirty="0" smtClean="0">
                <a:solidFill>
                  <a:schemeClr val="accent5"/>
                </a:solidFill>
              </a:rPr>
              <a:t>Root servers</a:t>
            </a:r>
          </a:p>
          <a:p>
            <a:pPr lvl="1"/>
            <a:r>
              <a:rPr lang="en-US" dirty="0" smtClean="0"/>
              <a:t>Location hardwired into other servers</a:t>
            </a:r>
          </a:p>
          <a:p>
            <a:r>
              <a:rPr lang="en-US" dirty="0" smtClean="0"/>
              <a:t>Next Level: </a:t>
            </a:r>
            <a:r>
              <a:rPr lang="en-US" dirty="0" smtClean="0">
                <a:solidFill>
                  <a:schemeClr val="accent5"/>
                </a:solidFill>
              </a:rPr>
              <a:t>Top-level domain (TLD) servers</a:t>
            </a:r>
          </a:p>
          <a:p>
            <a:pPr lvl="1"/>
            <a:r>
              <a:rPr lang="en-US" dirty="0" smtClean="0"/>
              <a:t>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Managed professionally</a:t>
            </a:r>
          </a:p>
          <a:p>
            <a:r>
              <a:rPr lang="en-US" dirty="0" smtClean="0"/>
              <a:t>Bottom Level: </a:t>
            </a:r>
            <a:r>
              <a:rPr lang="en-US" dirty="0" smtClean="0">
                <a:solidFill>
                  <a:schemeClr val="accent5"/>
                </a:solidFill>
              </a:rPr>
              <a:t>Authoritative DNS servers</a:t>
            </a:r>
          </a:p>
          <a:p>
            <a:pPr lvl="1"/>
            <a:r>
              <a:rPr lang="en-US" dirty="0" smtClean="0"/>
              <a:t>Actually store the name-to-address mapping</a:t>
            </a:r>
          </a:p>
          <a:p>
            <a:pPr lvl="1"/>
            <a:r>
              <a:rPr lang="en-US" dirty="0" smtClean="0"/>
              <a:t>Maintained by the corresponding administrative authority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CDN</a:t>
            </a:r>
            <a:r>
              <a:rPr lang="en-US" dirty="0"/>
              <a:t>: Content </a:t>
            </a:r>
            <a:r>
              <a:rPr lang="en-US" dirty="0" smtClean="0"/>
              <a:t>Distribution Network</a:t>
            </a:r>
            <a:endParaRPr lang="en-US" dirty="0"/>
          </a:p>
          <a:p>
            <a:r>
              <a:rPr lang="en-US" dirty="0" smtClean="0"/>
              <a:t>DNS: Domain Name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server stores a (small!) subset of the total DNS database </a:t>
            </a:r>
          </a:p>
          <a:p>
            <a:r>
              <a:rPr lang="en-US" dirty="0" smtClean="0"/>
              <a:t>An authoritative DNS server stores “</a:t>
            </a:r>
            <a:r>
              <a:rPr lang="en-US" dirty="0" smtClean="0">
                <a:solidFill>
                  <a:schemeClr val="accent5"/>
                </a:solidFill>
              </a:rPr>
              <a:t>resource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records</a:t>
            </a:r>
            <a:r>
              <a:rPr lang="en-US" dirty="0" smtClean="0"/>
              <a:t>” for all DNS names in the domain that it has authority for </a:t>
            </a:r>
          </a:p>
          <a:p>
            <a:r>
              <a:rPr lang="en-US" dirty="0" smtClean="0"/>
              <a:t>Each server needs to know other servers that are responsible for the other portions of the hierarchy</a:t>
            </a:r>
          </a:p>
          <a:p>
            <a:pPr lvl="1"/>
            <a:r>
              <a:rPr lang="en-US" dirty="0" smtClean="0"/>
              <a:t>Every server knows the root</a:t>
            </a:r>
          </a:p>
          <a:p>
            <a:pPr lvl="1"/>
            <a:r>
              <a:rPr lang="en-US" dirty="0" smtClean="0"/>
              <a:t>Root server knows about all top-level domains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Virginia, USA</a:t>
            </a:r>
          </a:p>
          <a:p>
            <a:r>
              <a:rPr lang="en-US" dirty="0" smtClean="0"/>
              <a:t>How do we make the root scale?</a:t>
            </a:r>
            <a:endParaRPr lang="en-US" dirty="0"/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 smtClean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 smtClean="0">
                <a:solidFill>
                  <a:srgbClr val="000000"/>
                </a:solidFill>
                <a:latin typeface="Arial" charset="0"/>
              </a:rPr>
              <a:t>Verisign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root servers (labeled A-M; see </a:t>
            </a:r>
            <a:r>
              <a:rPr lang="en-US" dirty="0" smtClean="0">
                <a:hlinkClick r:id="rId3"/>
              </a:rPr>
              <a:t>http://www.root-servers.org/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</a:t>
            </a:r>
            <a:r>
              <a:rPr lang="en-US" dirty="0" smtClean="0"/>
              <a:t>servers replicated via </a:t>
            </a:r>
            <a:r>
              <a:rPr lang="en-US" dirty="0" smtClean="0">
                <a:solidFill>
                  <a:schemeClr val="accent5"/>
                </a:solidFill>
              </a:rPr>
              <a:t>anycast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5781" name="AutoShape 4"/>
          <p:cNvSpPr>
            <a:spLocks noChangeAspect="1" noChangeArrowheads="1"/>
          </p:cNvSpPr>
          <p:nvPr/>
        </p:nvSpPr>
        <p:spPr bwMode="auto">
          <a:xfrm>
            <a:off x="457200" y="3214688"/>
            <a:ext cx="72342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782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Consortium,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(and 37 other locations)</a:t>
            </a:r>
          </a:p>
          <a:p>
            <a:pPr algn="ctr"/>
            <a:endParaRPr lang="en-US" sz="3200" b="0">
              <a:latin typeface="Times New Roman" charset="0"/>
            </a:endParaRPr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 (plus 29 other locations)</a:t>
            </a:r>
          </a:p>
        </p:txBody>
      </p:sp>
      <p:sp>
        <p:nvSpPr>
          <p:cNvPr id="75789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 (plus 16 other locations)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69386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plus Seoul, Paris,</a:t>
            </a:r>
            <a:br>
              <a:rPr lang="en-US" sz="1400" b="0">
                <a:solidFill>
                  <a:srgbClr val="000000"/>
                </a:solidFill>
                <a:latin typeface="Arial" charset="0"/>
              </a:rPr>
            </a:br>
            <a:r>
              <a:rPr lang="en-US" sz="1400" b="0">
                <a:solidFill>
                  <a:srgbClr val="000000"/>
                </a:solidFill>
                <a:latin typeface="Arial" charset="0"/>
              </a:rPr>
              <a:t> San Francisco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3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48783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C Cogent, Herndon, VA (also Los Angeles, NY, Chicago)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J Verisign (21 locations)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Anycast in a nutshell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finds shortest paths to destination</a:t>
            </a:r>
          </a:p>
          <a:p>
            <a:r>
              <a:rPr lang="en-US" dirty="0" smtClean="0"/>
              <a:t>If several locations are given the same address, then the network will deliver the packet to the closest location with that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Very robust </a:t>
            </a:r>
          </a:p>
          <a:p>
            <a:pPr lvl="1"/>
            <a:r>
              <a:rPr lang="en-US" dirty="0" smtClean="0"/>
              <a:t>Requires no modification to routing algorithms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servers store </a:t>
            </a:r>
            <a:r>
              <a:rPr lang="en-US" dirty="0" smtClean="0">
                <a:solidFill>
                  <a:schemeClr val="accent5"/>
                </a:solidFill>
              </a:rPr>
              <a:t>resource records (RRs)</a:t>
            </a:r>
          </a:p>
          <a:p>
            <a:pPr lvl="1"/>
            <a:r>
              <a:rPr lang="en-US" dirty="0" smtClean="0"/>
              <a:t>RR is (name, value, type, TTL)</a:t>
            </a:r>
          </a:p>
          <a:p>
            <a:r>
              <a:rPr lang="en-US" dirty="0" smtClean="0"/>
              <a:t>Type = A: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ddress)</a:t>
            </a:r>
            <a:endParaRPr lang="en-US" dirty="0" smtClean="0"/>
          </a:p>
          <a:p>
            <a:pPr lvl="1"/>
            <a:r>
              <a:rPr lang="en-US" dirty="0" smtClean="0"/>
              <a:t>name = hostname</a:t>
            </a:r>
          </a:p>
          <a:p>
            <a:pPr lvl="1"/>
            <a:r>
              <a:rPr lang="en-US" dirty="0" smtClean="0"/>
              <a:t>value = IP address</a:t>
            </a:r>
          </a:p>
          <a:p>
            <a:r>
              <a:rPr lang="en-US" dirty="0" smtClean="0"/>
              <a:t>Type = NS: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ame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erver)</a:t>
            </a:r>
            <a:endParaRPr lang="en-US" dirty="0" smtClean="0"/>
          </a:p>
          <a:p>
            <a:pPr lvl="1"/>
            <a:r>
              <a:rPr lang="en-US" dirty="0" smtClean="0"/>
              <a:t>name = domain</a:t>
            </a:r>
          </a:p>
          <a:p>
            <a:pPr lvl="1"/>
            <a:r>
              <a:rPr lang="en-US" dirty="0" smtClean="0"/>
              <a:t>value = name of DNS server for domain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records (cont’d)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</a:t>
            </a:r>
            <a:r>
              <a:rPr lang="en-US" dirty="0" smtClean="0"/>
              <a:t>CNAME: </a:t>
            </a:r>
            <a:r>
              <a:rPr lang="en-US" dirty="0"/>
              <a:t>(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anonical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Name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</a:t>
            </a:r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documents.example.com</a:t>
            </a:r>
            <a:r>
              <a:rPr lang="en-US" dirty="0" smtClean="0"/>
              <a:t> is really </a:t>
            </a:r>
            <a:r>
              <a:rPr lang="en-US" dirty="0" err="1" smtClean="0"/>
              <a:t>docs.example.com</a:t>
            </a:r>
            <a:endParaRPr lang="en-US" dirty="0" smtClean="0"/>
          </a:p>
          <a:p>
            <a:pPr lvl="1"/>
            <a:r>
              <a:rPr lang="en-US" dirty="0" smtClean="0"/>
              <a:t>value = canonical name</a:t>
            </a:r>
          </a:p>
          <a:p>
            <a:r>
              <a:rPr lang="en-US" dirty="0" smtClean="0"/>
              <a:t>Type = MX: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ail </a:t>
            </a:r>
            <a:r>
              <a:rPr lang="en-US" dirty="0" err="1" smtClean="0">
                <a:sym typeface="Wingdings"/>
              </a:rPr>
              <a:t>e</a:t>
            </a:r>
            <a:r>
              <a:rPr lang="en-US" dirty="0" err="1" smtClean="0">
                <a:solidFill>
                  <a:schemeClr val="accent5"/>
                </a:solidFill>
                <a:sym typeface="Wingdings"/>
              </a:rPr>
              <a:t>X</a:t>
            </a:r>
            <a:r>
              <a:rPr lang="en-US" dirty="0" err="1" smtClean="0">
                <a:sym typeface="Wingdings"/>
              </a:rPr>
              <a:t>changer</a:t>
            </a:r>
            <a:r>
              <a:rPr lang="en-US" dirty="0" smtClean="0">
                <a:sym typeface="Wingdings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name = domain in email address</a:t>
            </a:r>
          </a:p>
          <a:p>
            <a:pPr lvl="1"/>
            <a:r>
              <a:rPr lang="en-US" dirty="0" smtClean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62582" y="7199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foobar.com</a:t>
            </a:r>
            <a:r>
              <a:rPr lang="en-US" dirty="0" smtClean="0"/>
              <a:t> at registrar (</a:t>
            </a:r>
            <a:r>
              <a:rPr lang="en-US" dirty="0" err="1" smtClean="0"/>
              <a:t>GoDaddy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Provide registrar with names and IP addresses of your authoritative name server(s)</a:t>
            </a:r>
          </a:p>
          <a:p>
            <a:pPr lvl="1"/>
            <a:r>
              <a:rPr lang="en-US" dirty="0" smtClean="0"/>
              <a:t>Registrar inserts RR pairs into the .com TLD server: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foobar.com</a:t>
            </a:r>
            <a:r>
              <a:rPr lang="en-US" dirty="0" smtClean="0"/>
              <a:t>, dns1.foobar.com, NS)</a:t>
            </a:r>
          </a:p>
          <a:p>
            <a:pPr lvl="2"/>
            <a:r>
              <a:rPr lang="en-US" dirty="0" smtClean="0"/>
              <a:t>(dns1.foobar.com, 212.44.9.129, A)</a:t>
            </a:r>
          </a:p>
          <a:p>
            <a:r>
              <a:rPr lang="en-US" dirty="0" smtClean="0"/>
              <a:t>Store resource records in your server dns1.foobar.com</a:t>
            </a:r>
          </a:p>
          <a:p>
            <a:pPr lvl="1"/>
            <a:r>
              <a:rPr lang="en-US" dirty="0" smtClean="0"/>
              <a:t>e.g., type A record for </a:t>
            </a:r>
            <a:r>
              <a:rPr lang="en-US" dirty="0" err="1" smtClean="0"/>
              <a:t>www.foobar.com</a:t>
            </a:r>
            <a:endParaRPr lang="en-US" dirty="0" smtClean="0"/>
          </a:p>
          <a:p>
            <a:pPr lvl="1"/>
            <a:r>
              <a:rPr lang="en-US" dirty="0" smtClean="0"/>
              <a:t>e.g., type MX record for </a:t>
            </a:r>
            <a:r>
              <a:rPr lang="en-US" dirty="0" err="1" smtClean="0"/>
              <a:t>foobar.com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components</a:t>
            </a:r>
          </a:p>
          <a:p>
            <a:pPr lvl="1"/>
            <a:r>
              <a:rPr lang="en-US" dirty="0" smtClean="0"/>
              <a:t>Local DNS servers</a:t>
            </a:r>
          </a:p>
          <a:p>
            <a:pPr lvl="1"/>
            <a:r>
              <a:rPr lang="en-US" dirty="0" smtClean="0"/>
              <a:t>Resolver software on hosts</a:t>
            </a:r>
          </a:p>
          <a:p>
            <a:r>
              <a:rPr lang="en-US" dirty="0" smtClean="0"/>
              <a:t>Local DNS server (“default name server”)</a:t>
            </a:r>
          </a:p>
          <a:p>
            <a:pPr lvl="1"/>
            <a:r>
              <a:rPr lang="en-US" dirty="0" smtClean="0"/>
              <a:t>Clients configured with default server’s address OR learn it via a host configuration protocol (e.g., DHCP)</a:t>
            </a:r>
          </a:p>
          <a:p>
            <a:r>
              <a:rPr lang="en-US" dirty="0" smtClean="0"/>
              <a:t>Client application </a:t>
            </a:r>
          </a:p>
          <a:p>
            <a:pPr lvl="1"/>
            <a:r>
              <a:rPr lang="en-US" dirty="0" smtClean="0"/>
              <a:t>Obtain DNS name (e.g., from URL)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gethostbyname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Improving HTTP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connections using </a:t>
            </a:r>
            <a:r>
              <a:rPr lang="en-US" dirty="0" smtClean="0">
                <a:solidFill>
                  <a:schemeClr val="accent5"/>
                </a:solidFill>
              </a:rPr>
              <a:t>three “P”s</a:t>
            </a:r>
          </a:p>
          <a:p>
            <a:pPr lvl="1"/>
            <a:r>
              <a:rPr lang="en-US" dirty="0" smtClean="0"/>
              <a:t>Persistent connections </a:t>
            </a:r>
          </a:p>
          <a:p>
            <a:pPr lvl="1"/>
            <a:r>
              <a:rPr lang="en-US" dirty="0" smtClean="0"/>
              <a:t>Parallel/concurrent connections </a:t>
            </a:r>
          </a:p>
          <a:p>
            <a:pPr lvl="1"/>
            <a:r>
              <a:rPr lang="en-US" dirty="0" smtClean="0"/>
              <a:t>Pipelined transfers over the same connection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8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30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8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2869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dirty="0" smtClean="0"/>
              <a:t>resolution: Recursive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3507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resolution: Iterative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394960" cy="72010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394960" cy="738474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3" name="Shape 1154"/>
          <p:cNvSpPr/>
          <p:nvPr/>
        </p:nvSpPr>
        <p:spPr>
          <a:xfrm rot="3178774">
            <a:off x="62491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2629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resolve a name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name resolution</a:t>
            </a:r>
          </a:p>
          <a:p>
            <a:pPr lvl="1"/>
            <a:r>
              <a:rPr lang="en-US" dirty="0" smtClean="0"/>
              <a:t>Ask server to do it for you</a:t>
            </a:r>
          </a:p>
          <a:p>
            <a:r>
              <a:rPr lang="en-US" dirty="0" smtClean="0"/>
              <a:t>Iterative name resolution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server who to ask next</a:t>
            </a:r>
          </a:p>
          <a:p>
            <a:r>
              <a:rPr lang="en-US" dirty="0" smtClean="0"/>
              <a:t>The iterative example we saw is a mix of both!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protocol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Query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Reply </a:t>
            </a:r>
            <a:r>
              <a:rPr lang="en-US" dirty="0" smtClean="0"/>
              <a:t>messages; both with the same message format 	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eader: identifier, flags, etc.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resource records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text for details</a:t>
            </a:r>
          </a:p>
          <a:p>
            <a:r>
              <a:rPr lang="en-US" dirty="0" smtClean="0"/>
              <a:t>Client–server interaction on UDP Port 53</a:t>
            </a:r>
          </a:p>
          <a:p>
            <a:pPr lvl="1"/>
            <a:r>
              <a:rPr lang="en-US" dirty="0" smtClean="0">
                <a:sym typeface="Wingdings" charset="0"/>
              </a:rPr>
              <a:t>Spec supports TCP too, but not always implemented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Highly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Reliability</a:t>
            </a:r>
            <a:endParaRPr lang="en-US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Replicated </a:t>
            </a:r>
            <a:r>
              <a:rPr lang="en-US" dirty="0"/>
              <a:t>DNS </a:t>
            </a:r>
            <a:r>
              <a:rPr lang="en-US" dirty="0" smtClean="0"/>
              <a:t>servers (primary/secondary)</a:t>
            </a:r>
          </a:p>
          <a:p>
            <a:pPr lvl="1"/>
            <a:r>
              <a:rPr lang="en-US" dirty="0" smtClean="0"/>
              <a:t>Name service available if </a:t>
            </a:r>
            <a:r>
              <a:rPr lang="en-US" dirty="0" smtClean="0">
                <a:sym typeface="Math B" charset="0"/>
              </a:rPr>
              <a:t>at least one</a:t>
            </a:r>
            <a:r>
              <a:rPr lang="en-US" dirty="0" smtClean="0"/>
              <a:t> replica is up</a:t>
            </a:r>
          </a:p>
          <a:p>
            <a:pPr lvl="1"/>
            <a:r>
              <a:rPr lang="en-US" dirty="0" smtClean="0"/>
              <a:t>Queries can be load-balanced between replicas</a:t>
            </a:r>
          </a:p>
          <a:p>
            <a:r>
              <a:rPr lang="en-US" dirty="0" smtClean="0"/>
              <a:t>Usually, UDP used for queries</a:t>
            </a:r>
          </a:p>
          <a:p>
            <a:pPr lvl="1"/>
            <a:r>
              <a:rPr lang="en-US" dirty="0" smtClean="0"/>
              <a:t>Reliability, if needed, </a:t>
            </a:r>
            <a:r>
              <a:rPr lang="en-US" dirty="0" smtClean="0">
                <a:sym typeface="Wingdings" charset="0"/>
              </a:rPr>
              <a:t>must be implemented on UDP</a:t>
            </a:r>
          </a:p>
          <a:p>
            <a:r>
              <a:rPr lang="en-US" dirty="0" smtClean="0"/>
              <a:t>Try alternate servers on timeout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Exponential </a:t>
            </a:r>
            <a:r>
              <a:rPr lang="en-US" dirty="0" err="1" smtClean="0">
                <a:solidFill>
                  <a:schemeClr val="accent5"/>
                </a:solidFill>
              </a:rPr>
              <a:t>backoff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when retrying same server</a:t>
            </a:r>
          </a:p>
          <a:p>
            <a:r>
              <a:rPr lang="en-US" dirty="0" smtClean="0"/>
              <a:t>Same identifier for all queries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care which server responds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Fast lookups?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caching work?</a:t>
            </a:r>
          </a:p>
          <a:p>
            <a:pPr lvl="1"/>
            <a:r>
              <a:rPr lang="en-US" dirty="0" smtClean="0"/>
              <a:t>Exploit locality of reference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well does caching work?</a:t>
            </a:r>
          </a:p>
          <a:p>
            <a:pPr lvl="1"/>
            <a:r>
              <a:rPr lang="en-US" dirty="0" smtClean="0"/>
              <a:t>Very well, up to a limit</a:t>
            </a:r>
          </a:p>
          <a:p>
            <a:pPr lvl="1"/>
            <a:r>
              <a:rPr lang="en-US" dirty="0" smtClean="0"/>
              <a:t>Large overlap in content</a:t>
            </a:r>
          </a:p>
          <a:p>
            <a:pPr lvl="1"/>
            <a:r>
              <a:rPr lang="en-US" dirty="0" smtClean="0"/>
              <a:t>But many unique requests</a:t>
            </a:r>
          </a:p>
          <a:p>
            <a:pPr lvl="2"/>
            <a:r>
              <a:rPr lang="en-US" altLang="zh-CN" dirty="0" smtClean="0"/>
              <a:t>Empirical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result: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dirty="0" smtClean="0"/>
              <a:t>ffectiveness of caching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ratio)</a:t>
            </a:r>
            <a:r>
              <a:rPr lang="en-US" dirty="0" smtClean="0"/>
              <a:t> grows logarithmically with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dirty="0" smtClean="0"/>
              <a:t>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caching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all these queries takes time</a:t>
            </a:r>
          </a:p>
          <a:p>
            <a:pPr lvl="1"/>
            <a:r>
              <a:rPr lang="en-US" dirty="0" smtClean="0"/>
              <a:t>Up to 1-second latency before starting download</a:t>
            </a:r>
          </a:p>
          <a:p>
            <a:r>
              <a:rPr lang="en-US" dirty="0" smtClean="0"/>
              <a:t>Caching can greatly reduce overhead</a:t>
            </a:r>
          </a:p>
          <a:p>
            <a:pPr lvl="1"/>
            <a:r>
              <a:rPr lang="en-US" dirty="0" smtClean="0"/>
              <a:t>The top-level servers very rarely change</a:t>
            </a:r>
          </a:p>
          <a:p>
            <a:pPr lvl="1"/>
            <a:r>
              <a:rPr lang="en-US" dirty="0" smtClean="0"/>
              <a:t>Popular sites (e.g., </a:t>
            </a:r>
            <a:r>
              <a:rPr lang="en-US" dirty="0" err="1" smtClean="0"/>
              <a:t>www.cnn.com</a:t>
            </a:r>
            <a:r>
              <a:rPr lang="en-US" dirty="0" smtClean="0"/>
              <a:t>) visited often</a:t>
            </a:r>
          </a:p>
          <a:p>
            <a:pPr lvl="1"/>
            <a:r>
              <a:rPr lang="en-US" dirty="0" smtClean="0"/>
              <a:t>Local DNS server often has the information cached</a:t>
            </a:r>
          </a:p>
          <a:p>
            <a:r>
              <a:rPr lang="en-US" dirty="0" smtClean="0"/>
              <a:t>How DNS caching works</a:t>
            </a:r>
          </a:p>
          <a:p>
            <a:pPr lvl="1"/>
            <a:r>
              <a:rPr lang="en-US" dirty="0" smtClean="0"/>
              <a:t>DNS servers cache responses to queries</a:t>
            </a:r>
          </a:p>
          <a:p>
            <a:pPr lvl="1"/>
            <a:r>
              <a:rPr lang="en-US" dirty="0" smtClean="0"/>
              <a:t>Responses include a </a:t>
            </a:r>
            <a:r>
              <a:rPr lang="ja-JP" altLang="en-US" dirty="0" smtClean="0"/>
              <a:t>“</a:t>
            </a:r>
            <a:r>
              <a:rPr lang="en-US" dirty="0" smtClean="0"/>
              <a:t>time to live</a:t>
            </a:r>
            <a:r>
              <a:rPr lang="ja-JP" altLang="en-US" dirty="0" smtClean="0"/>
              <a:t>”</a:t>
            </a:r>
            <a:r>
              <a:rPr lang="en-US" dirty="0" smtClean="0"/>
              <a:t> (TTL) field</a:t>
            </a:r>
          </a:p>
          <a:p>
            <a:pPr lvl="1"/>
            <a:r>
              <a:rPr lang="en-US" dirty="0" smtClean="0"/>
              <a:t>Server deletes cached entry after TTL expires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caching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things that don</a:t>
            </a:r>
            <a:r>
              <a:rPr lang="ja-JP" altLang="en-US" dirty="0" smtClean="0"/>
              <a:t>’</a:t>
            </a:r>
            <a:r>
              <a:rPr lang="en-US" dirty="0" smtClean="0"/>
              <a:t>t work</a:t>
            </a:r>
          </a:p>
          <a:p>
            <a:pPr lvl="1"/>
            <a:r>
              <a:rPr lang="en-US" dirty="0" smtClean="0"/>
              <a:t>Misspellings like </a:t>
            </a:r>
            <a:r>
              <a:rPr lang="en-US" dirty="0" err="1" smtClean="0"/>
              <a:t>www.cnn.comm</a:t>
            </a:r>
            <a:r>
              <a:rPr lang="en-US" dirty="0" smtClean="0"/>
              <a:t> and </a:t>
            </a:r>
            <a:r>
              <a:rPr lang="en-US" dirty="0" err="1" smtClean="0"/>
              <a:t>www.cnnn.com</a:t>
            </a:r>
            <a:endParaRPr lang="en-US" dirty="0" smtClean="0"/>
          </a:p>
          <a:p>
            <a:pPr lvl="1"/>
            <a:r>
              <a:rPr lang="en-US" dirty="0" smtClean="0"/>
              <a:t>These can take a long time to fail the first time</a:t>
            </a:r>
          </a:p>
          <a:p>
            <a:pPr lvl="1"/>
            <a:r>
              <a:rPr lang="en-US" dirty="0" smtClean="0"/>
              <a:t>Good to remember that they don</a:t>
            </a:r>
            <a:r>
              <a:rPr lang="ja-JP" altLang="en-US" dirty="0" smtClean="0"/>
              <a:t>’</a:t>
            </a:r>
            <a:r>
              <a:rPr lang="en-US" dirty="0" smtClean="0"/>
              <a:t>t work so the failure takes less time the next time around</a:t>
            </a:r>
          </a:p>
          <a:p>
            <a:r>
              <a:rPr lang="en-US" dirty="0" smtClean="0"/>
              <a:t>Negative caching is </a:t>
            </a:r>
            <a:r>
              <a:rPr lang="en-US" dirty="0" smtClean="0">
                <a:solidFill>
                  <a:schemeClr val="accent5"/>
                </a:solidFill>
              </a:rPr>
              <a:t>optional</a:t>
            </a:r>
          </a:p>
          <a:p>
            <a:pPr lvl="1"/>
            <a:r>
              <a:rPr lang="en-US" dirty="0" smtClean="0"/>
              <a:t>Not widely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properties of DNS</a:t>
            </a:r>
            <a:endParaRPr lang="en-US" dirty="0"/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delegation and hierarchy enables: </a:t>
            </a:r>
          </a:p>
          <a:p>
            <a:pPr lvl="1"/>
            <a:r>
              <a:rPr lang="en-US" dirty="0" smtClean="0"/>
              <a:t>Easy unique naming</a:t>
            </a:r>
          </a:p>
          <a:p>
            <a:pPr lvl="1"/>
            <a:r>
              <a:rPr lang="en-US" dirty="0" smtClean="0"/>
              <a:t>“Fate sharing” for network failures</a:t>
            </a:r>
          </a:p>
          <a:p>
            <a:pPr lvl="1"/>
            <a:r>
              <a:rPr lang="en-US" dirty="0" smtClean="0"/>
              <a:t>Reasonable trust model</a:t>
            </a:r>
          </a:p>
          <a:p>
            <a:pPr lvl="1"/>
            <a:r>
              <a:rPr lang="en-US" dirty="0" smtClean="0"/>
              <a:t>Caching increases scalability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provides indirection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can change underneath</a:t>
            </a:r>
          </a:p>
          <a:p>
            <a:pPr lvl="1"/>
            <a:r>
              <a:rPr lang="en-US" dirty="0" smtClean="0"/>
              <a:t>Move </a:t>
            </a:r>
            <a:r>
              <a:rPr lang="en-US" dirty="0" err="1" smtClean="0"/>
              <a:t>www.cnn.com</a:t>
            </a:r>
            <a:r>
              <a:rPr lang="en-US" dirty="0" smtClean="0"/>
              <a:t> to 4.125.91.21</a:t>
            </a:r>
          </a:p>
          <a:p>
            <a:r>
              <a:rPr lang="en-US" dirty="0" smtClean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Reducing latency by picking </a:t>
            </a:r>
            <a:r>
              <a:rPr lang="en-US" dirty="0"/>
              <a:t>nearby servers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Multiple names for the same address</a:t>
            </a:r>
          </a:p>
          <a:p>
            <a:pPr lvl="1"/>
            <a:r>
              <a:rPr lang="en-US" dirty="0" smtClean="0"/>
              <a:t>E.g., many services (mail, www) on same machine </a:t>
            </a:r>
          </a:p>
          <a:p>
            <a:pPr lvl="1"/>
            <a:r>
              <a:rPr lang="en-US" dirty="0" smtClean="0"/>
              <a:t>E.g., aliases like </a:t>
            </a:r>
            <a:r>
              <a:rPr lang="en-US" dirty="0" err="1" smtClean="0"/>
              <a:t>www.cnn.com</a:t>
            </a:r>
            <a:r>
              <a:rPr lang="en-US" dirty="0" smtClean="0"/>
              <a:t> and </a:t>
            </a:r>
            <a:r>
              <a:rPr lang="en-US" dirty="0" err="1" smtClean="0"/>
              <a:t>cnn.com</a:t>
            </a:r>
            <a:endParaRPr lang="en-US" dirty="0" smtClean="0"/>
          </a:p>
          <a:p>
            <a:r>
              <a:rPr lang="en-US" dirty="0" smtClean="0"/>
              <a:t>This flexibility applies only within domain!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dirty="0" smtClean="0"/>
              <a:t>CDNs improve web performance</a:t>
            </a:r>
          </a:p>
          <a:p>
            <a:pPr lvl="1"/>
            <a:r>
              <a:rPr lang="en-US" dirty="0" smtClean="0"/>
              <a:t>Via replication and caching</a:t>
            </a:r>
          </a:p>
          <a:p>
            <a:pPr lvl="1"/>
            <a:r>
              <a:rPr lang="en-US" dirty="0" smtClean="0"/>
              <a:t>Good server selection</a:t>
            </a:r>
          </a:p>
          <a:p>
            <a:r>
              <a:rPr lang="en-US" dirty="0" smtClean="0"/>
              <a:t>DNS allows us to go to webpages without having to memorize IP addresses</a:t>
            </a:r>
          </a:p>
          <a:p>
            <a:pPr lvl="1"/>
            <a:r>
              <a:rPr lang="en-US" dirty="0" smtClean="0"/>
              <a:t>Allows a level of indirection that enables many functionalities including CDN server selection</a:t>
            </a:r>
          </a:p>
          <a:p>
            <a:endParaRPr lang="en-US" dirty="0"/>
          </a:p>
          <a:p>
            <a:r>
              <a:rPr lang="en-US" dirty="0" smtClean="0"/>
              <a:t>Exercise and lab session this Wednesday</a:t>
            </a:r>
          </a:p>
          <a:p>
            <a:r>
              <a:rPr lang="en-US" dirty="0" smtClean="0"/>
              <a:t>Assignment </a:t>
            </a:r>
            <a:r>
              <a:rPr lang="en-US" dirty="0"/>
              <a:t>1 is due </a:t>
            </a:r>
            <a:r>
              <a:rPr lang="en-US" dirty="0" smtClean="0"/>
              <a:t>this Friday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How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Modifier to GET requests: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 smtClean="0"/>
              <a:t> – returns </a:t>
            </a:r>
            <a:r>
              <a:rPr lang="ja-JP" altLang="en-US" dirty="0" smtClean="0"/>
              <a:t>“</a:t>
            </a:r>
            <a:r>
              <a:rPr lang="en-US" dirty="0" smtClean="0"/>
              <a:t>not modified</a:t>
            </a:r>
            <a:r>
              <a:rPr lang="ja-JP" altLang="en-US" dirty="0" smtClean="0"/>
              <a:t>”</a:t>
            </a:r>
            <a:r>
              <a:rPr lang="en-US" dirty="0" smtClean="0"/>
              <a:t> if resource not modified since specified time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6406" y="3474241"/>
            <a:ext cx="7571188" cy="16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3" tIns="45692" rIns="91383" bIns="4569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GET /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somedir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page.html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 HTTP/1.1</a:t>
            </a:r>
          </a:p>
          <a:p>
            <a:pPr algn="l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Host: 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www.someschool.edu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pPr algn="l"/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User-agent: </a:t>
            </a:r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Mozilla/4.0</a:t>
            </a:r>
          </a:p>
          <a:p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If-modified-since: </a:t>
            </a:r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Wed, 18 Jan 2017 10:25:50 GMT</a:t>
            </a:r>
            <a:endParaRPr lang="en-US" dirty="0">
              <a:solidFill>
                <a:schemeClr val="accent5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algn="l"/>
            <a:r>
              <a:rPr lang="en-US" b="0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b="0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blank line)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b="0" dirty="0">
              <a:solidFill>
                <a:schemeClr val="accent5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How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Modifier to GET requests: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 smtClean="0"/>
              <a:t> – returns </a:t>
            </a:r>
            <a:r>
              <a:rPr lang="ja-JP" altLang="en-US" dirty="0" smtClean="0"/>
              <a:t>“</a:t>
            </a:r>
            <a:r>
              <a:rPr lang="en-US" dirty="0" smtClean="0"/>
              <a:t>not modified</a:t>
            </a:r>
            <a:r>
              <a:rPr lang="ja-JP" altLang="en-US" dirty="0" smtClean="0"/>
              <a:t>”</a:t>
            </a:r>
            <a:r>
              <a:rPr lang="en-US" dirty="0" smtClean="0"/>
              <a:t> if resource not modified since specified time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Client specifies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400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in request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compares this against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last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time of resource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Server returns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Not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if resource has not changed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…. or a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with the latest version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otherwise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How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Modifier to GET requests: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If-modified-since</a:t>
            </a:r>
            <a:r>
              <a:rPr lang="en-US" dirty="0" smtClean="0"/>
              <a:t> – returns </a:t>
            </a:r>
            <a:r>
              <a:rPr lang="ja-JP" altLang="en-US" dirty="0" smtClean="0"/>
              <a:t>“</a:t>
            </a:r>
            <a:r>
              <a:rPr lang="en-US" dirty="0" smtClean="0"/>
              <a:t>not modified</a:t>
            </a:r>
            <a:r>
              <a:rPr lang="ja-JP" altLang="en-US" dirty="0" smtClean="0"/>
              <a:t>”</a:t>
            </a:r>
            <a:r>
              <a:rPr lang="en-US" dirty="0" smtClean="0"/>
              <a:t> if resource not modified since specified time </a:t>
            </a:r>
          </a:p>
          <a:p>
            <a:r>
              <a:rPr lang="en-US" dirty="0" smtClean="0"/>
              <a:t>Response header: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Expires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how long it</a:t>
            </a:r>
            <a:r>
              <a:rPr lang="ja-JP" altLang="en-US" dirty="0" smtClean="0"/>
              <a:t>’</a:t>
            </a:r>
            <a:r>
              <a:rPr lang="en-US" dirty="0" smtClean="0"/>
              <a:t>s safe to cache the resource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No-cache</a:t>
            </a:r>
            <a:r>
              <a:rPr lang="en-US" dirty="0" smtClean="0"/>
              <a:t> – ignore all caches; always get resource directly from server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Caching: Where?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Client (browser)</a:t>
            </a:r>
          </a:p>
          <a:p>
            <a:pPr lvl="1"/>
            <a:r>
              <a:rPr lang="en-US" dirty="0" smtClean="0"/>
              <a:t>Forward proxies </a:t>
            </a:r>
          </a:p>
          <a:p>
            <a:pPr lvl="1"/>
            <a:r>
              <a:rPr lang="en-US" dirty="0" smtClean="0"/>
              <a:t>Reverse proxies</a:t>
            </a:r>
          </a:p>
          <a:p>
            <a:pPr lvl="1"/>
            <a:r>
              <a:rPr lang="en-US" dirty="0" smtClean="0"/>
              <a:t>Content Distribution Network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1945</TotalTime>
  <Words>2342</Words>
  <Application>Microsoft Macintosh PowerPoint</Application>
  <PresentationFormat>On-screen Show (4:3)</PresentationFormat>
  <Paragraphs>528</Paragraphs>
  <Slides>55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Calibri</vt:lpstr>
      <vt:lpstr>Calibri Light</vt:lpstr>
      <vt:lpstr>Courier New</vt:lpstr>
      <vt:lpstr>Helvetica</vt:lpstr>
      <vt:lpstr>Lucida Console</vt:lpstr>
      <vt:lpstr>Math B</vt:lpstr>
      <vt:lpstr>Monotype Sorts</vt:lpstr>
      <vt:lpstr>ＭＳ Ｐゴシック</vt:lpstr>
      <vt:lpstr>Times New Roman</vt:lpstr>
      <vt:lpstr>Wingdings</vt:lpstr>
      <vt:lpstr>ZapfDingbats</vt:lpstr>
      <vt:lpstr>宋体</vt:lpstr>
      <vt:lpstr>Arial</vt:lpstr>
      <vt:lpstr>Office Theme</vt:lpstr>
      <vt:lpstr>Clip</vt:lpstr>
      <vt:lpstr>EN.601.414/614 Computer Networks  CDN and DNS</vt:lpstr>
      <vt:lpstr>Question on differences between connection and circuit</vt:lpstr>
      <vt:lpstr>Agenda</vt:lpstr>
      <vt:lpstr>Recap: Improving HTTP performance</vt:lpstr>
      <vt:lpstr>Caching</vt:lpstr>
      <vt:lpstr>Caching: How</vt:lpstr>
      <vt:lpstr>Caching: How</vt:lpstr>
      <vt:lpstr>Caching: How</vt:lpstr>
      <vt:lpstr>Caching: Where?</vt:lpstr>
      <vt:lpstr>Caching: Where?</vt:lpstr>
      <vt:lpstr>Caching with Reverse Proxies</vt:lpstr>
      <vt:lpstr>Caching with Forward Proxies</vt:lpstr>
      <vt:lpstr>Replication</vt:lpstr>
      <vt:lpstr>Recap: Improving HTTP performance</vt:lpstr>
      <vt:lpstr>Content Distribution Networks (CDN)</vt:lpstr>
      <vt:lpstr> Cost-effective content delivery</vt:lpstr>
      <vt:lpstr>CDN example – Akamai</vt:lpstr>
      <vt:lpstr>How to direct clients to particular replicas?</vt:lpstr>
      <vt:lpstr>DNS: Domain name system</vt:lpstr>
      <vt:lpstr>Internet names &amp; addresses</vt:lpstr>
      <vt:lpstr>Why?</vt:lpstr>
      <vt:lpstr>DNS: History</vt:lpstr>
      <vt:lpstr>DNS: History (cont’d)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DNS root servers</vt:lpstr>
      <vt:lpstr>Anycast in a nutshell</vt:lpstr>
      <vt:lpstr>DNS records</vt:lpstr>
      <vt:lpstr>DNS records (cont’d)</vt:lpstr>
      <vt:lpstr>Inserting Resource Records into DNS</vt:lpstr>
      <vt:lpstr>Using DNS (Client/App View)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Negative caching</vt:lpstr>
      <vt:lpstr>Important properties of DNS</vt:lpstr>
      <vt:lpstr>DNS provides indirection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381</cp:revision>
  <dcterms:created xsi:type="dcterms:W3CDTF">2017-09-02T14:15:58Z</dcterms:created>
  <dcterms:modified xsi:type="dcterms:W3CDTF">2019-02-11T19:56:36Z</dcterms:modified>
</cp:coreProperties>
</file>