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461" r:id="rId3"/>
    <p:sldId id="462" r:id="rId4"/>
    <p:sldId id="463" r:id="rId5"/>
    <p:sldId id="464" r:id="rId6"/>
    <p:sldId id="465" r:id="rId7"/>
    <p:sldId id="521" r:id="rId8"/>
    <p:sldId id="522" r:id="rId9"/>
    <p:sldId id="523" r:id="rId10"/>
    <p:sldId id="469" r:id="rId11"/>
    <p:sldId id="524" r:id="rId12"/>
    <p:sldId id="471" r:id="rId13"/>
    <p:sldId id="472" r:id="rId14"/>
    <p:sldId id="473" r:id="rId15"/>
    <p:sldId id="474" r:id="rId16"/>
    <p:sldId id="525" r:id="rId17"/>
    <p:sldId id="476" r:id="rId18"/>
    <p:sldId id="526" r:id="rId19"/>
    <p:sldId id="478" r:id="rId20"/>
    <p:sldId id="479" r:id="rId21"/>
    <p:sldId id="480" r:id="rId22"/>
    <p:sldId id="481" r:id="rId23"/>
    <p:sldId id="482" r:id="rId24"/>
    <p:sldId id="527" r:id="rId25"/>
    <p:sldId id="484" r:id="rId26"/>
    <p:sldId id="485" r:id="rId27"/>
    <p:sldId id="486" r:id="rId28"/>
    <p:sldId id="528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29" r:id="rId43"/>
    <p:sldId id="504" r:id="rId44"/>
    <p:sldId id="505" r:id="rId45"/>
    <p:sldId id="506" r:id="rId46"/>
    <p:sldId id="530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32" r:id="rId58"/>
    <p:sldId id="519" r:id="rId59"/>
    <p:sldId id="520" r:id="rId60"/>
    <p:sldId id="46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/>
    <p:restoredTop sz="88250"/>
  </p:normalViewPr>
  <p:slideViewPr>
    <p:cSldViewPr snapToObjects="1">
      <p:cViewPr>
        <p:scale>
          <a:sx n="110" d="100"/>
          <a:sy n="110" d="100"/>
        </p:scale>
        <p:origin x="464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2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7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window moves, the timer is restarted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6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62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7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7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5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6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96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75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24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3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6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4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altLang="zh-CN" sz="4800" smtClean="0"/>
              <a:t>TCP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</a:t>
            </a:r>
            <a:r>
              <a:rPr lang="en-US" dirty="0" smtClean="0"/>
              <a:t>Repeat (SR)</a:t>
            </a:r>
            <a:endParaRPr lang="en-US" dirty="0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SR </a:t>
            </a:r>
            <a:r>
              <a:rPr lang="en-US" dirty="0"/>
              <a:t>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Transmission Control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use from what we’ve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what we’ve seen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Checksums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 </a:t>
            </a:r>
            <a:r>
              <a:rPr lang="en-US" dirty="0" smtClean="0"/>
              <a:t>are byte offsets </a:t>
            </a:r>
          </a:p>
          <a:p>
            <a:pPr lvl="1"/>
            <a:r>
              <a:rPr lang="en-US" dirty="0" smtClean="0"/>
              <a:t>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sliding window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 </a:t>
            </a:r>
            <a:r>
              <a:rPr lang="en-US" dirty="0" smtClean="0"/>
              <a:t>(like GBN)</a:t>
            </a:r>
          </a:p>
          <a:p>
            <a:pPr lvl="2"/>
            <a:r>
              <a:rPr lang="en-US" dirty="0" smtClean="0"/>
              <a:t>Sender maintains a </a:t>
            </a:r>
            <a:r>
              <a:rPr lang="en-US" dirty="0" smtClean="0">
                <a:solidFill>
                  <a:schemeClr val="accent5"/>
                </a:solidFill>
              </a:rPr>
              <a:t>single retransmission timer 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buffer out-of-sequence packets </a:t>
            </a:r>
            <a:r>
              <a:rPr lang="en-US" dirty="0" smtClean="0"/>
              <a:t>(like SR)</a:t>
            </a:r>
          </a:p>
          <a:p>
            <a:r>
              <a:rPr lang="en-US" dirty="0" smtClean="0"/>
              <a:t>Few more: fast retransmit, timeout estimation algorithms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Demux 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Computed </a:t>
            </a:r>
            <a:br>
              <a:rPr lang="en-US" b="0" dirty="0" smtClean="0">
                <a:solidFill>
                  <a:schemeClr val="accent4"/>
                </a:solidFill>
                <a:latin typeface="Arial" charset="0"/>
              </a:rPr>
            </a:b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over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pseudo-header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and data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b</a:t>
            </a:r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ecause TCP is a </a:t>
            </a:r>
          </a:p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byte stream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tream of bytes</a:t>
            </a:r>
            <a:r>
              <a:rPr lang="ja-JP" altLang="en-US" dirty="0" smtClean="0"/>
              <a:t>”</a:t>
            </a:r>
            <a:r>
              <a:rPr lang="en-US" altLang="ja-JP" dirty="0"/>
              <a:t> s</a:t>
            </a:r>
            <a:r>
              <a:rPr lang="en-US" dirty="0" smtClean="0"/>
              <a:t>ervice…</a:t>
            </a:r>
            <a:endParaRPr lang="en-US" dirty="0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reliable data transfer to TCP</a:t>
            </a:r>
          </a:p>
          <a:p>
            <a:r>
              <a:rPr lang="en-US" dirty="0" smtClean="0"/>
              <a:t>TCP connection setup</a:t>
            </a:r>
          </a:p>
          <a:p>
            <a:r>
              <a:rPr lang="en-US" dirty="0" smtClean="0"/>
              <a:t>TCP connection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provided using 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egments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out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</a:t>
            </a:r>
          </a:p>
          <a:p>
            <a:pPr lvl="1"/>
            <a:r>
              <a:rPr lang="en-US" dirty="0" smtClean="0"/>
              <a:t>No bigger than </a:t>
            </a:r>
            <a:r>
              <a:rPr lang="en-US" dirty="0" smtClean="0">
                <a:solidFill>
                  <a:schemeClr val="accent5"/>
                </a:solidFill>
              </a:rPr>
              <a:t>Maximum Transmission Unit (MTU)</a:t>
            </a:r>
          </a:p>
          <a:p>
            <a:pPr lvl="1"/>
            <a:r>
              <a:rPr lang="en-US" dirty="0" smtClean="0"/>
              <a:t>E.g., up to 1500 bytes with Ethernet</a:t>
            </a:r>
          </a:p>
          <a:p>
            <a:r>
              <a:rPr lang="en-US" dirty="0" smtClean="0"/>
              <a:t>TCP packet</a:t>
            </a:r>
          </a:p>
          <a:p>
            <a:pPr lvl="1"/>
            <a:r>
              <a:rPr lang="en-US" dirty="0" smtClean="0"/>
              <a:t>IP packet with a TCP header and data inside</a:t>
            </a:r>
          </a:p>
          <a:p>
            <a:pPr lvl="1"/>
            <a:r>
              <a:rPr lang="en-US" dirty="0" smtClean="0"/>
              <a:t>TCP header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/>
              <a:t> 20 bytes long</a:t>
            </a:r>
          </a:p>
          <a:p>
            <a:r>
              <a:rPr lang="en-US" dirty="0" smtClean="0"/>
              <a:t>TCP segment</a:t>
            </a:r>
          </a:p>
          <a:p>
            <a:pPr lvl="1"/>
            <a:r>
              <a:rPr lang="en-US" dirty="0" smtClean="0"/>
              <a:t>No more than </a:t>
            </a:r>
            <a:r>
              <a:rPr lang="en-US" dirty="0" smtClean="0">
                <a:solidFill>
                  <a:schemeClr val="accent5"/>
                </a:solidFill>
              </a:rPr>
              <a:t>Maximum Segment Size (MSS) </a:t>
            </a:r>
            <a:r>
              <a:rPr lang="en-US" dirty="0" smtClean="0"/>
              <a:t>bytes</a:t>
            </a:r>
          </a:p>
          <a:p>
            <a:pPr lvl="1"/>
            <a:r>
              <a:rPr lang="en-US" dirty="0" smtClean="0"/>
              <a:t>E.g., up to 1460 consecutive bytes from the stream</a:t>
            </a:r>
          </a:p>
          <a:p>
            <a:pPr lvl="1"/>
            <a:r>
              <a:rPr lang="en-US" dirty="0" smtClean="0"/>
              <a:t>MSS = MTU – (IP header) – (TCP header)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67596" grpId="0" animBg="1"/>
      <p:bldP spid="675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r>
              <a:rPr lang="en-US" sz="1600" b="0" dirty="0" smtClean="0">
                <a:solidFill>
                  <a:schemeClr val="accent5"/>
                </a:solidFill>
                <a:latin typeface="+mn-lt"/>
              </a:rPr>
              <a:t> bytes</a:t>
            </a:r>
            <a:endParaRPr lang="en-US" sz="16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02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chemeClr val="accent5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</a:rPr>
              <a:t>ACK sequence number </a:t>
            </a:r>
            <a:endParaRPr lang="en-US" sz="1800" b="0" dirty="0" smtClean="0">
              <a:solidFill>
                <a:schemeClr val="bg1"/>
              </a:solidFill>
              <a:latin typeface="+mn-lt"/>
            </a:endParaRP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next expected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= </a:t>
            </a:r>
            <a:r>
              <a:rPr lang="en-US" sz="1800" b="0" dirty="0" err="1" smtClean="0">
                <a:solidFill>
                  <a:schemeClr val="bg1"/>
                </a:solidFill>
                <a:latin typeface="+mn-lt"/>
              </a:rPr>
              <a:t>seqno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</a:rPr>
              <a:t> + length(data)</a:t>
            </a:r>
            <a:endParaRPr lang="en-US" sz="1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010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5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chemeClr val="bg1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chemeClr val="bg1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chemeClr val="bg1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chemeClr val="bg1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Starting byte offset of data carried in this segment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chemeClr val="accent5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ACKs and sequence numbers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 </a:t>
            </a:r>
          </a:p>
          <a:p>
            <a:pPr lvl="1"/>
            <a:r>
              <a:rPr lang="en-US" dirty="0" smtClean="0"/>
              <a:t>Data starts with sequence number X</a:t>
            </a:r>
          </a:p>
          <a:p>
            <a:pPr lvl="1"/>
            <a:r>
              <a:rPr lang="en-US" dirty="0" smtClean="0"/>
              <a:t>Packet contains B bytes [X, X+1, X+2, ….X+B-1]</a:t>
            </a:r>
          </a:p>
          <a:p>
            <a:r>
              <a:rPr lang="en-US" dirty="0" smtClean="0"/>
              <a:t>Upon receipt of packet, receiver sends an ACK</a:t>
            </a:r>
          </a:p>
          <a:p>
            <a:pPr lvl="1"/>
            <a:r>
              <a:rPr lang="en-US" dirty="0" smtClean="0"/>
              <a:t> If all data prior to X already received: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X+B</a:t>
            </a:r>
            <a:r>
              <a:rPr lang="en-US" dirty="0" smtClean="0"/>
              <a:t> (because that is next expected byte)</a:t>
            </a:r>
          </a:p>
          <a:p>
            <a:pPr lvl="1"/>
            <a:r>
              <a:rPr lang="en-US" dirty="0" smtClean="0"/>
              <a:t>If highest in-order byte received is Y </a:t>
            </a:r>
            <a:r>
              <a:rPr lang="en-US" dirty="0" err="1" smtClean="0"/>
              <a:t>s.t.</a:t>
            </a:r>
            <a:r>
              <a:rPr lang="en-US" dirty="0" smtClean="0"/>
              <a:t> (Y+1) &lt; X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chemeClr val="accent5"/>
                </a:solidFill>
              </a:rPr>
              <a:t>Y+1</a:t>
            </a:r>
          </a:p>
          <a:p>
            <a:pPr lvl="2"/>
            <a:r>
              <a:rPr lang="en-US" dirty="0" smtClean="0"/>
              <a:t>Even if this has been </a:t>
            </a:r>
            <a:r>
              <a:rPr lang="en-US" dirty="0" err="1" smtClean="0"/>
              <a:t>ACKed</a:t>
            </a:r>
            <a:r>
              <a:rPr lang="en-US" dirty="0" smtClean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=X+B, length=B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5"/>
                </a:solidFill>
              </a:rPr>
              <a:t>Seqno</a:t>
            </a:r>
            <a:r>
              <a:rPr lang="en-US" dirty="0" smtClean="0">
                <a:solidFill>
                  <a:schemeClr val="accent5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chemeClr val="accent4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chemeClr val="accent4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chemeClr val="accent4"/>
                </a:solidFill>
                <a:latin typeface="Arial" charset="0"/>
              </a:rPr>
              <a:t>in </a:t>
            </a:r>
            <a:r>
              <a:rPr lang="en-US" u="sng" dirty="0" smtClean="0">
                <a:solidFill>
                  <a:schemeClr val="accent4"/>
                </a:solidFill>
                <a:latin typeface="Arial" charset="0"/>
              </a:rPr>
              <a:t>order</a:t>
            </a:r>
            <a:endParaRPr lang="en-US" u="sng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chemeClr val="accent5"/>
                </a:solidFill>
              </a:rPr>
              <a:t>can buffer out-of-sequence packets </a:t>
            </a:r>
            <a:r>
              <a:rPr lang="en-US" dirty="0" smtClean="0"/>
              <a:t>(like 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Stop and wait </a:t>
            </a:r>
            <a:r>
              <a:rPr lang="en-US" dirty="0" smtClean="0"/>
              <a:t>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</a:t>
            </a:r>
            <a:r>
              <a:rPr lang="en-US" smtClean="0"/>
              <a:t>(</a:t>
            </a:r>
            <a:r>
              <a:rPr lang="en-US" smtClean="0"/>
              <a:t>DATA/RTT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 (seqno:600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700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800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900</a:t>
            </a:r>
            <a:r>
              <a:rPr lang="en-US" dirty="0"/>
              <a:t>),…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chemeClr val="accent5"/>
                </a:solidFill>
              </a:rPr>
              <a:t>fast </a:t>
            </a:r>
            <a:r>
              <a:rPr lang="en-US" dirty="0" smtClean="0">
                <a:solidFill>
                  <a:schemeClr val="accent5"/>
                </a:solidFill>
              </a:rPr>
              <a:t>retransmit</a:t>
            </a:r>
            <a:r>
              <a:rPr lang="en-US" dirty="0" smtClean="0"/>
              <a:t>: duplicate ACKs trigger </a:t>
            </a:r>
            <a:r>
              <a:rPr lang="en-US" dirty="0"/>
              <a:t>early retransmission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Duplicate ACKs </a:t>
            </a:r>
            <a:r>
              <a:rPr lang="en-US" dirty="0" smtClean="0"/>
              <a:t>are a sign of an isolated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r>
              <a:rPr lang="en-US" dirty="0" smtClean="0"/>
              <a:t>Trigger retransmission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r>
              <a:rPr lang="en-US" dirty="0" smtClean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 after resending:</a:t>
            </a:r>
          </a:p>
          <a:p>
            <a:pPr lvl="1"/>
            <a:r>
              <a:rPr lang="en-US" dirty="0" smtClean="0"/>
              <a:t>Send missing packet and move sliding window by the number of dup ACKs</a:t>
            </a:r>
          </a:p>
          <a:p>
            <a:pPr lvl="2"/>
            <a:r>
              <a:rPr lang="en-US" dirty="0" smtClean="0"/>
              <a:t>Speeds up transmission, but might be wrong</a:t>
            </a:r>
          </a:p>
          <a:p>
            <a:pPr lvl="1"/>
            <a:r>
              <a:rPr lang="en-US" dirty="0" smtClean="0"/>
              <a:t>Send missing packet, and wait for ACK to move sliding window</a:t>
            </a:r>
          </a:p>
          <a:p>
            <a:pPr lvl="2"/>
            <a:r>
              <a:rPr lang="en-US" dirty="0" smtClean="0"/>
              <a:t>Is slowed down by single dropped packets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Which should TCP do?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buffer out-of-sequence packets (like SR)</a:t>
            </a:r>
          </a:p>
          <a:p>
            <a:r>
              <a:rPr lang="en-US" dirty="0"/>
              <a:t>Introduces fast </a:t>
            </a:r>
            <a:r>
              <a:rPr lang="en-US" dirty="0" smtClean="0"/>
              <a:t>retransmit: duplicate ACKs trigger </a:t>
            </a:r>
            <a:r>
              <a:rPr lang="en-US" dirty="0"/>
              <a:t>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chemeClr val="accent5"/>
                </a:solidFill>
              </a:rPr>
              <a:t>single retransmission timer </a:t>
            </a:r>
            <a:r>
              <a:rPr lang="en-US" dirty="0"/>
              <a:t>(like GBN) and retransmits on </a:t>
            </a:r>
            <a:r>
              <a:rPr lang="en-US" dirty="0" smtClean="0"/>
              <a:t>timeout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hasn’t received an ACK by timeout, </a:t>
            </a:r>
            <a:r>
              <a:rPr lang="en-US" dirty="0" smtClean="0">
                <a:solidFill>
                  <a:schemeClr val="accent5"/>
                </a:solidFill>
              </a:rPr>
              <a:t>retransmit the first packet </a:t>
            </a:r>
            <a:r>
              <a:rPr lang="en-US" dirty="0" smtClean="0"/>
              <a:t>in the window</a:t>
            </a:r>
          </a:p>
          <a:p>
            <a:r>
              <a:rPr lang="en-US" dirty="0" smtClean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illustration</a:t>
            </a:r>
            <a:endParaRPr lang="en-US" dirty="0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chemeClr val="accent5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chemeClr val="accent5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chemeClr val="accent5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chemeClr val="accent5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6258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 smtClean="0"/>
              <a:t>How to set timeout?</a:t>
            </a:r>
          </a:p>
          <a:p>
            <a:pPr lvl="1"/>
            <a:r>
              <a:rPr lang="en-US" dirty="0" smtClean="0"/>
              <a:t>Too long: connection has low throughput</a:t>
            </a:r>
          </a:p>
          <a:p>
            <a:pPr lvl="1"/>
            <a:r>
              <a:rPr lang="en-US" dirty="0" smtClean="0"/>
              <a:t>Too short: retransmit packet that was just delayed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5"/>
                </a:solidFill>
              </a:rPr>
              <a:t>make timeout proportional to RTT</a:t>
            </a:r>
          </a:p>
          <a:p>
            <a:pPr lvl="1"/>
            <a:r>
              <a:rPr lang="en-US" dirty="0" smtClean="0"/>
              <a:t>But how do we measure RTT?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weighted average of RTT samples</a:t>
            </a:r>
            <a:endParaRPr lang="en-US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Ambiguous measurements</a:t>
            </a:r>
            <a:endParaRPr lang="en-US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Acknowledge many packets at a time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Acknowledge individual packets</a:t>
            </a:r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How GBN and SR use these two can be slightly different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SampleRTT from retransmissions</a:t>
            </a:r>
          </a:p>
          <a:p>
            <a:pPr lvl="1"/>
            <a:r>
              <a:rPr lang="en-US" dirty="0" smtClean="0"/>
              <a:t>Once retransmitted, ignore that segment in the future</a:t>
            </a:r>
          </a:p>
          <a:p>
            <a:r>
              <a:rPr lang="en-US" dirty="0" smtClean="0"/>
              <a:t>Computes </a:t>
            </a:r>
            <a:r>
              <a:rPr lang="en-US" dirty="0" err="1" smtClean="0"/>
              <a:t>EstimatedRTT</a:t>
            </a:r>
            <a:r>
              <a:rPr lang="en-US" dirty="0" smtClean="0"/>
              <a:t> using </a:t>
            </a:r>
            <a:r>
              <a:rPr lang="el-GR" dirty="0" smtClean="0"/>
              <a:t>α</a:t>
            </a:r>
            <a:r>
              <a:rPr lang="en-US" dirty="0" smtClean="0"/>
              <a:t> = 0.125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Timeout value (RTO)  = 2 ×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chemeClr val="accent5"/>
                </a:solidFill>
              </a:rPr>
              <a:t>exponential </a:t>
            </a:r>
            <a:r>
              <a:rPr lang="en-US" dirty="0" err="1" smtClean="0">
                <a:solidFill>
                  <a:schemeClr val="accent5"/>
                </a:solidFill>
              </a:rPr>
              <a:t>backoff</a:t>
            </a:r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smtClean="0"/>
              <a:t>Every time RTO timer expires, set RTO </a:t>
            </a:r>
            <a:r>
              <a:rPr lang="en-US" dirty="0" smtClean="0">
                <a:sym typeface="Symbol" charset="0"/>
              </a:rPr>
              <a:t> 2·RTO</a:t>
            </a:r>
          </a:p>
          <a:p>
            <a:pPr lvl="3"/>
            <a:r>
              <a:rPr lang="en-US" dirty="0" smtClean="0">
                <a:sym typeface="Symbol" charset="0"/>
              </a:rPr>
              <a:t>(Up  to maximum  60 sec)</a:t>
            </a:r>
          </a:p>
          <a:p>
            <a:pPr lvl="2"/>
            <a:r>
              <a:rPr lang="en-US" dirty="0" smtClean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 smtClean="0"/>
              <a:t>×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Problem</a:t>
            </a:r>
            <a:r>
              <a:rPr lang="en-US" dirty="0" smtClean="0"/>
              <a:t>: need to better capture variability in RTT</a:t>
            </a:r>
          </a:p>
          <a:p>
            <a:pPr lvl="1"/>
            <a:r>
              <a:rPr lang="en-US" dirty="0" smtClean="0"/>
              <a:t>Directly measure deviation</a:t>
            </a:r>
          </a:p>
          <a:p>
            <a:endParaRPr lang="en-US" dirty="0" smtClean="0"/>
          </a:p>
          <a:p>
            <a:r>
              <a:rPr lang="en-US" dirty="0" smtClean="0"/>
              <a:t>Deviation = | SampleRTT – </a:t>
            </a:r>
            <a:r>
              <a:rPr lang="en-US" dirty="0" err="1" smtClean="0"/>
              <a:t>EstimatedRTT</a:t>
            </a:r>
            <a:r>
              <a:rPr lang="en-US" dirty="0" smtClean="0"/>
              <a:t> | </a:t>
            </a:r>
          </a:p>
          <a:p>
            <a:r>
              <a:rPr lang="en-US" dirty="0" err="1" smtClean="0"/>
              <a:t>DevRTT</a:t>
            </a:r>
            <a:r>
              <a:rPr lang="en-US" dirty="0" smtClean="0"/>
              <a:t>: exponential average of Deviation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RTO = </a:t>
            </a:r>
            <a:r>
              <a:rPr lang="en-US" dirty="0" err="1" smtClean="0">
                <a:solidFill>
                  <a:schemeClr val="accent5"/>
                </a:solidFill>
              </a:rPr>
              <a:t>EstimatedRTT</a:t>
            </a:r>
            <a:r>
              <a:rPr lang="en-US" dirty="0" smtClean="0">
                <a:solidFill>
                  <a:schemeClr val="accent5"/>
                </a:solidFill>
              </a:rPr>
              <a:t> + 4 </a:t>
            </a:r>
            <a:r>
              <a:rPr lang="en-US" dirty="0">
                <a:solidFill>
                  <a:schemeClr val="accent5"/>
                </a:solidFill>
              </a:rPr>
              <a:t>x </a:t>
            </a:r>
            <a:r>
              <a:rPr lang="en-US" dirty="0" err="1" smtClean="0">
                <a:solidFill>
                  <a:schemeClr val="accent5"/>
                </a:solidFill>
              </a:rPr>
              <a:t>DevRTT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Number (ISN)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 for the very first byte</a:t>
            </a:r>
          </a:p>
          <a:p>
            <a:r>
              <a:rPr lang="en-US" dirty="0" smtClean="0"/>
              <a:t>Why not just use ISN = 0?</a:t>
            </a:r>
          </a:p>
          <a:p>
            <a:pPr lvl="1"/>
            <a:r>
              <a:rPr lang="en-US" dirty="0" smtClean="0"/>
              <a:t>Practical issue</a:t>
            </a:r>
          </a:p>
          <a:p>
            <a:pPr lvl="2"/>
            <a:r>
              <a:rPr lang="en-US" dirty="0" smtClean="0"/>
              <a:t>IP addresses and port #s uniquely identify a connection</a:t>
            </a:r>
          </a:p>
          <a:p>
            <a:pPr lvl="2"/>
            <a:r>
              <a:rPr lang="en-US" dirty="0" smtClean="0"/>
              <a:t>Eventually, though, these port #s do get used again; small chance an old packet is still in flight</a:t>
            </a:r>
          </a:p>
          <a:p>
            <a:pPr lvl="2"/>
            <a:r>
              <a:rPr lang="en-US" dirty="0" smtClean="0"/>
              <a:t>Also, others might try to spoof your connection</a:t>
            </a:r>
          </a:p>
          <a:p>
            <a:pPr lvl="1"/>
            <a:r>
              <a:rPr lang="en-US" dirty="0" smtClean="0"/>
              <a:t>Why does using ISN help?</a:t>
            </a:r>
          </a:p>
          <a:p>
            <a:r>
              <a:rPr lang="en-US" dirty="0" smtClean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4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initial SYN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N/A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SYN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B’s SYN-ACK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smtClean="0">
                <a:solidFill>
                  <a:schemeClr val="accent4"/>
                </a:solidFill>
                <a:latin typeface="Arial" charset="0"/>
              </a:rPr>
              <a:t>ACK=A’s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smtClean="0">
                <a:solidFill>
                  <a:schemeClr val="accent4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 tells it accepts and is ready to accept next packet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ACK to SYN-ACK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B’s port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5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chemeClr val="accent4"/>
                </a:solidFill>
                <a:latin typeface="Arial" charset="0"/>
              </a:rPr>
              <a:t>ACK=B’s ISN+1</a:t>
            </a:r>
            <a:endParaRPr lang="en-US" b="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SYN,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SeqNum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800" dirty="0" err="1">
                  <a:solidFill>
                    <a:schemeClr val="accent5"/>
                  </a:solidFill>
                  <a:latin typeface="Arial" charset="0"/>
                </a:rPr>
                <a:t>Ack</a:t>
              </a:r>
              <a:r>
                <a:rPr lang="en-US" sz="1800" dirty="0">
                  <a:solidFill>
                    <a:schemeClr val="accent5"/>
                  </a:solidFill>
                  <a:latin typeface="Arial" charset="0"/>
                </a:rPr>
                <a:t>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chemeClr val="accent5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5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chemeClr val="accent4"/>
                </a:solidFill>
                <a:latin typeface="Arial" charset="0"/>
              </a:rPr>
            </a:br>
            <a:r>
              <a:rPr lang="en-US" sz="1800" i="1" dirty="0">
                <a:solidFill>
                  <a:schemeClr val="accent4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SYN packet gets lost</a:t>
            </a:r>
          </a:p>
          <a:p>
            <a:pPr lvl="1"/>
            <a:r>
              <a:rPr lang="en-US" dirty="0" smtClean="0"/>
              <a:t>Packet dropped by the network or server is busy</a:t>
            </a:r>
          </a:p>
          <a:p>
            <a:r>
              <a:rPr lang="en-US" dirty="0" smtClean="0"/>
              <a:t>Eventually, no SYN-ACK arrives</a:t>
            </a:r>
          </a:p>
          <a:p>
            <a:pPr lvl="1"/>
            <a:r>
              <a:rPr lang="en-US" dirty="0" smtClean="0"/>
              <a:t>Sender retransmits the SYN on timeout</a:t>
            </a:r>
          </a:p>
          <a:p>
            <a:r>
              <a:rPr lang="en-US" dirty="0" smtClean="0"/>
              <a:t>How should the TCP sender set the timer?</a:t>
            </a:r>
          </a:p>
          <a:p>
            <a:pPr lvl="1"/>
            <a:r>
              <a:rPr lang="en-US" dirty="0" smtClean="0"/>
              <a:t>Sender has no idea how far away the receiver is</a:t>
            </a:r>
          </a:p>
          <a:p>
            <a:pPr lvl="1"/>
            <a:r>
              <a:rPr lang="en-US" dirty="0" smtClean="0"/>
              <a:t>Hard to guess a reasonable length of time to wait</a:t>
            </a:r>
          </a:p>
          <a:p>
            <a:pPr lvl="1"/>
            <a:r>
              <a:rPr lang="en-US" dirty="0" smtClean="0"/>
              <a:t>SHOULD (RFCs 1122 &amp; 2988) use default of 3 seconds</a:t>
            </a:r>
          </a:p>
          <a:p>
            <a:pPr lvl="2"/>
            <a:r>
              <a:rPr lang="en-US" dirty="0" smtClean="0"/>
              <a:t>Some implementations instead use 6 seconds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loss and web downloads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clicks on a hypertext link</a:t>
            </a:r>
          </a:p>
          <a:p>
            <a:pPr lvl="1"/>
            <a:r>
              <a:rPr lang="en-US" dirty="0" smtClean="0"/>
              <a:t>Browser creates a socket and does a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r>
              <a:rPr lang="en-US" dirty="0" smtClean="0"/>
              <a:t> triggers the OS to transmit a SYN</a:t>
            </a:r>
          </a:p>
          <a:p>
            <a:r>
              <a:rPr lang="en-US" dirty="0" smtClean="0"/>
              <a:t>If the SYN is lost…</a:t>
            </a:r>
          </a:p>
          <a:p>
            <a:pPr lvl="1"/>
            <a:r>
              <a:rPr lang="en-US" dirty="0" smtClean="0"/>
              <a:t>3-6 seconds of delay: can be very long</a:t>
            </a:r>
          </a:p>
          <a:p>
            <a:pPr lvl="1"/>
            <a:r>
              <a:rPr lang="en-US" dirty="0" smtClean="0"/>
              <a:t>User may become impatient and can retry</a:t>
            </a:r>
          </a:p>
          <a:p>
            <a:r>
              <a:rPr lang="en-US" dirty="0" smtClean="0"/>
              <a:t>User triggers an </a:t>
            </a:r>
            <a:r>
              <a:rPr lang="ja-JP" altLang="en-US" dirty="0" smtClean="0"/>
              <a:t>“</a:t>
            </a:r>
            <a:r>
              <a:rPr lang="en-US" dirty="0" smtClean="0"/>
              <a:t>abort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Browser creates a new socket and another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pPr lvl="1"/>
            <a:r>
              <a:rPr lang="en-US" dirty="0" smtClean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one side at a time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Finish (FIN) to close and receive remaining bytes</a:t>
            </a:r>
          </a:p>
          <a:p>
            <a:pPr lvl="1"/>
            <a:r>
              <a:rPr lang="en-US" sz="2000" dirty="0" smtClean="0"/>
              <a:t>FIN occupies one byte in the sequence space</a:t>
            </a:r>
          </a:p>
          <a:p>
            <a:r>
              <a:rPr lang="en-US" sz="2400" dirty="0" smtClean="0"/>
              <a:t>Other host </a:t>
            </a:r>
            <a:r>
              <a:rPr lang="en-US" sz="2400" dirty="0" err="1" smtClean="0"/>
              <a:t>acks</a:t>
            </a:r>
            <a:r>
              <a:rPr lang="en-US" sz="2400" dirty="0" smtClean="0"/>
              <a:t> the byte to confirm</a:t>
            </a:r>
          </a:p>
          <a:p>
            <a:r>
              <a:rPr lang="en-US" sz="2400" dirty="0" smtClean="0"/>
              <a:t>Closes A’s side of the connection, but not B’s</a:t>
            </a:r>
          </a:p>
          <a:p>
            <a:pPr lvl="1"/>
            <a:r>
              <a:rPr lang="en-US" sz="2000" dirty="0" smtClean="0"/>
              <a:t>Until B likewise sends a FIN</a:t>
            </a:r>
          </a:p>
          <a:p>
            <a:pPr lvl="1"/>
            <a:r>
              <a:rPr lang="en-US" sz="2000" dirty="0" smtClean="0"/>
              <a:t>Which A then </a:t>
            </a:r>
            <a:r>
              <a:rPr lang="en-US" sz="2000" dirty="0" err="1" smtClean="0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Avoid reincarnation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B </a:t>
              </a: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will retransmit FIN 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both together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 smtClean="0"/>
              <a:t>Same as before, but B sets FIN with their ack of A’s FIN</a:t>
            </a:r>
            <a:endParaRPr lang="en-US" sz="2400" dirty="0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chemeClr val="accent5"/>
                  </a:solidFill>
                  <a:latin typeface="Arial" charset="0"/>
                </a:rPr>
                <a:t>:</a:t>
              </a:r>
              <a:endParaRPr lang="en-US" sz="1600" b="0" dirty="0">
                <a:solidFill>
                  <a:schemeClr val="accent5"/>
                </a:solidFill>
                <a:latin typeface="Arial" charset="0"/>
              </a:endParaRP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chemeClr val="accent5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chemeClr val="accent5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pPr lvl="1"/>
            <a:r>
              <a:rPr lang="en-US" sz="2000" dirty="0" smtClean="0"/>
              <a:t>But: if B sends anything more, will elicit another RST</a:t>
            </a:r>
            <a:endParaRPr lang="en-US" sz="2000" dirty="0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chemeClr val="accent5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chemeClr val="accent5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chemeClr val="accent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is not easy!</a:t>
            </a:r>
          </a:p>
          <a:p>
            <a:endParaRPr lang="en-US" dirty="0"/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LOTs of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</a:t>
            </a:r>
            <a:r>
              <a:rPr lang="en-US" dirty="0" smtClean="0"/>
              <a:t>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6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</a:t>
            </a:r>
            <a:r>
              <a:rPr lang="en-US" dirty="0" smtClean="0"/>
              <a:t>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GBN </a:t>
            </a:r>
            <a:r>
              <a:rPr lang="en-US" dirty="0" smtClean="0"/>
              <a:t>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</TotalTime>
  <Words>2573</Words>
  <Application>Microsoft Macintosh PowerPoint</Application>
  <PresentationFormat>On-screen Show (4:3)</PresentationFormat>
  <Paragraphs>730</Paragraphs>
  <Slides>60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Calibri</vt:lpstr>
      <vt:lpstr>Calibri Light</vt:lpstr>
      <vt:lpstr>Courier</vt:lpstr>
      <vt:lpstr>Courier New</vt:lpstr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TCP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416</cp:revision>
  <dcterms:created xsi:type="dcterms:W3CDTF">2017-09-02T14:15:58Z</dcterms:created>
  <dcterms:modified xsi:type="dcterms:W3CDTF">2018-02-26T18:44:45Z</dcterms:modified>
</cp:coreProperties>
</file>