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sldIdLst>
    <p:sldId id="256" r:id="rId2"/>
    <p:sldId id="59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87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88" r:id="rId34"/>
    <p:sldId id="558" r:id="rId35"/>
    <p:sldId id="559" r:id="rId36"/>
    <p:sldId id="560" r:id="rId37"/>
    <p:sldId id="561" r:id="rId38"/>
    <p:sldId id="562" r:id="rId39"/>
    <p:sldId id="563" r:id="rId40"/>
    <p:sldId id="564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576" r:id="rId53"/>
    <p:sldId id="577" r:id="rId54"/>
    <p:sldId id="578" r:id="rId55"/>
    <p:sldId id="579" r:id="rId56"/>
    <p:sldId id="589" r:id="rId57"/>
    <p:sldId id="581" r:id="rId58"/>
    <p:sldId id="582" r:id="rId59"/>
    <p:sldId id="583" r:id="rId60"/>
    <p:sldId id="584" r:id="rId61"/>
    <p:sldId id="585" r:id="rId62"/>
    <p:sldId id="586" r:id="rId63"/>
    <p:sldId id="590" r:id="rId64"/>
    <p:sldId id="471" r:id="rId65"/>
    <p:sldId id="472" r:id="rId66"/>
    <p:sldId id="46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88140"/>
  </p:normalViewPr>
  <p:slideViewPr>
    <p:cSldViewPr snapToObjects="1">
      <p:cViewPr varScale="1">
        <p:scale>
          <a:sx n="132" d="100"/>
          <a:sy n="132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211227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9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5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9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8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22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0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9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49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8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448097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4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22123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43246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72598" y="2139952"/>
            <a:ext cx="1342002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8757" y="2876551"/>
            <a:ext cx="2111508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06782" y="2152270"/>
            <a:ext cx="20923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bg1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four components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Transmission delay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Propagation delay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Queuing delay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7983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4398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9865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4411849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42849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chemeClr val="accent5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108" y="24"/>
              <a:ext cx="727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chemeClr val="accent4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219350" y="2642776"/>
            <a:ext cx="1437885" cy="353943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chemeClr val="accent4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454845" y="3097945"/>
            <a:ext cx="963396" cy="353943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chemeClr val="accent5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148" y="24"/>
              <a:ext cx="641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chemeClr val="accent5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89" y="23"/>
              <a:ext cx="56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chemeClr val="accent5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76" y="24"/>
              <a:ext cx="594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chemeClr val="accent5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87" y="23"/>
              <a:ext cx="572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6534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Lower three layers implemented everywhere</a:t>
            </a:r>
          </a:p>
          <a:p>
            <a:r>
              <a:rPr lang="en-US" b="0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295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chemeClr val="accent4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chemeClr val="accent4"/>
                </a:solidFill>
                <a:latin typeface="Arial" charset="0"/>
              </a:rPr>
              <a:t>User B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20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chemeClr val="accent4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chemeClr val="accent4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Basics (lectures 1–3) </a:t>
            </a:r>
          </a:p>
          <a:p>
            <a:r>
              <a:rPr lang="en-US" dirty="0"/>
              <a:t>Application layer (lectures 4, 5)</a:t>
            </a:r>
          </a:p>
          <a:p>
            <a:pPr lvl="1"/>
            <a:r>
              <a:rPr lang="en-US" dirty="0"/>
              <a:t>HTTP, DNS, and CDN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(lectures 10, 11)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</a:t>
            </a:r>
            <a:r>
              <a:rPr lang="en-US" altLang="zh-CN" dirty="0"/>
              <a:t>75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en-US" dirty="0"/>
              <a:t> October 15 (this Thursday)</a:t>
            </a:r>
          </a:p>
          <a:p>
            <a:r>
              <a:rPr lang="en-US" dirty="0"/>
              <a:t>Location: Take-home</a:t>
            </a:r>
          </a:p>
          <a:p>
            <a:r>
              <a:rPr lang="en-US" dirty="0"/>
              <a:t>Form: Open-book</a:t>
            </a:r>
          </a:p>
          <a:p>
            <a:pPr lvl="1"/>
            <a:r>
              <a:rPr lang="en-US" dirty="0"/>
              <a:t>Can use slides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en-US" dirty="0"/>
          </a:p>
          <a:p>
            <a:pPr lvl="1"/>
            <a:r>
              <a:rPr lang="en-US" dirty="0"/>
              <a:t>Can use a calculator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Anything else is prohibited</a:t>
            </a:r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Senior Option</a:t>
            </a:r>
          </a:p>
          <a:p>
            <a:pPr lvl="1"/>
            <a:r>
              <a:rPr lang="en-US" dirty="0"/>
              <a:t>Your final exam score will be the same as your midterm exam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6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HTTP request/response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56835" name="Line 3"/>
          <p:cNvSpPr>
            <a:spLocks noChangeShapeType="1"/>
          </p:cNvSpPr>
          <p:nvPr/>
        </p:nvSpPr>
        <p:spPr bwMode="auto">
          <a:xfrm flipH="1">
            <a:off x="3460750" y="2246325"/>
            <a:ext cx="1588" cy="320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36" name="Line 4"/>
          <p:cNvSpPr>
            <a:spLocks noChangeShapeType="1"/>
          </p:cNvSpPr>
          <p:nvPr/>
        </p:nvSpPr>
        <p:spPr bwMode="auto">
          <a:xfrm>
            <a:off x="5899150" y="22479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3038902" y="1856582"/>
            <a:ext cx="902825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+mn-lt"/>
              </a:rPr>
              <a:t>Client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404698" y="1856582"/>
            <a:ext cx="985733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+mn-lt"/>
              </a:rPr>
              <a:t>Server</a:t>
            </a: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3460750" y="2400300"/>
            <a:ext cx="2438400" cy="2286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 rot="305992">
            <a:off x="4293464" y="2170113"/>
            <a:ext cx="89679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syn</a:t>
            </a:r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3460750" y="2781300"/>
            <a:ext cx="2438400" cy="2286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 rot="-285611">
            <a:off x="3755642" y="2568575"/>
            <a:ext cx="148349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syn + ack </a:t>
            </a:r>
          </a:p>
        </p:txBody>
      </p:sp>
      <p:sp>
        <p:nvSpPr>
          <p:cNvPr id="1656843" name="Line 11"/>
          <p:cNvSpPr>
            <a:spLocks noChangeShapeType="1"/>
          </p:cNvSpPr>
          <p:nvPr/>
        </p:nvSpPr>
        <p:spPr bwMode="auto">
          <a:xfrm>
            <a:off x="3460750" y="3467100"/>
            <a:ext cx="2438400" cy="4572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4" name="Text Box 12"/>
          <p:cNvSpPr txBox="1">
            <a:spLocks noChangeArrowheads="1"/>
          </p:cNvSpPr>
          <p:nvPr/>
        </p:nvSpPr>
        <p:spPr bwMode="auto">
          <a:xfrm rot="623789">
            <a:off x="3668467" y="3330575"/>
            <a:ext cx="203249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ack + HTTP GET</a:t>
            </a:r>
          </a:p>
        </p:txBody>
      </p:sp>
      <p:sp>
        <p:nvSpPr>
          <p:cNvPr id="1656845" name="Line 13"/>
          <p:cNvSpPr>
            <a:spLocks noChangeShapeType="1"/>
          </p:cNvSpPr>
          <p:nvPr/>
        </p:nvSpPr>
        <p:spPr bwMode="auto">
          <a:xfrm flipH="1">
            <a:off x="3460750" y="4000500"/>
            <a:ext cx="2438400" cy="2286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6" name="Line 14"/>
          <p:cNvSpPr>
            <a:spLocks noChangeShapeType="1"/>
          </p:cNvSpPr>
          <p:nvPr/>
        </p:nvSpPr>
        <p:spPr bwMode="auto">
          <a:xfrm>
            <a:off x="3460750" y="4533900"/>
            <a:ext cx="2438400" cy="4572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7" name="Line 15"/>
          <p:cNvSpPr>
            <a:spLocks noChangeShapeType="1"/>
          </p:cNvSpPr>
          <p:nvPr/>
        </p:nvSpPr>
        <p:spPr bwMode="auto">
          <a:xfrm flipH="1">
            <a:off x="3460750" y="5067300"/>
            <a:ext cx="2438400" cy="2286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1656848" name="Group 16"/>
          <p:cNvGrpSpPr>
            <a:grpSpLocks/>
          </p:cNvGrpSpPr>
          <p:nvPr/>
        </p:nvGrpSpPr>
        <p:grpSpPr bwMode="auto">
          <a:xfrm>
            <a:off x="4703783" y="3881436"/>
            <a:ext cx="301626" cy="887412"/>
            <a:chOff x="975" y="2699"/>
            <a:chExt cx="190" cy="559"/>
          </a:xfrm>
        </p:grpSpPr>
        <p:sp>
          <p:nvSpPr>
            <p:cNvPr id="1656849" name="Text Box 17"/>
            <p:cNvSpPr txBox="1">
              <a:spLocks noChangeArrowheads="1"/>
            </p:cNvSpPr>
            <p:nvPr/>
          </p:nvSpPr>
          <p:spPr bwMode="auto">
            <a:xfrm>
              <a:off x="975" y="2699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accent5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0" name="Text Box 18"/>
            <p:cNvSpPr txBox="1">
              <a:spLocks noChangeArrowheads="1"/>
            </p:cNvSpPr>
            <p:nvPr/>
          </p:nvSpPr>
          <p:spPr bwMode="auto">
            <a:xfrm>
              <a:off x="978" y="2795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accent5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1" name="Text Box 19"/>
            <p:cNvSpPr txBox="1">
              <a:spLocks noChangeArrowheads="1"/>
            </p:cNvSpPr>
            <p:nvPr/>
          </p:nvSpPr>
          <p:spPr bwMode="auto">
            <a:xfrm>
              <a:off x="978" y="2891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accent5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1656852" name="AutoShape 20"/>
          <p:cNvSpPr>
            <a:spLocks/>
          </p:cNvSpPr>
          <p:nvPr/>
        </p:nvSpPr>
        <p:spPr bwMode="auto">
          <a:xfrm>
            <a:off x="3308350" y="23241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3" name="AutoShape 21"/>
          <p:cNvSpPr>
            <a:spLocks/>
          </p:cNvSpPr>
          <p:nvPr/>
        </p:nvSpPr>
        <p:spPr bwMode="auto">
          <a:xfrm>
            <a:off x="3232150" y="36957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4" name="Text Box 22"/>
          <p:cNvSpPr txBox="1">
            <a:spLocks noChangeArrowheads="1"/>
          </p:cNvSpPr>
          <p:nvPr/>
        </p:nvSpPr>
        <p:spPr bwMode="auto">
          <a:xfrm>
            <a:off x="1908802" y="2400302"/>
            <a:ext cx="1230736" cy="6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solidFill>
                  <a:schemeClr val="accent5"/>
                </a:solidFill>
                <a:latin typeface="+mn-lt"/>
              </a:rPr>
              <a:t>Establish</a:t>
            </a:r>
          </a:p>
          <a:p>
            <a:r>
              <a:rPr lang="en-US" sz="1800" b="0" dirty="0">
                <a:solidFill>
                  <a:schemeClr val="accent5"/>
                </a:solidFill>
                <a:latin typeface="+mn-lt"/>
              </a:rPr>
              <a:t>connection</a:t>
            </a:r>
          </a:p>
        </p:txBody>
      </p:sp>
      <p:sp>
        <p:nvSpPr>
          <p:cNvPr id="1656855" name="Text Box 23"/>
          <p:cNvSpPr txBox="1">
            <a:spLocks noChangeArrowheads="1"/>
          </p:cNvSpPr>
          <p:nvPr/>
        </p:nvSpPr>
        <p:spPr bwMode="auto">
          <a:xfrm>
            <a:off x="2062377" y="4229102"/>
            <a:ext cx="1035619" cy="6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Request</a:t>
            </a:r>
          </a:p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response</a:t>
            </a:r>
          </a:p>
        </p:txBody>
      </p:sp>
      <p:sp>
        <p:nvSpPr>
          <p:cNvPr id="1656856" name="Text Box 24"/>
          <p:cNvSpPr txBox="1">
            <a:spLocks noChangeArrowheads="1"/>
          </p:cNvSpPr>
          <p:nvPr/>
        </p:nvSpPr>
        <p:spPr bwMode="auto">
          <a:xfrm>
            <a:off x="2219825" y="3086102"/>
            <a:ext cx="898402" cy="6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Client </a:t>
            </a:r>
          </a:p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request</a:t>
            </a:r>
          </a:p>
        </p:txBody>
      </p:sp>
      <p:sp>
        <p:nvSpPr>
          <p:cNvPr id="1656857" name="Line 25"/>
          <p:cNvSpPr>
            <a:spLocks noChangeShapeType="1"/>
          </p:cNvSpPr>
          <p:nvPr/>
        </p:nvSpPr>
        <p:spPr bwMode="auto">
          <a:xfrm>
            <a:off x="3003550" y="3390901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8" name="Line 26"/>
          <p:cNvSpPr>
            <a:spLocks noChangeShapeType="1"/>
          </p:cNvSpPr>
          <p:nvPr/>
        </p:nvSpPr>
        <p:spPr bwMode="auto">
          <a:xfrm flipV="1">
            <a:off x="3003550" y="53721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9" name="Text Box 27"/>
          <p:cNvSpPr txBox="1">
            <a:spLocks noChangeArrowheads="1"/>
          </p:cNvSpPr>
          <p:nvPr/>
        </p:nvSpPr>
        <p:spPr bwMode="auto">
          <a:xfrm>
            <a:off x="511175" y="5500633"/>
            <a:ext cx="307022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9754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9" grpId="0" animBg="1"/>
      <p:bldP spid="1656840" grpId="0"/>
      <p:bldP spid="1656841" grpId="0" animBg="1"/>
      <p:bldP spid="1656842" grpId="0"/>
      <p:bldP spid="1656843" grpId="0" animBg="1"/>
      <p:bldP spid="1656843" grpId="1" animBg="1"/>
      <p:bldP spid="1656844" grpId="0"/>
      <p:bldP spid="1656845" grpId="0" animBg="1"/>
      <p:bldP spid="1656846" grpId="0" animBg="1"/>
      <p:bldP spid="1656847" grpId="0" animBg="1"/>
      <p:bldP spid="1656852" grpId="0" animBg="1"/>
      <p:bldP spid="1656853" grpId="0" animBg="1"/>
      <p:bldP spid="1656854" grpId="0"/>
      <p:bldP spid="1656855" grpId="0"/>
      <p:bldP spid="1656856" grpId="0"/>
      <p:bldP spid="1656857" grpId="0" animBg="1"/>
      <p:bldP spid="1656858" grpId="0" animBg="1"/>
      <p:bldP spid="16568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RTT (round-trip time)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Total </a:t>
            </a:r>
            <a:r>
              <a:rPr lang="en-US" dirty="0"/>
              <a:t>= 2RTT + Transmission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37728" cy="3560755"/>
            <a:chOff x="5138546" y="1923173"/>
            <a:chExt cx="3337728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505621" y="1923173"/>
              <a:ext cx="72399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chemeClr val="accent5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92520" y="1923173"/>
              <a:ext cx="783754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chemeClr val="accent5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71741" y="2197388"/>
              <a:ext cx="89679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chemeClr val="accent5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6053264" y="2564323"/>
              <a:ext cx="148349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chemeClr val="accent5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951266" y="3266031"/>
              <a:ext cx="2032494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chemeClr val="accent5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3304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3304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3842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chemeClr val="accent5"/>
                  </a:solidFill>
                  <a:latin typeface="+mn-lt"/>
                </a:rPr>
                <a:t>Tx</a:t>
              </a:r>
              <a:endParaRPr lang="en-US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0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48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282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8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30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4894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65648906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chemeClr val="accent5"/>
                </a:solidFill>
              </a:rPr>
              <a:t>does NOT imply </a:t>
            </a:r>
            <a:r>
              <a:rPr lang="en-US" dirty="0"/>
              <a:t>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19882208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394960" cy="72010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394960" cy="738474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Shape 1154"/>
          <p:cNvSpPr/>
          <p:nvPr/>
        </p:nvSpPr>
        <p:spPr>
          <a:xfrm rot="3178774">
            <a:off x="62491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11817071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/>
              <a:t>“</a:t>
            </a:r>
            <a:r>
              <a:rPr lang="en-US" dirty="0"/>
              <a:t>time to live</a:t>
            </a:r>
            <a:r>
              <a:rPr lang="ja-JP" altLang="en-US" dirty="0"/>
              <a:t>”</a:t>
            </a:r>
            <a:r>
              <a:rPr lang="en-US" dirty="0"/>
              <a:t> (TTL)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Basics (lectures 1–3) </a:t>
            </a:r>
          </a:p>
          <a:p>
            <a:r>
              <a:rPr lang="en-US" dirty="0">
                <a:solidFill>
                  <a:schemeClr val="accent3"/>
                </a:solidFill>
              </a:rPr>
              <a:t>Application layer (lectures 4, 5)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HTTP, DNS, and CDN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(lectures 10, 11)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2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5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466792"/>
              </p:ext>
            </p:extLst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675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Stop and wait </a:t>
            </a:r>
            <a:r>
              <a:rPr lang="en-US" dirty="0"/>
              <a:t>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chemeClr val="accent5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1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chemeClr val="accent5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chemeClr val="accent5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chemeClr val="accent5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5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(lectures 1–3) </a:t>
            </a:r>
          </a:p>
          <a:p>
            <a:r>
              <a:rPr lang="en-US" dirty="0"/>
              <a:t>Application layer (lectures 4, 5)</a:t>
            </a:r>
          </a:p>
          <a:p>
            <a:pPr lvl="1"/>
            <a:r>
              <a:rPr lang="en-US" dirty="0"/>
              <a:t>HTTP, DNS, and CDN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(lectures 10, 11)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uses timeouts to retransmit packets </a:t>
            </a:r>
          </a:p>
          <a:p>
            <a:pPr lvl="1"/>
            <a:r>
              <a:rPr lang="en-US" dirty="0"/>
              <a:t>But RTT may vary (significantly!) for different reasons and on different timescales</a:t>
            </a:r>
          </a:p>
          <a:p>
            <a:pPr lvl="2"/>
            <a:r>
              <a:rPr lang="en-US" dirty="0"/>
              <a:t>due to temporary congestion</a:t>
            </a:r>
          </a:p>
          <a:p>
            <a:pPr lvl="2"/>
            <a:r>
              <a:rPr lang="en-US" dirty="0"/>
              <a:t>due to long-lived congestion </a:t>
            </a:r>
          </a:p>
          <a:p>
            <a:pPr lvl="2"/>
            <a:r>
              <a:rPr lang="en-US" dirty="0"/>
              <a:t>due to a change in routing paths</a:t>
            </a:r>
          </a:p>
          <a:p>
            <a:r>
              <a:rPr lang="en-US" dirty="0"/>
              <a:t>An incorrect RTT estimate might introduce spurious retransmissions or overly long delays</a:t>
            </a:r>
          </a:p>
          <a:p>
            <a:r>
              <a:rPr lang="en-US" dirty="0"/>
              <a:t>Proposed solutions use EWMA, incorporate deviations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400" dirty="0"/>
              <a:t>Three-way handshake to terminate (normal operation)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chemeClr val="accent5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Risk of sender over-</a:t>
            </a:r>
            <a:r>
              <a:rPr lang="en-US" dirty="0" err="1">
                <a:solidFill>
                  <a:schemeClr val="accent5"/>
                </a:solidFill>
              </a:rPr>
              <a:t>runing</a:t>
            </a:r>
            <a:r>
              <a:rPr lang="en-US" dirty="0">
                <a:solidFill>
                  <a:schemeClr val="accent5"/>
                </a:solidFill>
              </a:rPr>
              <a:t>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Restrict window to min{RWND, CWND} </a:t>
            </a:r>
            <a:r>
              <a:rPr lang="en-US" dirty="0"/>
              <a:t>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4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CWND </a:t>
            </a:r>
            <a:r>
              <a:rPr lang="en-US" dirty="0"/>
              <a:t>(initialized to a small constant)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</a:rPr>
              <a:t>ssthresh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(initialized to a large constant)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</a:rPr>
              <a:t>dupACKcount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timer</a:t>
            </a:r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ACK </a:t>
            </a:r>
            <a:r>
              <a:rPr lang="en-US" dirty="0"/>
              <a:t>(new data)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dupACK </a:t>
            </a:r>
            <a:r>
              <a:rPr lang="en-US" dirty="0"/>
              <a:t>(duplicate ACK for old data)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Timeout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66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b="0" i="1" dirty="0">
                <a:solidFill>
                  <a:schemeClr val="accent5"/>
                </a:solidFill>
                <a:latin typeface="+mn-lt"/>
              </a:rPr>
              <a:t>CWND = 2xCWND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23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  <a:latin typeface="+mn-lt"/>
              </a:rPr>
              <a:t>Slow start 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66303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</a:t>
              </a:r>
              <a:r>
                <a:rPr lang="en-US" b="0" i="1" dirty="0">
                  <a:solidFill>
                    <a:schemeClr val="accent5"/>
                  </a:solidFill>
                  <a:latin typeface="+mn-lt"/>
                </a:rPr>
                <a:t>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chemeClr val="accent5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chemeClr val="accent5"/>
                </a:solidFill>
                <a:latin typeface="+mn-lt"/>
              </a:rPr>
            </a:br>
            <a:r>
              <a:rPr lang="en-US" sz="2400" i="1" dirty="0">
                <a:solidFill>
                  <a:schemeClr val="accent5"/>
                </a:solidFill>
                <a:latin typeface="+mn-lt"/>
              </a:rPr>
              <a:t>avoidance phase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CWND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</a:t>
            </a:r>
            <a:r>
              <a:rPr lang="en-US" dirty="0">
                <a:solidFill>
                  <a:schemeClr val="accent5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3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chemeClr val="accent5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3546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  <a:solidFill>
            <a:schemeClr val="bg2">
              <a:lumMod val="90000"/>
            </a:schemeClr>
          </a:solidFill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  <a:solidFill>
            <a:schemeClr val="bg2">
              <a:lumMod val="90000"/>
            </a:schemeClr>
          </a:solidFill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</a:t>
            </a:r>
            <a:br>
              <a:rPr lang="en-US" dirty="0"/>
            </a:br>
            <a:r>
              <a:rPr lang="en-US" dirty="0"/>
              <a:t>High-speed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E7476-67DB-7F4B-8C2E-AED0AF2A3456}"/>
                  </a:ext>
                </a:extLst>
              </p:cNvPr>
              <p:cNvSpPr txBox="1"/>
              <p:nvPr/>
            </p:nvSpPr>
            <p:spPr>
              <a:xfrm>
                <a:off x="5257800" y="438898"/>
                <a:ext cx="3666388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h𝑟𝑜𝑢𝑔h𝑝𝑢𝑡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E7476-67DB-7F4B-8C2E-AED0AF2A3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8898"/>
                <a:ext cx="3666388" cy="909352"/>
              </a:xfrm>
              <a:prstGeom prst="rect">
                <a:avLst/>
              </a:prstGeom>
              <a:blipFill>
                <a:blip r:embed="rId2"/>
                <a:stretch>
                  <a:fillRect l="-103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4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Basics (lectures 1–3) </a:t>
            </a:r>
          </a:p>
          <a:p>
            <a:r>
              <a:rPr lang="en-US" dirty="0">
                <a:solidFill>
                  <a:schemeClr val="accent3"/>
                </a:solidFill>
              </a:rPr>
              <a:t>Application layer (lectures 4, 5)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HTTP, DNS, and CDN</a:t>
            </a:r>
          </a:p>
          <a:p>
            <a:r>
              <a:rPr lang="en-US" dirty="0">
                <a:solidFill>
                  <a:schemeClr val="accent3"/>
                </a:solidFill>
              </a:rPr>
              <a:t>Transport layer (lectures 6–9)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(lectures 10, 11)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3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chemeClr val="accent5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chemeClr val="accent5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Very different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chemeClr val="accent5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chemeClr val="accent5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chemeClr val="accent5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How are network resources shared?</a:t>
            </a:r>
            <a:endParaRPr lang="en-US" dirty="0"/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Reservations </a:t>
            </a:r>
            <a:r>
              <a:rPr lang="en-US" dirty="0">
                <a:sym typeface="Wingdings"/>
              </a:rPr>
              <a:t> circuit switching</a:t>
            </a:r>
            <a:endParaRPr lang="en-US" dirty="0"/>
          </a:p>
          <a:p>
            <a:pPr lvl="1"/>
            <a:r>
              <a:rPr lang="en-US" dirty="0"/>
              <a:t>On-demand </a:t>
            </a:r>
            <a:r>
              <a:rPr lang="en-US" dirty="0">
                <a:sym typeface="Wingdings"/>
              </a:rPr>
              <a:t> packet switching</a:t>
            </a:r>
            <a:endParaRPr lang="en-US" dirty="0"/>
          </a:p>
          <a:p>
            <a:endParaRPr lang="en-US" dirty="0"/>
          </a:p>
        </p:txBody>
      </p:sp>
      <p:sp>
        <p:nvSpPr>
          <p:cNvPr id="851" name="Shape 8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40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83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42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Plane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61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391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5"/>
                </a:solidFill>
                <a:latin typeface="+mn-lt"/>
              </a:rPr>
              <a:t>Send to the port with the longest prefix match</a:t>
            </a:r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110000**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110001**</a:t>
              </a: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1100****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1101****</a:t>
              </a:r>
            </a:p>
          </p:txBody>
        </p:sp>
        <p:cxnSp>
          <p:nvCxnSpPr>
            <p:cNvPr id="3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n-lt"/>
                </a:rPr>
                <a:t>ISP Router</a:t>
              </a:r>
            </a:p>
          </p:txBody>
        </p:sp>
      </p:grpSp>
      <p:cxnSp>
        <p:nvCxnSpPr>
          <p:cNvPr id="4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8716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chemeClr val="accent5"/>
                </a:solidFill>
              </a:rPr>
              <a:t>per packet</a:t>
            </a:r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chemeClr val="accent5"/>
                </a:solidFill>
              </a:rPr>
              <a:t>per connection</a:t>
            </a:r>
            <a:br>
              <a:rPr lang="en-US" dirty="0">
                <a:solidFill>
                  <a:schemeClr val="accent5"/>
                </a:solidFill>
              </a:rPr>
            </a:b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0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76750" cy="4351338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reservation request to </a:t>
            </a:r>
            <a:r>
              <a:rPr lang="en-US" sz="3200" b="0" dirty="0" err="1">
                <a:solidFill>
                  <a:schemeClr val="accent5"/>
                </a:solidFill>
              </a:rPr>
              <a:t>dst</a:t>
            </a:r>
            <a:endParaRPr lang="en-US" sz="3200" b="0" dirty="0">
              <a:solidFill>
                <a:schemeClr val="accent5"/>
              </a:solidFill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/>
              <a:t>Switches create circuit </a:t>
            </a:r>
            <a:r>
              <a:rPr lang="en-US" sz="3200" b="0" i="1" dirty="0"/>
              <a:t>after</a:t>
            </a:r>
            <a:r>
              <a:rPr lang="en-US" sz="3200" b="0" dirty="0"/>
              <a:t> admission control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data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teardown request</a:t>
            </a:r>
          </a:p>
          <a:p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16200000">
            <a:off x="4333261" y="2456485"/>
            <a:ext cx="4572000" cy="2707033"/>
            <a:chOff x="554038" y="1527174"/>
            <a:chExt cx="7947025" cy="4705351"/>
          </a:xfrm>
        </p:grpSpPr>
        <p:sp>
          <p:nvSpPr>
            <p:cNvPr id="6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1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Shape 115"/>
            <p:cNvSpPr/>
            <p:nvPr/>
          </p:nvSpPr>
          <p:spPr>
            <a:xfrm>
              <a:off x="1857375" y="2490789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Shape 116"/>
            <p:cNvSpPr/>
            <p:nvPr/>
          </p:nvSpPr>
          <p:spPr>
            <a:xfrm>
              <a:off x="1009649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20"/>
            <p:cNvSpPr/>
            <p:nvPr/>
          </p:nvSpPr>
          <p:spPr>
            <a:xfrm>
              <a:off x="1955800" y="152717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Shape 121"/>
            <p:cNvSpPr/>
            <p:nvPr/>
          </p:nvSpPr>
          <p:spPr>
            <a:xfrm>
              <a:off x="2616201" y="1660526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" name="Shape 123"/>
            <p:cNvSpPr/>
            <p:nvPr/>
          </p:nvSpPr>
          <p:spPr>
            <a:xfrm>
              <a:off x="901700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2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26"/>
            <p:cNvSpPr/>
            <p:nvPr/>
          </p:nvSpPr>
          <p:spPr>
            <a:xfrm>
              <a:off x="7821615" y="3455989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Shape 127"/>
            <p:cNvSpPr/>
            <p:nvPr/>
          </p:nvSpPr>
          <p:spPr>
            <a:xfrm>
              <a:off x="6902452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Shape 129"/>
            <p:cNvSpPr/>
            <p:nvPr/>
          </p:nvSpPr>
          <p:spPr>
            <a:xfrm>
              <a:off x="7821614" y="4633915"/>
              <a:ext cx="358776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31"/>
            <p:cNvSpPr/>
            <p:nvPr/>
          </p:nvSpPr>
          <p:spPr>
            <a:xfrm>
              <a:off x="8143875" y="5054602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1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2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41"/>
            <p:cNvSpPr/>
            <p:nvPr/>
          </p:nvSpPr>
          <p:spPr>
            <a:xfrm>
              <a:off x="3643314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Shape 1260"/>
          <p:cNvSpPr/>
          <p:nvPr/>
        </p:nvSpPr>
        <p:spPr>
          <a:xfrm>
            <a:off x="7695134" y="2204084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37" name="Shape 1259"/>
          <p:cNvSpPr/>
          <p:nvPr/>
        </p:nvSpPr>
        <p:spPr>
          <a:xfrm>
            <a:off x="5670483" y="528955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0996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39" grpId="0" animBg="1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sent as chunks of formatted bits (Packets)</a:t>
            </a:r>
          </a:p>
          <a:p>
            <a:r>
              <a:rPr lang="en-US" dirty="0"/>
              <a:t>Packets consist of a “header” and “payload”</a:t>
            </a:r>
          </a:p>
          <a:p>
            <a:r>
              <a:rPr lang="en-US" dirty="0"/>
              <a:t>Switches “forward” packets based on their headers</a:t>
            </a:r>
          </a:p>
          <a:p>
            <a:r>
              <a:rPr lang="en-US" dirty="0"/>
              <a:t>Each packet travels </a:t>
            </a:r>
            <a:r>
              <a:rPr lang="en-US" dirty="0">
                <a:solidFill>
                  <a:schemeClr val="accent5"/>
                </a:solidFill>
              </a:rPr>
              <a:t>independently</a:t>
            </a:r>
          </a:p>
          <a:p>
            <a:r>
              <a:rPr lang="en-US" dirty="0"/>
              <a:t>No link resources are reserved in advance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2877</TotalTime>
  <Words>2860</Words>
  <Application>Microsoft Macintosh PowerPoint</Application>
  <PresentationFormat>On-screen Show (4:3)</PresentationFormat>
  <Paragraphs>736</Paragraphs>
  <Slides>66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Helvetica</vt:lpstr>
      <vt:lpstr>Palatino Linotype</vt:lpstr>
      <vt:lpstr>Times New Roman</vt:lpstr>
      <vt:lpstr>Wingdings</vt:lpstr>
      <vt:lpstr>Office Theme</vt:lpstr>
      <vt:lpstr>Equation</vt:lpstr>
      <vt:lpstr>EN.601.414/614 Computer Networks  Midterm Review</vt:lpstr>
      <vt:lpstr>Midterm Exam</vt:lpstr>
      <vt:lpstr>This review</vt:lpstr>
      <vt:lpstr>Topics</vt:lpstr>
      <vt:lpstr>Basic concepts</vt:lpstr>
      <vt:lpstr>How are network resources shared?</vt:lpstr>
      <vt:lpstr>Two approaches to sharing</vt:lpstr>
      <vt:lpstr>Circuit switching</vt:lpstr>
      <vt:lpstr>Packet switching</vt:lpstr>
      <vt:lpstr>Statistical multiplexing</vt:lpstr>
      <vt:lpstr>Performance metrics</vt:lpstr>
      <vt:lpstr>A network link</vt:lpstr>
      <vt:lpstr>Delay</vt:lpstr>
      <vt:lpstr>End-to-end delay</vt:lpstr>
      <vt:lpstr>OSI layers</vt:lpstr>
      <vt:lpstr>Layers in practice</vt:lpstr>
      <vt:lpstr>Layer encapsulation: Protocol headers</vt:lpstr>
      <vt:lpstr>IP is the narrow waist of the layering hourglass</vt:lpstr>
      <vt:lpstr>Topics</vt:lpstr>
      <vt:lpstr>Hyper Text Transfer Protocol (HTTP)</vt:lpstr>
      <vt:lpstr>Steps in HTTP request/response</vt:lpstr>
      <vt:lpstr>Object request response time</vt:lpstr>
      <vt:lpstr>Improving HTTP performance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RTT estimation</vt:lpstr>
      <vt:lpstr>Establishing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Implications on High-speed TCP</vt:lpstr>
      <vt:lpstr>Topics</vt:lpstr>
      <vt:lpstr>Forwarding vs. routing</vt:lpstr>
      <vt:lpstr>Designing the IP header</vt:lpstr>
      <vt:lpstr>What information do we need?</vt:lpstr>
      <vt:lpstr>IP packet structure</vt:lpstr>
      <vt:lpstr>IPv4 and IPv6 header comparison</vt:lpstr>
      <vt:lpstr>Philosophy of changes</vt:lpstr>
      <vt:lpstr>What’s inside a router?</vt:lpstr>
      <vt:lpstr>Looking up the output port</vt:lpstr>
      <vt:lpstr>Longest prefix matching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506</cp:revision>
  <dcterms:created xsi:type="dcterms:W3CDTF">2017-09-02T14:15:58Z</dcterms:created>
  <dcterms:modified xsi:type="dcterms:W3CDTF">2020-10-13T02:58:10Z</dcterms:modified>
</cp:coreProperties>
</file>