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wmf" ContentType="image/x-wmf"/>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537" r:id="rId3"/>
    <p:sldId id="498" r:id="rId4"/>
    <p:sldId id="499" r:id="rId5"/>
    <p:sldId id="5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 id="534" r:id="rId38"/>
    <p:sldId id="535" r:id="rId39"/>
    <p:sldId id="536" r:id="rId40"/>
    <p:sldId id="46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75"/>
    <p:restoredTop sz="90110"/>
  </p:normalViewPr>
  <p:slideViewPr>
    <p:cSldViewPr snapToObjects="1">
      <p:cViewPr>
        <p:scale>
          <a:sx n="110" d="100"/>
          <a:sy n="110" d="100"/>
        </p:scale>
        <p:origin x="640" y="256"/>
      </p:cViewPr>
      <p:guideLst>
        <p:guide orient="horz" pos="2160"/>
        <p:guide pos="2880"/>
      </p:guideLst>
    </p:cSldViewPr>
  </p:slideViewPr>
  <p:notesTextViewPr>
    <p:cViewPr>
      <p:scale>
        <a:sx n="1" d="1"/>
        <a:sy n="1" d="1"/>
      </p:scale>
      <p:origin x="0" y="0"/>
    </p:cViewPr>
  </p:notesTextViewPr>
  <p:notesViewPr>
    <p:cSldViewPr snapToObjects="1">
      <p:cViewPr varScale="1">
        <p:scale>
          <a:sx n="118" d="100"/>
          <a:sy n="118" d="100"/>
        </p:scale>
        <p:origin x="2392" y="216"/>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1ED3-A5B8-0F43-BEC8-3BB1C1D7A737}" type="datetimeFigureOut">
              <a:rPr lang="en-US" smtClean="0"/>
              <a:t>2/7/18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F0E-6A16-9846-9D25-5326C9261782}" type="slidenum">
              <a:rPr lang="en-US" smtClean="0"/>
              <a:t>‹#›</a:t>
            </a:fld>
            <a:endParaRPr lang="en-US"/>
          </a:p>
        </p:txBody>
      </p:sp>
    </p:spTree>
    <p:extLst>
      <p:ext uri="{BB962C8B-B14F-4D97-AF65-F5344CB8AC3E}">
        <p14:creationId xmlns:p14="http://schemas.microsoft.com/office/powerpoint/2010/main" val="48599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a:t>
            </a:r>
            <a:r>
              <a:rPr lang="en-US" baseline="0" dirty="0" smtClean="0"/>
              <a:t> a</a:t>
            </a:r>
            <a:r>
              <a:rPr lang="en-US" dirty="0" smtClean="0"/>
              <a:t>dapted from similar courses at Princeton,</a:t>
            </a:r>
            <a:r>
              <a:rPr lang="en-US" baseline="0" dirty="0" smtClean="0"/>
              <a:t> Stanford, UC Berkeley, University of Michigan, etc.</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1</a:t>
            </a:fld>
            <a:endParaRPr lang="en-US"/>
          </a:p>
        </p:txBody>
      </p:sp>
    </p:spTree>
    <p:extLst>
      <p:ext uri="{BB962C8B-B14F-4D97-AF65-F5344CB8AC3E}">
        <p14:creationId xmlns:p14="http://schemas.microsoft.com/office/powerpoint/2010/main" val="30223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772590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45002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1859999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Creates a notion of a </a:t>
            </a:r>
            <a:r>
              <a:rPr lang="ja-JP" altLang="en-US" dirty="0">
                <a:ea typeface="ＭＳ Ｐゴシック" charset="0"/>
                <a:cs typeface="ＭＳ Ｐゴシック" charset="0"/>
              </a:rPr>
              <a:t>“</a:t>
            </a:r>
            <a:r>
              <a:rPr lang="en-US" dirty="0">
                <a:ea typeface="ＭＳ Ｐゴシック" charset="0"/>
                <a:cs typeface="ＭＳ Ｐゴシック" charset="0"/>
              </a:rPr>
              <a:t>SESSION</a:t>
            </a:r>
            <a:r>
              <a:rPr lang="ja-JP" altLang="en-US" dirty="0">
                <a:ea typeface="ＭＳ Ｐゴシック" charset="0"/>
                <a:cs typeface="ＭＳ Ｐゴシック" charset="0"/>
              </a:rPr>
              <a:t>”</a:t>
            </a:r>
            <a:r>
              <a:rPr lang="en-US" dirty="0">
                <a:ea typeface="ＭＳ Ｐゴシック" charset="0"/>
                <a:cs typeface="ＭＳ Ｐゴシック" charset="0"/>
              </a:rPr>
              <a:t> for the user</a:t>
            </a:r>
          </a:p>
          <a:p>
            <a:r>
              <a:rPr lang="en-US" dirty="0">
                <a:ea typeface="ＭＳ Ｐゴシック" charset="0"/>
                <a:cs typeface="ＭＳ Ｐゴシック" charset="0"/>
              </a:rPr>
              <a:t>Customize the user experience</a:t>
            </a:r>
          </a:p>
          <a:p>
            <a:r>
              <a:rPr lang="en-US" dirty="0" err="1">
                <a:ea typeface="ＭＳ Ｐゴシック" charset="0"/>
                <a:cs typeface="ＭＳ Ｐゴシック" charset="0"/>
              </a:rPr>
              <a:t>Statefulness</a:t>
            </a:r>
            <a:r>
              <a:rPr lang="en-US" dirty="0">
                <a:ea typeface="ＭＳ Ｐゴシック" charset="0"/>
                <a:cs typeface="ＭＳ Ｐゴシック" charset="0"/>
              </a:rPr>
              <a:t> comes from the client side</a:t>
            </a:r>
          </a:p>
        </p:txBody>
      </p:sp>
    </p:spTree>
    <p:extLst>
      <p:ext uri="{BB962C8B-B14F-4D97-AF65-F5344CB8AC3E}">
        <p14:creationId xmlns:p14="http://schemas.microsoft.com/office/powerpoint/2010/main" val="1271698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18</a:t>
            </a:fld>
            <a:endParaRPr lang="en-US"/>
          </a:p>
        </p:txBody>
      </p:sp>
    </p:spTree>
    <p:extLst>
      <p:ext uri="{BB962C8B-B14F-4D97-AF65-F5344CB8AC3E}">
        <p14:creationId xmlns:p14="http://schemas.microsoft.com/office/powerpoint/2010/main" val="1014790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08484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12451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1099270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ea typeface="ＭＳ Ｐゴシック" charset="0"/>
                <a:cs typeface="ＭＳ Ｐゴシック" charset="0"/>
              </a:rPr>
              <a:t>Empirical</a:t>
            </a:r>
            <a:r>
              <a:rPr lang="en-US" baseline="0" dirty="0" smtClean="0">
                <a:ea typeface="ＭＳ Ｐゴシック" charset="0"/>
                <a:cs typeface="ＭＳ Ｐゴシック" charset="0"/>
              </a:rPr>
              <a:t> result</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200247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84760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123098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80026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4866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3324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cs typeface="ＭＳ Ｐゴシック" charset="0"/>
              </a:rPr>
              <a:t>a microfilm-based "device in which an individual stores all his books, records, and communications, and which is mechanized so that it may be consulted with exceeding speed and flexibility. It is an enlarged intimate supplement to his memory." He wanted the </a:t>
            </a:r>
            <a:r>
              <a:rPr lang="en-US" dirty="0" err="1" smtClean="0">
                <a:ea typeface="ＭＳ Ｐゴシック" charset="0"/>
                <a:cs typeface="ＭＳ Ｐゴシック" charset="0"/>
              </a:rPr>
              <a:t>memex</a:t>
            </a:r>
            <a:r>
              <a:rPr lang="en-US" dirty="0" smtClean="0">
                <a:ea typeface="ＭＳ Ｐゴシック" charset="0"/>
                <a:cs typeface="ＭＳ Ｐゴシック" charset="0"/>
              </a:rPr>
              <a:t> to emulate the way the brain links data by association rather than by indexes and traditional, hierarchical storage paradigms, and be easily accessed as "a future device for individual use ... a sort of mechanized private file and library" in the shape of a desk. The </a:t>
            </a:r>
            <a:r>
              <a:rPr lang="en-US" dirty="0" err="1" smtClean="0">
                <a:ea typeface="ＭＳ Ｐゴシック" charset="0"/>
                <a:cs typeface="ＭＳ Ｐゴシック" charset="0"/>
              </a:rPr>
              <a:t>memex</a:t>
            </a:r>
            <a:r>
              <a:rPr lang="en-US" dirty="0" smtClean="0">
                <a:ea typeface="ＭＳ Ｐゴシック" charset="0"/>
                <a:cs typeface="ＭＳ Ｐゴシック" charset="0"/>
              </a:rPr>
              <a:t> was also intended as a tool to study the brain itself.</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ＭＳ Ｐゴシック" charset="0"/>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cs typeface="ＭＳ Ｐゴシック" charset="0"/>
              </a:rPr>
              <a:t>Nelson founded Project Xanadu in 1960, with the goal of creating a computer network with a simple user interface. A core technical difference between a Nelsonian network and what we have become familiar with online is that [Nelson's] network links were two-way instead of one-way. In a network with two-way links, each node knows what other nodes are linked to it. ... Two-way linking would preserve context. It's a small simple change in how online information should be stored that couldn't have vaster implications for culture and the economy.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a typeface="ＭＳ Ｐゴシック" charset="0"/>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cs typeface="ＭＳ Ｐゴシック" charset="0"/>
              </a:rPr>
              <a:t>"The Mother of All Demos" is a name retroactively applied to a landmark computer demonstration, given at the Association for Computing Machinery / Institute of Electrical and Electronics Engineers (ACM/IEEE)—Computer Society's Fall Joint Computer Conference in San Francisco, which was presented by Douglas </a:t>
            </a:r>
            <a:r>
              <a:rPr lang="en-US" dirty="0" err="1" smtClean="0">
                <a:ea typeface="ＭＳ Ｐゴシック" charset="0"/>
                <a:cs typeface="ＭＳ Ｐゴシック" charset="0"/>
              </a:rPr>
              <a:t>Engelbart</a:t>
            </a:r>
            <a:r>
              <a:rPr lang="en-US" dirty="0" smtClean="0">
                <a:ea typeface="ＭＳ Ｐゴシック" charset="0"/>
                <a:cs typeface="ＭＳ Ｐゴシック" charset="0"/>
              </a:rPr>
              <a:t> on 9 December, 1968.</a:t>
            </a:r>
            <a:r>
              <a:rPr lang="en-US" baseline="0" dirty="0" smtClean="0">
                <a:ea typeface="ＭＳ Ｐゴシック" charset="0"/>
                <a:cs typeface="ＭＳ Ｐゴシック" charset="0"/>
              </a:rPr>
              <a:t> </a:t>
            </a:r>
            <a:r>
              <a:rPr lang="en-US" dirty="0" smtClean="0">
                <a:ea typeface="ＭＳ Ｐゴシック" charset="0"/>
                <a:cs typeface="ＭＳ Ｐゴシック" charset="0"/>
              </a:rPr>
              <a:t>The live demonstration featured the introduction of a complete computer hardware and software system called the </a:t>
            </a:r>
            <a:r>
              <a:rPr lang="en-US" dirty="0" err="1" smtClean="0">
                <a:ea typeface="ＭＳ Ｐゴシック" charset="0"/>
                <a:cs typeface="ＭＳ Ｐゴシック" charset="0"/>
              </a:rPr>
              <a:t>oN-Line</a:t>
            </a:r>
            <a:r>
              <a:rPr lang="en-US" dirty="0" smtClean="0">
                <a:ea typeface="ＭＳ Ｐゴシック" charset="0"/>
                <a:cs typeface="ＭＳ Ｐゴシック" charset="0"/>
              </a:rPr>
              <a:t> System or, more commonly, NLS. The 90-minute presentation essentially demonstrated almost all the fundamental elements of modern personal computing: windows, hypertext, graphics, efficient navigation and command input, video conferencing, the computer mouse, word processing, dynamic file linking, revision control, and a collaborative real-time editor (collaborative work). </a:t>
            </a:r>
            <a:r>
              <a:rPr lang="en-US" dirty="0" err="1" smtClean="0">
                <a:ea typeface="ＭＳ Ｐゴシック" charset="0"/>
                <a:cs typeface="ＭＳ Ｐゴシック" charset="0"/>
              </a:rPr>
              <a:t>Engelbart's</a:t>
            </a:r>
            <a:r>
              <a:rPr lang="en-US" dirty="0" smtClean="0">
                <a:ea typeface="ＭＳ Ｐゴシック" charset="0"/>
                <a:cs typeface="ＭＳ Ｐゴシック" charset="0"/>
              </a:rPr>
              <a:t> presentation was the first to publicly demonstrate all of these elements in a single system. The demonstration was highly influential and spawned similar projects at Xerox PARC in the early 1970s. The underlying technologies influenced both the Apple Macintosh and Microsoft Windows graphical user interface operating systems in the 1980s and 1990s.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charset="0"/>
              <a:cs typeface="ＭＳ Ｐゴシック" charset="0"/>
            </a:endParaRPr>
          </a:p>
        </p:txBody>
      </p:sp>
    </p:spTree>
    <p:extLst>
      <p:ext uri="{BB962C8B-B14F-4D97-AF65-F5344CB8AC3E}">
        <p14:creationId xmlns:p14="http://schemas.microsoft.com/office/powerpoint/2010/main" val="163381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28736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60704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858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Real Time Streaming Protocol (RTSP) </a:t>
            </a:r>
            <a:endParaRPr lang="en-US" dirty="0"/>
          </a:p>
        </p:txBody>
      </p:sp>
      <p:sp>
        <p:nvSpPr>
          <p:cNvPr id="4" name="Slide Number Placeholder 3"/>
          <p:cNvSpPr>
            <a:spLocks noGrp="1"/>
          </p:cNvSpPr>
          <p:nvPr>
            <p:ph type="sldNum" sz="quarter" idx="10"/>
          </p:nvPr>
        </p:nvSpPr>
        <p:spPr/>
        <p:txBody>
          <a:bodyPr/>
          <a:lstStyle/>
          <a:p>
            <a:fld id="{E341FF0E-6A16-9846-9D25-5326C9261782}" type="slidenum">
              <a:rPr lang="en-US" smtClean="0"/>
              <a:t>8</a:t>
            </a:fld>
            <a:endParaRPr lang="en-US"/>
          </a:p>
        </p:txBody>
      </p:sp>
    </p:spTree>
    <p:extLst>
      <p:ext uri="{BB962C8B-B14F-4D97-AF65-F5344CB8AC3E}">
        <p14:creationId xmlns:p14="http://schemas.microsoft.com/office/powerpoint/2010/main" val="202353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195481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10109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F56177-CEF1-0141-836F-3867E7E9C1D8}" type="datetime1">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7700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C8FB9-92E9-4C40-A76A-6D1CDAB665BB}" type="datetime1">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9024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03505-CCE7-CA4C-B4F1-35193B6B5156}" type="datetime1">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6223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2E57FB-CD21-0942-A714-152EC4568E9D}" type="datetime1">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3815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AD2927-A654-D74D-A6C0-BF96EF7229C7}" type="datetime1">
              <a:rPr lang="en-US" smtClean="0"/>
              <a:t>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6308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B554B6-7788-2348-9289-7CAD598A9555}" type="datetime1">
              <a:rPr lang="en-US" smtClean="0"/>
              <a:t>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41526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E331CB-FA13-3243-AD80-8733E43C7C1F}" type="datetime1">
              <a:rPr lang="en-US" smtClean="0"/>
              <a:t>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84633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172A9A-4F1F-854A-9B1E-96AFCC4A9B03}" type="datetime1">
              <a:rPr lang="en-US" smtClean="0"/>
              <a:t>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55199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04595-1B90-0F4A-A1D0-6609637EC4CD}" type="datetime1">
              <a:rPr lang="en-US" smtClean="0"/>
              <a:t>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11740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EB26F-796F-BD4B-9EC5-A039FE9C305B}" type="datetime1">
              <a:rPr lang="en-US" smtClean="0"/>
              <a:t>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47935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2C28A-C946-0143-970B-84B8FE5654F4}" type="datetime1">
              <a:rPr lang="en-US" smtClean="0"/>
              <a:t>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91BF9F-A6D6-9C44-9AC2-A799D1CC7BF8}" type="slidenum">
              <a:rPr lang="en-US" smtClean="0"/>
              <a:t>‹#›</a:t>
            </a:fld>
            <a:endParaRPr lang="en-US"/>
          </a:p>
        </p:txBody>
      </p:sp>
    </p:spTree>
    <p:extLst>
      <p:ext uri="{BB962C8B-B14F-4D97-AF65-F5344CB8AC3E}">
        <p14:creationId xmlns:p14="http://schemas.microsoft.com/office/powerpoint/2010/main" val="1371502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EFE4-169C-9248-BC74-4797ECDAE130}" type="datetime1">
              <a:rPr lang="en-US" smtClean="0"/>
              <a:t>2/7/18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defRPr>
            </a:lvl1pPr>
          </a:lstStyle>
          <a:p>
            <a:fld id="{1C91BF9F-A6D6-9C44-9AC2-A799D1CC7BF8}" type="slidenum">
              <a:rPr lang="en-US" smtClean="0"/>
              <a:pPr/>
              <a:t>‹#›</a:t>
            </a:fld>
            <a:endParaRPr lang="en-US" dirty="0"/>
          </a:p>
        </p:txBody>
      </p:sp>
    </p:spTree>
    <p:extLst>
      <p:ext uri="{BB962C8B-B14F-4D97-AF65-F5344CB8AC3E}">
        <p14:creationId xmlns:p14="http://schemas.microsoft.com/office/powerpoint/2010/main" val="189696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7"/>
            <a:ext cx="6858000" cy="1707381"/>
          </a:xfrm>
        </p:spPr>
        <p:txBody>
          <a:bodyPr>
            <a:normAutofit/>
          </a:bodyPr>
          <a:lstStyle/>
          <a:p>
            <a:r>
              <a:rPr lang="en-US" b="0" dirty="0" smtClean="0"/>
              <a:t>Xin Jin</a:t>
            </a:r>
          </a:p>
          <a:p>
            <a:r>
              <a:rPr lang="en-US" b="0" dirty="0" smtClean="0"/>
              <a:t>Spring 2018 (</a:t>
            </a:r>
            <a:r>
              <a:rPr lang="en-US" b="0" dirty="0" err="1" smtClean="0"/>
              <a:t>TTh</a:t>
            </a:r>
            <a:r>
              <a:rPr lang="en-US" b="0" dirty="0" smtClean="0"/>
              <a:t> 12:00-1:15pm in Shaffer 301</a:t>
            </a:r>
            <a:r>
              <a:rPr lang="en-US" b="0" dirty="0"/>
              <a:t>)</a:t>
            </a:r>
            <a:endParaRPr lang="en-US" b="0" dirty="0" smtClean="0"/>
          </a:p>
        </p:txBody>
      </p:sp>
      <p:pic>
        <p:nvPicPr>
          <p:cNvPr id="4" name="Picture 3"/>
          <p:cNvPicPr>
            <a:picLocks noChangeAspect="1"/>
          </p:cNvPicPr>
          <p:nvPr/>
        </p:nvPicPr>
        <p:blipFill>
          <a:blip r:embed="rId3"/>
          <a:stretch>
            <a:fillRect/>
          </a:stretch>
        </p:blipFill>
        <p:spPr>
          <a:xfrm>
            <a:off x="3632494" y="4746800"/>
            <a:ext cx="1879012" cy="910329"/>
          </a:xfrm>
          <a:prstGeom prst="rect">
            <a:avLst/>
          </a:prstGeom>
        </p:spPr>
      </p:pic>
      <p:sp>
        <p:nvSpPr>
          <p:cNvPr id="5" name="Subtitle 2"/>
          <p:cNvSpPr txBox="1">
            <a:spLocks/>
          </p:cNvSpPr>
          <p:nvPr/>
        </p:nvSpPr>
        <p:spPr>
          <a:xfrm>
            <a:off x="1143000" y="6390967"/>
            <a:ext cx="6858000" cy="4670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0" dirty="0" smtClean="0"/>
              <a:t>https://</a:t>
            </a:r>
            <a:r>
              <a:rPr lang="en-US" b="0" dirty="0" err="1" smtClean="0"/>
              <a:t>github.com</a:t>
            </a:r>
            <a:r>
              <a:rPr lang="en-US" b="0" dirty="0" smtClean="0"/>
              <a:t>/</a:t>
            </a:r>
            <a:r>
              <a:rPr lang="en-US" b="0" dirty="0" err="1" smtClean="0"/>
              <a:t>xinjin</a:t>
            </a:r>
            <a:r>
              <a:rPr lang="en-US" b="0" dirty="0" smtClean="0"/>
              <a:t>/course-net</a:t>
            </a:r>
            <a:endParaRPr lang="en-US" b="0" dirty="0"/>
          </a:p>
        </p:txBody>
      </p:sp>
      <p:sp>
        <p:nvSpPr>
          <p:cNvPr id="6" name="Slide Number Placeholder 5"/>
          <p:cNvSpPr>
            <a:spLocks noGrp="1"/>
          </p:cNvSpPr>
          <p:nvPr>
            <p:ph type="sldNum" sz="quarter" idx="12"/>
          </p:nvPr>
        </p:nvSpPr>
        <p:spPr/>
        <p:txBody>
          <a:bodyPr/>
          <a:lstStyle/>
          <a:p>
            <a:fld id="{1C91BF9F-A6D6-9C44-9AC2-A799D1CC7BF8}" type="slidenum">
              <a:rPr lang="en-US" smtClean="0"/>
              <a:t>1</a:t>
            </a:fld>
            <a:endParaRPr lang="en-US" dirty="0"/>
          </a:p>
        </p:txBody>
      </p:sp>
      <p:sp>
        <p:nvSpPr>
          <p:cNvPr id="8" name="Title 1"/>
          <p:cNvSpPr>
            <a:spLocks noGrp="1"/>
          </p:cNvSpPr>
          <p:nvPr>
            <p:ph type="ctrTitle"/>
          </p:nvPr>
        </p:nvSpPr>
        <p:spPr>
          <a:xfrm>
            <a:off x="685800" y="457200"/>
            <a:ext cx="7772400" cy="2777460"/>
          </a:xfrm>
        </p:spPr>
        <p:txBody>
          <a:bodyPr>
            <a:normAutofit/>
          </a:bodyPr>
          <a:lstStyle/>
          <a:p>
            <a:r>
              <a:rPr lang="en-US" sz="4800" dirty="0" smtClean="0"/>
              <a:t>EN.601.414/614</a:t>
            </a:r>
            <a:br>
              <a:rPr lang="en-US" sz="4800" dirty="0" smtClean="0"/>
            </a:br>
            <a:r>
              <a:rPr lang="en-US" sz="4800" dirty="0" smtClean="0"/>
              <a:t>Computer Networks</a:t>
            </a:r>
            <a:br>
              <a:rPr lang="en-US" sz="4800" dirty="0" smtClean="0"/>
            </a:br>
            <a:r>
              <a:rPr lang="en-US" sz="4800" dirty="0" smtClean="0"/>
              <a:t/>
            </a:r>
            <a:br>
              <a:rPr lang="en-US" sz="4800" dirty="0" smtClean="0"/>
            </a:br>
            <a:r>
              <a:rPr lang="en-US" altLang="zh-CN" sz="4800" dirty="0" smtClean="0"/>
              <a:t>HTTP</a:t>
            </a:r>
            <a:r>
              <a:rPr lang="zh-CN" altLang="en-US" sz="4800" dirty="0" smtClean="0"/>
              <a:t> </a:t>
            </a:r>
            <a:r>
              <a:rPr lang="en-US" altLang="zh-CN" sz="4800" dirty="0" smtClean="0"/>
              <a:t>and</a:t>
            </a:r>
            <a:r>
              <a:rPr lang="zh-CN" altLang="en-US" sz="4800" dirty="0" smtClean="0"/>
              <a:t> </a:t>
            </a:r>
            <a:r>
              <a:rPr lang="en-US" altLang="zh-CN" sz="4800" dirty="0" smtClean="0"/>
              <a:t>the</a:t>
            </a:r>
            <a:r>
              <a:rPr lang="zh-CN" altLang="en-US" sz="4800" dirty="0" smtClean="0"/>
              <a:t> </a:t>
            </a:r>
            <a:r>
              <a:rPr lang="en-US" altLang="zh-CN" sz="4800" dirty="0" smtClean="0"/>
              <a:t>Web</a:t>
            </a:r>
            <a:endParaRPr lang="en-US" sz="4800" dirty="0"/>
          </a:p>
        </p:txBody>
      </p:sp>
    </p:spTree>
    <p:extLst>
      <p:ext uri="{BB962C8B-B14F-4D97-AF65-F5344CB8AC3E}">
        <p14:creationId xmlns:p14="http://schemas.microsoft.com/office/powerpoint/2010/main" val="155078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37" name="Text Box 5"/>
          <p:cNvSpPr txBox="1">
            <a:spLocks noChangeArrowheads="1"/>
          </p:cNvSpPr>
          <p:nvPr/>
        </p:nvSpPr>
        <p:spPr bwMode="auto">
          <a:xfrm>
            <a:off x="3038902" y="1856582"/>
            <a:ext cx="902825"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Client</a:t>
            </a:r>
          </a:p>
        </p:txBody>
      </p:sp>
      <p:sp>
        <p:nvSpPr>
          <p:cNvPr id="1656838" name="Text Box 6"/>
          <p:cNvSpPr txBox="1">
            <a:spLocks noChangeArrowheads="1"/>
          </p:cNvSpPr>
          <p:nvPr/>
        </p:nvSpPr>
        <p:spPr bwMode="auto">
          <a:xfrm>
            <a:off x="5404698" y="1856582"/>
            <a:ext cx="985733"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chemeClr val="accent5"/>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0" name="Text Box 8"/>
          <p:cNvSpPr txBox="1">
            <a:spLocks noChangeArrowheads="1"/>
          </p:cNvSpPr>
          <p:nvPr/>
        </p:nvSpPr>
        <p:spPr bwMode="auto">
          <a:xfrm rot="305992">
            <a:off x="4293464" y="2170113"/>
            <a:ext cx="896798"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t>
            </a:r>
            <a:r>
              <a:rPr lang="en-US" sz="1800" b="0" dirty="0" smtClean="0">
                <a:solidFill>
                  <a:schemeClr val="accent5"/>
                </a:solidFill>
                <a:latin typeface="+mn-lt"/>
              </a:rPr>
              <a:t>syn</a:t>
            </a:r>
            <a:endParaRPr lang="en-US" sz="1800" b="0" dirty="0">
              <a:solidFill>
                <a:schemeClr val="accent5"/>
              </a:solidFill>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2" name="Text Box 10"/>
          <p:cNvSpPr txBox="1">
            <a:spLocks noChangeArrowheads="1"/>
          </p:cNvSpPr>
          <p:nvPr/>
        </p:nvSpPr>
        <p:spPr bwMode="auto">
          <a:xfrm rot="-285611">
            <a:off x="3755642" y="2568575"/>
            <a:ext cx="1483497"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4" name="Text Box 12"/>
          <p:cNvSpPr txBox="1">
            <a:spLocks noChangeArrowheads="1"/>
          </p:cNvSpPr>
          <p:nvPr/>
        </p:nvSpPr>
        <p:spPr bwMode="auto">
          <a:xfrm rot="623789">
            <a:off x="3668467" y="3330575"/>
            <a:ext cx="203249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chemeClr val="accent5"/>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accent5"/>
              </a:solidFill>
              <a:latin typeface="+mn-lt"/>
            </a:endParaRPr>
          </a:p>
        </p:txBody>
      </p:sp>
      <p:sp>
        <p:nvSpPr>
          <p:cNvPr id="1656854" name="Text Box 22"/>
          <p:cNvSpPr txBox="1">
            <a:spLocks noChangeArrowheads="1"/>
          </p:cNvSpPr>
          <p:nvPr/>
        </p:nvSpPr>
        <p:spPr bwMode="auto">
          <a:xfrm>
            <a:off x="1908802" y="2400302"/>
            <a:ext cx="12307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chemeClr val="accent5"/>
                </a:solidFill>
                <a:latin typeface="+mn-lt"/>
              </a:rPr>
              <a:t>Establish</a:t>
            </a:r>
          </a:p>
          <a:p>
            <a:r>
              <a:rPr lang="en-US" sz="1800" b="0" dirty="0">
                <a:solidFill>
                  <a:schemeClr val="accent5"/>
                </a:solidFill>
                <a:latin typeface="+mn-lt"/>
              </a:rPr>
              <a:t>connection</a:t>
            </a:r>
          </a:p>
        </p:txBody>
      </p:sp>
      <p:sp>
        <p:nvSpPr>
          <p:cNvPr id="1656855" name="Text Box 23"/>
          <p:cNvSpPr txBox="1">
            <a:spLocks noChangeArrowheads="1"/>
          </p:cNvSpPr>
          <p:nvPr/>
        </p:nvSpPr>
        <p:spPr bwMode="auto">
          <a:xfrm>
            <a:off x="2062377" y="4229102"/>
            <a:ext cx="1035619"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Request</a:t>
            </a:r>
          </a:p>
          <a:p>
            <a:r>
              <a:rPr lang="en-US" sz="1800" b="0">
                <a:solidFill>
                  <a:schemeClr val="accent5"/>
                </a:solidFill>
                <a:latin typeface="+mn-lt"/>
              </a:rPr>
              <a:t>response</a:t>
            </a:r>
          </a:p>
        </p:txBody>
      </p:sp>
      <p:sp>
        <p:nvSpPr>
          <p:cNvPr id="1656856" name="Text Box 24"/>
          <p:cNvSpPr txBox="1">
            <a:spLocks noChangeArrowheads="1"/>
          </p:cNvSpPr>
          <p:nvPr/>
        </p:nvSpPr>
        <p:spPr bwMode="auto">
          <a:xfrm>
            <a:off x="2219825" y="3086102"/>
            <a:ext cx="898402"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chemeClr val="accent5"/>
                </a:solidFill>
                <a:latin typeface="+mn-lt"/>
              </a:rPr>
              <a:t>Client </a:t>
            </a:r>
          </a:p>
          <a:p>
            <a:r>
              <a:rPr lang="en-US" sz="1800" b="0">
                <a:solidFill>
                  <a:schemeClr val="accent5"/>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accent5"/>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solidFill>
                  <a:schemeClr val="accent5"/>
                </a:solidFill>
                <a:latin typeface="+mn-lt"/>
              </a:rPr>
              <a:t>Close connection</a:t>
            </a:r>
          </a:p>
        </p:txBody>
      </p:sp>
    </p:spTree>
    <p:extLst>
      <p:ext uri="{BB962C8B-B14F-4D97-AF65-F5344CB8AC3E}">
        <p14:creationId xmlns:p14="http://schemas.microsoft.com/office/powerpoint/2010/main" val="33685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smtClean="0"/>
              <a:t>Method types (HTTP 1.1)</a:t>
            </a:r>
            <a:endParaRPr lang="en-US" dirty="0"/>
          </a:p>
        </p:txBody>
      </p:sp>
      <p:sp>
        <p:nvSpPr>
          <p:cNvPr id="3" name="Content Placeholder 2"/>
          <p:cNvSpPr>
            <a:spLocks noGrp="1"/>
          </p:cNvSpPr>
          <p:nvPr>
            <p:ph idx="1"/>
          </p:nvPr>
        </p:nvSpPr>
        <p:spPr/>
        <p:txBody>
          <a:bodyPr/>
          <a:lstStyle/>
          <a:p>
            <a:r>
              <a:rPr lang="en-US" dirty="0" smtClean="0"/>
              <a:t>GET, HEAD</a:t>
            </a:r>
          </a:p>
          <a:p>
            <a:r>
              <a:rPr lang="en-US" dirty="0" smtClean="0"/>
              <a:t>POST</a:t>
            </a:r>
          </a:p>
          <a:p>
            <a:pPr lvl="1"/>
            <a:r>
              <a:rPr lang="en-US" dirty="0" smtClean="0"/>
              <a:t>Send information (e.g., web forms)</a:t>
            </a:r>
            <a:endParaRPr lang="en-US" dirty="0"/>
          </a:p>
          <a:p>
            <a:r>
              <a:rPr lang="en-US" dirty="0"/>
              <a:t>PUT</a:t>
            </a:r>
          </a:p>
          <a:p>
            <a:pPr lvl="1"/>
            <a:r>
              <a:rPr lang="en-US" dirty="0" smtClean="0"/>
              <a:t>Uploads </a:t>
            </a:r>
            <a:r>
              <a:rPr lang="en-US" dirty="0"/>
              <a:t>file in entity body to path specified in URL field</a:t>
            </a:r>
          </a:p>
          <a:p>
            <a:r>
              <a:rPr lang="en-US" dirty="0"/>
              <a:t>DELETE</a:t>
            </a:r>
          </a:p>
          <a:p>
            <a:pPr lvl="1"/>
            <a:r>
              <a:rPr lang="en-US" dirty="0" smtClean="0"/>
              <a:t>Deletes </a:t>
            </a:r>
            <a:r>
              <a:rPr lang="en-US" dirty="0"/>
              <a:t>file specified in the URL </a:t>
            </a:r>
            <a:r>
              <a:rPr lang="en-US" dirty="0" smtClean="0"/>
              <a:t>field</a:t>
            </a:r>
            <a:endParaRPr lang="en-US" dirty="0"/>
          </a:p>
        </p:txBody>
      </p:sp>
      <p:sp>
        <p:nvSpPr>
          <p:cNvPr id="9" name="Slide Number Placeholder 8"/>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75678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12</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2" name="Group 35"/>
          <p:cNvGrpSpPr>
            <a:grpSpLocks/>
          </p:cNvGrpSpPr>
          <p:nvPr/>
        </p:nvGrpSpPr>
        <p:grpSpPr bwMode="auto">
          <a:xfrm>
            <a:off x="2971801" y="2286000"/>
            <a:ext cx="1371600" cy="1771650"/>
            <a:chOff x="1814" y="1428"/>
            <a:chExt cx="864" cy="1116"/>
          </a:xfrm>
        </p:grpSpPr>
        <p:sp>
          <p:nvSpPr>
            <p:cNvPr id="50204" name="Oval 11"/>
            <p:cNvSpPr>
              <a:spLocks noChangeArrowheads="1"/>
            </p:cNvSpPr>
            <p:nvPr/>
          </p:nvSpPr>
          <p:spPr bwMode="auto">
            <a:xfrm>
              <a:off x="1814" y="1428"/>
              <a:ext cx="816"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22" y="1668"/>
              <a:ext cx="192" cy="636"/>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038601" y="2286000"/>
            <a:ext cx="3105150" cy="1819275"/>
            <a:chOff x="2448" y="1392"/>
            <a:chExt cx="1956" cy="1146"/>
          </a:xfrm>
        </p:grpSpPr>
        <p:sp>
          <p:nvSpPr>
            <p:cNvPr id="50201" name="Oval 16"/>
            <p:cNvSpPr>
              <a:spLocks noChangeArrowheads="1"/>
            </p:cNvSpPr>
            <p:nvPr/>
          </p:nvSpPr>
          <p:spPr bwMode="auto">
            <a:xfrm>
              <a:off x="2448" y="1392"/>
              <a:ext cx="912"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2904" y="1632"/>
              <a:ext cx="612" cy="61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5791212" y="2228850"/>
            <a:ext cx="2824163" cy="1885950"/>
            <a:chOff x="3603" y="1356"/>
            <a:chExt cx="1779" cy="1188"/>
          </a:xfrm>
        </p:grpSpPr>
        <p:sp>
          <p:nvSpPr>
            <p:cNvPr id="50198" name="Oval 20"/>
            <p:cNvSpPr>
              <a:spLocks noChangeArrowheads="1"/>
            </p:cNvSpPr>
            <p:nvPr/>
          </p:nvSpPr>
          <p:spPr bwMode="auto">
            <a:xfrm>
              <a:off x="3603" y="1356"/>
              <a:ext cx="1491" cy="324"/>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349" y="1680"/>
              <a:ext cx="528" cy="576"/>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66600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GET /</a:t>
            </a:r>
            <a:r>
              <a:rPr lang="en-US" dirty="0" err="1">
                <a:solidFill>
                  <a:schemeClr val="accent5"/>
                </a:solidFill>
              </a:rPr>
              <a:t>somedir</a:t>
            </a:r>
            <a:r>
              <a:rPr lang="en-US" dirty="0">
                <a:solidFill>
                  <a:schemeClr val="accent5"/>
                </a:solidFill>
              </a:rPr>
              <a:t>/</a:t>
            </a:r>
            <a:r>
              <a:rPr lang="en-US" dirty="0" err="1">
                <a:solidFill>
                  <a:schemeClr val="accent5"/>
                </a:solidFill>
              </a:rPr>
              <a:t>page.html</a:t>
            </a:r>
            <a:r>
              <a:rPr lang="en-US" dirty="0">
                <a:solidFill>
                  <a:schemeClr val="accent5"/>
                </a:solidFill>
              </a:rPr>
              <a:t> HTTP/1.1</a:t>
            </a:r>
          </a:p>
          <a:p>
            <a:pPr algn="l"/>
            <a:r>
              <a:rPr lang="en-US" dirty="0">
                <a:solidFill>
                  <a:schemeClr val="accent5"/>
                </a:solidFill>
              </a:rPr>
              <a:t>Host: </a:t>
            </a:r>
            <a:r>
              <a:rPr lang="en-US" dirty="0" err="1">
                <a:solidFill>
                  <a:schemeClr val="accent5"/>
                </a:solidFill>
              </a:rPr>
              <a:t>www.someschool.edu</a:t>
            </a:r>
            <a:r>
              <a:rPr lang="en-US" dirty="0">
                <a:solidFill>
                  <a:schemeClr val="accent5"/>
                </a:solidFill>
              </a:rPr>
              <a:t> </a:t>
            </a:r>
          </a:p>
          <a:p>
            <a:pPr algn="l"/>
            <a:r>
              <a:rPr lang="en-US" dirty="0">
                <a:solidFill>
                  <a:schemeClr val="accent5"/>
                </a:solidFill>
              </a:rPr>
              <a:t>User-agent: Mozilla/4.0</a:t>
            </a:r>
          </a:p>
          <a:p>
            <a:pPr algn="l"/>
            <a:r>
              <a:rPr lang="en-US" dirty="0">
                <a:solidFill>
                  <a:schemeClr val="accent5"/>
                </a:solidFill>
              </a:rPr>
              <a:t>Connection: close </a:t>
            </a:r>
          </a:p>
          <a:p>
            <a:pPr algn="l"/>
            <a:r>
              <a:rPr lang="en-US" dirty="0">
                <a:solidFill>
                  <a:schemeClr val="accent5"/>
                </a:solidFill>
              </a:rPr>
              <a:t>Accept-language: </a:t>
            </a:r>
            <a:r>
              <a:rPr lang="en-US" dirty="0" err="1">
                <a:solidFill>
                  <a:schemeClr val="accent5"/>
                </a:solidFill>
              </a:rPr>
              <a:t>fr</a:t>
            </a:r>
            <a:r>
              <a:rPr lang="en-US" dirty="0">
                <a:solidFill>
                  <a:schemeClr val="accent5"/>
                </a:solidFill>
              </a:rPr>
              <a:t> </a:t>
            </a:r>
          </a:p>
          <a:p>
            <a:pPr algn="l"/>
            <a:r>
              <a:rPr lang="en-US" b="0" dirty="0">
                <a:solidFill>
                  <a:schemeClr val="accent5"/>
                </a:solidFill>
                <a:latin typeface="Courier" charset="0"/>
              </a:rPr>
              <a:t>(blank line)</a:t>
            </a:r>
            <a:r>
              <a:rPr lang="en-US" dirty="0">
                <a:solidFill>
                  <a:schemeClr val="accent5"/>
                </a:solidFill>
              </a:rPr>
              <a:t> </a:t>
            </a:r>
            <a:endParaRPr lang="en-US" sz="2400" b="0" dirty="0">
              <a:solidFill>
                <a:schemeClr val="accent5"/>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a:p>
            <a:pPr lvl="1"/>
            <a:r>
              <a:rPr lang="en-US" dirty="0" smtClean="0"/>
              <a:t>Request headers: provide info or modify request</a:t>
            </a:r>
          </a:p>
          <a:p>
            <a:pPr lvl="1"/>
            <a:r>
              <a:rPr lang="en-US" dirty="0" smtClean="0"/>
              <a:t>Body: optional data (e.g., to </a:t>
            </a:r>
            <a:r>
              <a:rPr lang="ja-JP" altLang="en-US" dirty="0" smtClean="0"/>
              <a:t>“</a:t>
            </a:r>
            <a:r>
              <a:rPr lang="en-US" dirty="0" smtClean="0"/>
              <a:t>POST</a:t>
            </a:r>
            <a:r>
              <a:rPr lang="ja-JP" altLang="en-US" dirty="0" smtClean="0"/>
              <a:t>”</a:t>
            </a:r>
            <a:r>
              <a:rPr lang="en-US" dirty="0" smtClean="0"/>
              <a:t> data to server)</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request line</a:t>
            </a:r>
            <a:endParaRPr lang="en-US" sz="1800" b="0" i="1" dirty="0">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941168"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latin typeface="Arial" charset="0"/>
              </a:rPr>
              <a:t>header</a:t>
            </a:r>
          </a:p>
          <a:p>
            <a:pPr algn="l"/>
            <a:r>
              <a:rPr lang="en-US" sz="1800" i="1">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latin typeface="Arial" charset="0"/>
              </a:rPr>
              <a:t>carriage return line feed</a:t>
            </a:r>
          </a:p>
          <a:p>
            <a:pPr algn="ctr"/>
            <a:r>
              <a:rPr lang="en-US" sz="1800" i="1" dirty="0">
                <a:latin typeface="Arial" charset="0"/>
              </a:rPr>
              <a:t>indicates end of message</a:t>
            </a:r>
            <a:endParaRPr lang="en-US" sz="1800" b="0" i="1" dirty="0">
              <a:latin typeface="Times New Roman" charset="0"/>
            </a:endParaRPr>
          </a:p>
        </p:txBody>
      </p:sp>
      <p:grpSp>
        <p:nvGrpSpPr>
          <p:cNvPr id="50193" name="Group 39"/>
          <p:cNvGrpSpPr>
            <a:grpSpLocks/>
          </p:cNvGrpSpPr>
          <p:nvPr/>
        </p:nvGrpSpPr>
        <p:grpSpPr bwMode="auto">
          <a:xfrm>
            <a:off x="1981200" y="2971801"/>
            <a:ext cx="6400800" cy="3349625"/>
            <a:chOff x="1248" y="1872"/>
            <a:chExt cx="4032" cy="2110"/>
          </a:xfrm>
        </p:grpSpPr>
        <p:sp>
          <p:nvSpPr>
            <p:cNvPr id="50195" name="Oval 26"/>
            <p:cNvSpPr>
              <a:spLocks noChangeArrowheads="1"/>
            </p:cNvSpPr>
            <p:nvPr/>
          </p:nvSpPr>
          <p:spPr bwMode="auto">
            <a:xfrm>
              <a:off x="1248" y="1872"/>
              <a:ext cx="1248" cy="384"/>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872" y="2256"/>
              <a:ext cx="745" cy="131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219700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latin typeface="Arial" charset="0"/>
              </a:rPr>
              <a:t>data</a:t>
            </a:r>
          </a:p>
          <a:p>
            <a:pPr algn="ctr"/>
            <a:r>
              <a:rPr lang="en-US" sz="1600" b="0" i="1" dirty="0">
                <a:latin typeface="Arial" charset="0"/>
              </a:rPr>
              <a:t>e.g.,</a:t>
            </a:r>
            <a:r>
              <a:rPr lang="en-US" sz="1600" b="0" dirty="0">
                <a:latin typeface="Arial" charset="0"/>
              </a:rPr>
              <a:t> requested HTML file</a:t>
            </a:r>
            <a:endParaRPr lang="en-US" sz="2400" b="0" dirty="0">
              <a:latin typeface="Arial" charset="0"/>
            </a:endParaRPr>
          </a:p>
        </p:txBody>
      </p:sp>
      <p:sp>
        <p:nvSpPr>
          <p:cNvPr id="54275" name="Rectangle 2"/>
          <p:cNvSpPr>
            <a:spLocks noGrp="1" noChangeArrowheads="1"/>
          </p:cNvSpPr>
          <p:nvPr>
            <p:ph type="title"/>
          </p:nvPr>
        </p:nvSpPr>
        <p:spPr/>
        <p:txBody>
          <a:bodyPr/>
          <a:lstStyle/>
          <a:p>
            <a:r>
              <a:rPr lang="en-US" dirty="0" smtClean="0"/>
              <a:t>Server-to-client communication</a:t>
            </a:r>
            <a:endParaRPr lang="en-US" dirty="0"/>
          </a:p>
        </p:txBody>
      </p:sp>
      <p:sp>
        <p:nvSpPr>
          <p:cNvPr id="1058819" name="Rectangle 3"/>
          <p:cNvSpPr>
            <a:spLocks noGrp="1" noChangeArrowheads="1"/>
          </p:cNvSpPr>
          <p:nvPr>
            <p:ph idx="1"/>
          </p:nvPr>
        </p:nvSpPr>
        <p:spPr>
          <a:xfrm>
            <a:off x="685800" y="1600200"/>
            <a:ext cx="8305800" cy="4419600"/>
          </a:xfrm>
        </p:spPr>
        <p:txBody>
          <a:bodyPr/>
          <a:lstStyle/>
          <a:p>
            <a:r>
              <a:rPr lang="en-US" dirty="0" smtClean="0"/>
              <a:t>HTTP Response Message</a:t>
            </a:r>
          </a:p>
          <a:p>
            <a:pPr lvl="1"/>
            <a:r>
              <a:rPr lang="en-US" dirty="0" smtClean="0"/>
              <a:t>Status line: protocol version, status code, status phrase</a:t>
            </a:r>
          </a:p>
          <a:p>
            <a:pPr lvl="1"/>
            <a:r>
              <a:rPr lang="en-US" dirty="0" smtClean="0"/>
              <a:t>Response headers: provide information</a:t>
            </a:r>
          </a:p>
          <a:p>
            <a:pPr lvl="1"/>
            <a:r>
              <a:rPr lang="en-US" dirty="0" smtClean="0"/>
              <a:t>Body: optional data</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rPr>
              <a:t>HTTP/1.1 200 OK </a:t>
            </a:r>
          </a:p>
          <a:p>
            <a:pPr algn="l"/>
            <a:r>
              <a:rPr lang="en-US" dirty="0">
                <a:solidFill>
                  <a:schemeClr val="accent5"/>
                </a:solidFill>
              </a:rPr>
              <a:t>Connection close</a:t>
            </a:r>
          </a:p>
          <a:p>
            <a:pPr algn="l"/>
            <a:r>
              <a:rPr lang="en-US" dirty="0">
                <a:solidFill>
                  <a:schemeClr val="accent5"/>
                </a:solidFill>
              </a:rPr>
              <a:t>Date: Thu, 06 </a:t>
            </a:r>
            <a:r>
              <a:rPr lang="en-US" dirty="0" smtClean="0">
                <a:solidFill>
                  <a:schemeClr val="accent5"/>
                </a:solidFill>
              </a:rPr>
              <a:t>Jan 2017 </a:t>
            </a:r>
            <a:r>
              <a:rPr lang="en-US" dirty="0">
                <a:solidFill>
                  <a:schemeClr val="accent5"/>
                </a:solidFill>
              </a:rPr>
              <a:t>12:00:15 GMT </a:t>
            </a:r>
          </a:p>
          <a:p>
            <a:pPr algn="l"/>
            <a:r>
              <a:rPr lang="en-US" dirty="0">
                <a:solidFill>
                  <a:schemeClr val="accent5"/>
                </a:solidFill>
              </a:rPr>
              <a:t>Server: Apache/1.3.0 (Unix) </a:t>
            </a:r>
          </a:p>
          <a:p>
            <a:pPr algn="l"/>
            <a:r>
              <a:rPr lang="en-US" dirty="0">
                <a:solidFill>
                  <a:schemeClr val="accent5"/>
                </a:solidFill>
              </a:rPr>
              <a:t>Last-Modified: Mon, 22 Jun 2006 ... </a:t>
            </a:r>
          </a:p>
          <a:p>
            <a:pPr algn="l"/>
            <a:r>
              <a:rPr lang="en-US" dirty="0">
                <a:solidFill>
                  <a:schemeClr val="accent5"/>
                </a:solidFill>
              </a:rPr>
              <a:t>Content-Length: 6821 </a:t>
            </a:r>
          </a:p>
          <a:p>
            <a:pPr algn="l"/>
            <a:r>
              <a:rPr lang="en-US" dirty="0">
                <a:solidFill>
                  <a:schemeClr val="accent5"/>
                </a:solidFill>
              </a:rPr>
              <a:t>Content-Type: text/html</a:t>
            </a:r>
          </a:p>
          <a:p>
            <a:pPr algn="l"/>
            <a:r>
              <a:rPr lang="en-US" b="0" dirty="0">
                <a:solidFill>
                  <a:schemeClr val="accent5"/>
                </a:solidFill>
                <a:latin typeface="Courier" charset="0"/>
              </a:rPr>
              <a:t>(blank line)</a:t>
            </a:r>
            <a:r>
              <a:rPr lang="en-US" dirty="0">
                <a:solidFill>
                  <a:schemeClr val="accent5"/>
                </a:solidFill>
              </a:rPr>
              <a:t> </a:t>
            </a:r>
          </a:p>
          <a:p>
            <a:pPr algn="l"/>
            <a:r>
              <a:rPr lang="en-US" dirty="0">
                <a:solidFill>
                  <a:schemeClr val="accent5"/>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latin typeface="Arial" charset="0"/>
              </a:rPr>
              <a:t>status line</a:t>
            </a:r>
            <a:endParaRPr lang="en-US" b="0" dirty="0">
              <a:latin typeface="Arial" charset="0"/>
            </a:endParaRPr>
          </a:p>
          <a:p>
            <a:pPr algn="l"/>
            <a:r>
              <a:rPr lang="en-US" sz="1600" b="0" dirty="0">
                <a:latin typeface="Arial" charset="0"/>
              </a:rPr>
              <a:t>(protocol, status code, status phrase)</a:t>
            </a:r>
            <a:endParaRPr lang="en-US" sz="2400" b="0" dirty="0">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latin typeface="Arial" charset="0"/>
              </a:rPr>
              <a:t>header lines</a:t>
            </a:r>
            <a:endParaRPr lang="en-US" sz="2400" i="1" dirty="0">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grpSp>
        <p:nvGrpSpPr>
          <p:cNvPr id="2" name="Group 26"/>
          <p:cNvGrpSpPr>
            <a:grpSpLocks/>
          </p:cNvGrpSpPr>
          <p:nvPr/>
        </p:nvGrpSpPr>
        <p:grpSpPr bwMode="auto">
          <a:xfrm>
            <a:off x="2667001" y="2057400"/>
            <a:ext cx="2362200" cy="1981200"/>
            <a:chOff x="2016" y="1152"/>
            <a:chExt cx="1488" cy="1248"/>
          </a:xfrm>
        </p:grpSpPr>
        <p:sp>
          <p:nvSpPr>
            <p:cNvPr id="54293" name="Oval 12"/>
            <p:cNvSpPr>
              <a:spLocks noChangeArrowheads="1"/>
            </p:cNvSpPr>
            <p:nvPr/>
          </p:nvSpPr>
          <p:spPr bwMode="auto">
            <a:xfrm>
              <a:off x="2016" y="1152"/>
              <a:ext cx="1488"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392"/>
              <a:ext cx="48" cy="76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057400"/>
            <a:ext cx="2209800" cy="1981200"/>
            <a:chOff x="2784" y="1152"/>
            <a:chExt cx="1392" cy="1248"/>
          </a:xfrm>
        </p:grpSpPr>
        <p:sp>
          <p:nvSpPr>
            <p:cNvPr id="54290" name="Oval 16"/>
            <p:cNvSpPr>
              <a:spLocks noChangeArrowheads="1"/>
            </p:cNvSpPr>
            <p:nvPr/>
          </p:nvSpPr>
          <p:spPr bwMode="auto">
            <a:xfrm>
              <a:off x="3120" y="1152"/>
              <a:ext cx="1056"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392"/>
              <a:ext cx="672" cy="768"/>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057400"/>
            <a:ext cx="3352800" cy="1981200"/>
            <a:chOff x="3120" y="1152"/>
            <a:chExt cx="2112" cy="1248"/>
          </a:xfrm>
        </p:grpSpPr>
        <p:sp>
          <p:nvSpPr>
            <p:cNvPr id="54287" name="Oval 20"/>
            <p:cNvSpPr>
              <a:spLocks noChangeArrowheads="1"/>
            </p:cNvSpPr>
            <p:nvPr/>
          </p:nvSpPr>
          <p:spPr bwMode="auto">
            <a:xfrm>
              <a:off x="4032" y="1152"/>
              <a:ext cx="1200"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392"/>
              <a:ext cx="1184" cy="803"/>
            </a:xfrm>
            <a:prstGeom prst="straightConnector1">
              <a:avLst/>
            </a:prstGeom>
            <a:noFill/>
            <a:ln w="19050">
              <a:solidFill>
                <a:schemeClr val="accent4"/>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03245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HTTP is stateless </a:t>
            </a:r>
            <a:endParaRPr lang="en-US" dirty="0"/>
          </a:p>
        </p:txBody>
      </p:sp>
      <p:sp>
        <p:nvSpPr>
          <p:cNvPr id="1061891" name="Rectangle 3"/>
          <p:cNvSpPr>
            <a:spLocks noGrp="1" noChangeArrowheads="1"/>
          </p:cNvSpPr>
          <p:nvPr>
            <p:ph type="body" idx="1"/>
          </p:nvPr>
        </p:nvSpPr>
        <p:spPr/>
        <p:txBody>
          <a:bodyPr/>
          <a:lstStyle/>
          <a:p>
            <a:r>
              <a:rPr lang="en-US" dirty="0" smtClean="0"/>
              <a:t>Each request-response treated independently</a:t>
            </a:r>
          </a:p>
          <a:p>
            <a:pPr lvl="1"/>
            <a:r>
              <a:rPr lang="en-US" dirty="0" smtClean="0"/>
              <a:t>Servers not required to retain state</a:t>
            </a:r>
          </a:p>
          <a:p>
            <a:r>
              <a:rPr lang="en-US" dirty="0" smtClean="0">
                <a:solidFill>
                  <a:schemeClr val="accent5"/>
                </a:solidFill>
              </a:rPr>
              <a:t>Good</a:t>
            </a:r>
            <a:r>
              <a:rPr lang="en-US" dirty="0" smtClean="0"/>
              <a:t>: Improves scalability on the server-side</a:t>
            </a:r>
          </a:p>
          <a:p>
            <a:pPr lvl="1"/>
            <a:r>
              <a:rPr lang="en-US" dirty="0" smtClean="0"/>
              <a:t>Failure handling is easier</a:t>
            </a:r>
          </a:p>
          <a:p>
            <a:pPr lvl="1"/>
            <a:r>
              <a:rPr lang="en-US" dirty="0" smtClean="0"/>
              <a:t>Can handle higher rate of requests</a:t>
            </a:r>
          </a:p>
          <a:p>
            <a:pPr lvl="1"/>
            <a:r>
              <a:rPr lang="en-US" dirty="0" smtClean="0"/>
              <a:t>Order of requests doesn’t matter</a:t>
            </a:r>
          </a:p>
          <a:p>
            <a:r>
              <a:rPr lang="en-US" dirty="0" smtClean="0">
                <a:solidFill>
                  <a:schemeClr val="accent5"/>
                </a:solidFill>
              </a:rPr>
              <a:t>Bad</a:t>
            </a:r>
            <a:r>
              <a:rPr lang="en-US" dirty="0" smtClean="0"/>
              <a:t>: Some applications need persistent state</a:t>
            </a:r>
          </a:p>
          <a:p>
            <a:pPr lvl="1"/>
            <a:r>
              <a:rPr lang="en-US" dirty="0" smtClean="0"/>
              <a:t>Need to uniquely identify user or store temporary info</a:t>
            </a:r>
          </a:p>
          <a:p>
            <a:pPr lvl="1"/>
            <a:r>
              <a:rPr lang="en-US" dirty="0" smtClean="0"/>
              <a:t>e.g., Shopping cart, user profiles, usage tracking, …</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8526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99979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smtClean="0"/>
              <a:t>State in a stateless protocol:</a:t>
            </a:r>
            <a:br>
              <a:rPr lang="en-US" dirty="0" smtClean="0"/>
            </a:br>
            <a:r>
              <a:rPr lang="en-US" dirty="0" smtClean="0"/>
              <a:t>Cookies</a:t>
            </a:r>
            <a:endParaRPr lang="en-US" dirty="0"/>
          </a:p>
        </p:txBody>
      </p:sp>
      <p:sp>
        <p:nvSpPr>
          <p:cNvPr id="1062915" name="Rectangle 3"/>
          <p:cNvSpPr>
            <a:spLocks noGrp="1" noChangeArrowheads="1"/>
          </p:cNvSpPr>
          <p:nvPr>
            <p:ph type="body" idx="1"/>
          </p:nvPr>
        </p:nvSpPr>
        <p:spPr/>
        <p:txBody>
          <a:bodyPr/>
          <a:lstStyle/>
          <a:p>
            <a:r>
              <a:rPr lang="en-US" dirty="0" smtClean="0"/>
              <a:t>Client-side state maintenance</a:t>
            </a:r>
          </a:p>
          <a:p>
            <a:pPr lvl="1"/>
            <a:r>
              <a:rPr lang="en-US" dirty="0" smtClean="0"/>
              <a:t>Client stores small state on behalf of server</a:t>
            </a:r>
          </a:p>
          <a:p>
            <a:pPr lvl="1"/>
            <a:r>
              <a:rPr lang="en-US" dirty="0" smtClean="0"/>
              <a:t>Client sends state in future requests to the server</a:t>
            </a:r>
          </a:p>
          <a:p>
            <a:r>
              <a:rPr lang="en-US" dirty="0" smtClean="0"/>
              <a:t>Can provide authentication</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no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smtClean="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017916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smtClean="0"/>
              <a:t>“Abuse” of cookies</a:t>
            </a:r>
            <a:endParaRPr lang="en-US" dirty="0"/>
          </a:p>
        </p:txBody>
      </p:sp>
      <p:sp>
        <p:nvSpPr>
          <p:cNvPr id="54276" name="Rectangle 3"/>
          <p:cNvSpPr>
            <a:spLocks noGrp="1" noChangeArrowheads="1"/>
          </p:cNvSpPr>
          <p:nvPr>
            <p:ph idx="1"/>
          </p:nvPr>
        </p:nvSpPr>
        <p:spPr/>
        <p:txBody>
          <a:bodyPr/>
          <a:lstStyle/>
          <a:p>
            <a:r>
              <a:rPr lang="en-US" dirty="0" smtClean="0">
                <a:sym typeface="Arial" pitchFamily="68" charset="0"/>
              </a:rPr>
              <a:t>Excellent marketing opportunities and</a:t>
            </a:r>
            <a:br>
              <a:rPr lang="en-US" dirty="0" smtClean="0">
                <a:sym typeface="Arial" pitchFamily="68" charset="0"/>
              </a:rPr>
            </a:br>
            <a:r>
              <a:rPr lang="en-US" dirty="0" smtClean="0">
                <a:sym typeface="Arial" pitchFamily="68" charset="0"/>
              </a:rPr>
              <a:t>concerns for privacy</a:t>
            </a:r>
          </a:p>
          <a:p>
            <a:pPr lvl="1"/>
            <a:r>
              <a:rPr lang="en-US" dirty="0">
                <a:sym typeface="Arial" pitchFamily="68" charset="0"/>
              </a:rPr>
              <a:t>C</a:t>
            </a:r>
            <a:r>
              <a:rPr lang="en-US" dirty="0" smtClean="0">
                <a:sym typeface="Arial" pitchFamily="68" charset="0"/>
              </a:rPr>
              <a:t>ookies permit sites to learn a lot about you</a:t>
            </a:r>
          </a:p>
          <a:p>
            <a:pPr lvl="1"/>
            <a:r>
              <a:rPr lang="en-US" dirty="0">
                <a:sym typeface="Arial" pitchFamily="68" charset="0"/>
              </a:rPr>
              <a:t>Y</a:t>
            </a:r>
            <a:r>
              <a:rPr lang="en-US" dirty="0" smtClean="0">
                <a:sym typeface="Arial" pitchFamily="68" charset="0"/>
              </a:rPr>
              <a:t>ou may unknowingly supply personal info to sites</a:t>
            </a:r>
          </a:p>
          <a:p>
            <a:pPr lvl="1"/>
            <a:r>
              <a:rPr lang="en-US" dirty="0">
                <a:sym typeface="Arial" pitchFamily="68" charset="0"/>
              </a:rPr>
              <a:t>A</a:t>
            </a:r>
            <a:r>
              <a:rPr lang="en-US" dirty="0" smtClean="0">
                <a:sym typeface="Arial" pitchFamily="68" charset="0"/>
              </a:rPr>
              <a:t>dvertising companies tracks your preferences and</a:t>
            </a:r>
            <a:br>
              <a:rPr lang="en-US" dirty="0" smtClean="0">
                <a:sym typeface="Arial" pitchFamily="68" charset="0"/>
              </a:rPr>
            </a:br>
            <a:r>
              <a:rPr lang="en-US" dirty="0" smtClean="0">
                <a:sym typeface="Arial" pitchFamily="68" charset="0"/>
              </a:rPr>
              <a:t>viewing history across sites</a:t>
            </a: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682577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a:t>
            </a:r>
            <a:r>
              <a:rPr lang="zh-CN" altLang="en-US" dirty="0" smtClean="0"/>
              <a:t> </a:t>
            </a:r>
            <a:r>
              <a:rPr lang="en-US" dirty="0" smtClean="0"/>
              <a:t>communication!)</a:t>
            </a:r>
          </a:p>
          <a:p>
            <a:pPr lvl="1"/>
            <a:r>
              <a:rPr lang="en-US" dirty="0"/>
              <a:t>H</a:t>
            </a:r>
            <a:r>
              <a:rPr lang="en-US" dirty="0" smtClean="0"/>
              <a:t>igh availability </a:t>
            </a:r>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63065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HTTP and the Web</a:t>
            </a:r>
          </a:p>
          <a:p>
            <a:r>
              <a:rPr lang="en-US" dirty="0" smtClean="0"/>
              <a:t>Improving HTTP Performance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857748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32132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21</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chemeClr val="accent5"/>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chemeClr val="accent5"/>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chemeClr val="accent5"/>
            </a:solidFill>
            <a:prstDash val="solid"/>
            <a:round/>
            <a:headEnd type="none" w="med" len="med"/>
            <a:tailEnd type="arrow"/>
          </a:ln>
          <a:effectLst/>
        </p:spPr>
      </p:cxnSp>
    </p:spTree>
    <p:extLst>
      <p:ext uri="{BB962C8B-B14F-4D97-AF65-F5344CB8AC3E}">
        <p14:creationId xmlns:p14="http://schemas.microsoft.com/office/powerpoint/2010/main" val="143963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3"/>
                </a:solidFill>
              </a:rPr>
              <a:t>H</a:t>
            </a:r>
            <a:r>
              <a:rPr lang="en-US" dirty="0" smtClean="0">
                <a:solidFill>
                  <a:schemeClr val="accent3"/>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
        <p:nvSpPr>
          <p:cNvPr id="8" name="Rounded Rectangle 7"/>
          <p:cNvSpPr/>
          <p:nvPr/>
        </p:nvSpPr>
        <p:spPr bwMode="auto">
          <a:xfrm>
            <a:off x="4191000" y="10668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chemeClr val="accent5"/>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5">
              <a:lumMod val="20000"/>
              <a:lumOff val="8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a:t>
            </a:r>
            <a:r>
              <a:rPr lang="en-US" dirty="0" smtClean="0"/>
              <a:t>scale; e.g., webhosting</a:t>
            </a:r>
            <a:r>
              <a:rPr lang="en-US" dirty="0"/>
              <a:t>, CDNs, </a:t>
            </a:r>
            <a:r>
              <a:rPr lang="en-US" dirty="0" smtClean="0"/>
              <a:t>datacenters</a:t>
            </a:r>
            <a:endParaRPr lang="en-US" dirty="0"/>
          </a:p>
        </p:txBody>
      </p:sp>
    </p:spTree>
    <p:extLst>
      <p:ext uri="{BB962C8B-B14F-4D97-AF65-F5344CB8AC3E}">
        <p14:creationId xmlns:p14="http://schemas.microsoft.com/office/powerpoint/2010/main" val="197714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smtClean="0"/>
              <a:t>HTTP performance</a:t>
            </a:r>
            <a:endParaRPr lang="en-US" dirty="0"/>
          </a:p>
        </p:txBody>
      </p:sp>
      <p:sp>
        <p:nvSpPr>
          <p:cNvPr id="1143811" name="Rectangle 3"/>
          <p:cNvSpPr>
            <a:spLocks noGrp="1" noChangeArrowheads="1"/>
          </p:cNvSpPr>
          <p:nvPr>
            <p:ph type="body" idx="1"/>
          </p:nvPr>
        </p:nvSpPr>
        <p:spPr/>
        <p:txBody>
          <a:bodyPr/>
          <a:lstStyle/>
          <a:p>
            <a:r>
              <a:rPr lang="en-US" smtClean="0"/>
              <a:t>Most Web pages have multiple objects</a:t>
            </a:r>
          </a:p>
          <a:p>
            <a:pPr lvl="1"/>
            <a:r>
              <a:rPr lang="en-US" smtClean="0"/>
              <a:t>e.g., HTML file and a bunch of embedded images</a:t>
            </a:r>
          </a:p>
          <a:p>
            <a:endParaRPr lang="en-US" smtClean="0"/>
          </a:p>
          <a:p>
            <a:r>
              <a:rPr lang="en-US" smtClean="0"/>
              <a:t>How do you retrieve those objects (naively)?</a:t>
            </a:r>
          </a:p>
          <a:p>
            <a:pPr lvl="1"/>
            <a:r>
              <a:rPr lang="en-US" smtClean="0"/>
              <a:t>One item at a time</a:t>
            </a:r>
          </a:p>
          <a:p>
            <a:pPr lvl="1"/>
            <a:endParaRPr lang="en-US" smtClean="0"/>
          </a:p>
          <a:p>
            <a:r>
              <a:rPr lang="en-US" smtClean="0"/>
              <a:t>New TCP connection per (small) object!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829441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request response time</a:t>
            </a:r>
            <a:endParaRPr lang="en-US" dirty="0"/>
          </a:p>
        </p:txBody>
      </p:sp>
      <p:sp>
        <p:nvSpPr>
          <p:cNvPr id="3" name="Content Placeholder 2"/>
          <p:cNvSpPr>
            <a:spLocks noGrp="1"/>
          </p:cNvSpPr>
          <p:nvPr>
            <p:ph sz="half" idx="1"/>
          </p:nvPr>
        </p:nvSpPr>
        <p:spPr>
          <a:xfrm>
            <a:off x="685800" y="1600200"/>
            <a:ext cx="4338632" cy="4419600"/>
          </a:xfrm>
        </p:spPr>
        <p:txBody>
          <a:bodyPr>
            <a:normAutofit lnSpcReduction="10000"/>
          </a:bodyPr>
          <a:lstStyle/>
          <a:p>
            <a:r>
              <a:rPr lang="en-US" dirty="0"/>
              <a:t>RTT (round-trip </a:t>
            </a:r>
            <a:r>
              <a:rPr lang="en-US" dirty="0" smtClean="0"/>
              <a:t>time)</a:t>
            </a:r>
            <a:endParaRPr lang="en-US" dirty="0"/>
          </a:p>
          <a:p>
            <a:pPr lvl="1"/>
            <a:r>
              <a:rPr lang="en-US" dirty="0" smtClean="0">
                <a:solidFill>
                  <a:srgbClr val="000000"/>
                </a:solidFill>
              </a:rPr>
              <a:t>T</a:t>
            </a:r>
            <a:r>
              <a:rPr lang="en-US" dirty="0" smtClean="0"/>
              <a:t>ime </a:t>
            </a:r>
            <a:r>
              <a:rPr lang="en-US" dirty="0"/>
              <a:t>for a small packet to travel </a:t>
            </a:r>
            <a:r>
              <a:rPr lang="en-US" dirty="0" smtClean="0"/>
              <a:t>from </a:t>
            </a:r>
            <a:r>
              <a:rPr lang="en-US" dirty="0"/>
              <a:t>client to server and back</a:t>
            </a:r>
          </a:p>
          <a:p>
            <a:endParaRPr lang="en-US" dirty="0" smtClean="0"/>
          </a:p>
          <a:p>
            <a:r>
              <a:rPr lang="en-US" dirty="0" smtClean="0"/>
              <a:t>Response time</a:t>
            </a:r>
          </a:p>
          <a:p>
            <a:pPr lvl="1"/>
            <a:r>
              <a:rPr lang="en-US" dirty="0" smtClean="0"/>
              <a:t>1 RTT for TCP setup</a:t>
            </a:r>
          </a:p>
          <a:p>
            <a:pPr lvl="1"/>
            <a:r>
              <a:rPr lang="en-US" dirty="0" smtClean="0"/>
              <a:t>1 RTT for HTTP request and first few bytes</a:t>
            </a:r>
          </a:p>
          <a:p>
            <a:pPr lvl="1"/>
            <a:r>
              <a:rPr lang="en-US" dirty="0" smtClean="0"/>
              <a:t>Transmission time</a:t>
            </a:r>
          </a:p>
          <a:p>
            <a:pPr lvl="1"/>
            <a:r>
              <a:rPr lang="en-US" dirty="0" smtClean="0">
                <a:solidFill>
                  <a:schemeClr val="accent5"/>
                </a:solidFill>
              </a:rPr>
              <a:t>Total </a:t>
            </a:r>
            <a:r>
              <a:rPr lang="en-US" dirty="0" smtClean="0"/>
              <a:t>= 2RTT + Transmission Time</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grpSp>
        <p:nvGrpSpPr>
          <p:cNvPr id="42" name="Group 41"/>
          <p:cNvGrpSpPr/>
          <p:nvPr/>
        </p:nvGrpSpPr>
        <p:grpSpPr>
          <a:xfrm>
            <a:off x="5138546" y="1923173"/>
            <a:ext cx="3337728" cy="3560755"/>
            <a:chOff x="5138546" y="1923173"/>
            <a:chExt cx="3337728"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chemeClr val="accent4"/>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chemeClr val="accent5"/>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0" name="Text Box 5"/>
            <p:cNvSpPr txBox="1">
              <a:spLocks noChangeArrowheads="1"/>
            </p:cNvSpPr>
            <p:nvPr/>
          </p:nvSpPr>
          <p:spPr bwMode="auto">
            <a:xfrm>
              <a:off x="5505621" y="1923173"/>
              <a:ext cx="72399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Client</a:t>
              </a:r>
            </a:p>
          </p:txBody>
        </p:sp>
        <p:sp>
          <p:nvSpPr>
            <p:cNvPr id="11" name="Text Box 6"/>
            <p:cNvSpPr txBox="1">
              <a:spLocks noChangeArrowheads="1"/>
            </p:cNvSpPr>
            <p:nvPr/>
          </p:nvSpPr>
          <p:spPr bwMode="auto">
            <a:xfrm>
              <a:off x="7692520" y="1923173"/>
              <a:ext cx="78375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accent5"/>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3" name="Text Box 8"/>
            <p:cNvSpPr txBox="1">
              <a:spLocks noChangeArrowheads="1"/>
            </p:cNvSpPr>
            <p:nvPr/>
          </p:nvSpPr>
          <p:spPr bwMode="auto">
            <a:xfrm rot="305992">
              <a:off x="6571741" y="2197388"/>
              <a:ext cx="896798"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t>
              </a:r>
              <a:r>
                <a:rPr lang="en-US" b="0" dirty="0" smtClean="0">
                  <a:solidFill>
                    <a:schemeClr val="accent5"/>
                  </a:solidFill>
                  <a:latin typeface="+mn-lt"/>
                </a:rPr>
                <a:t>syn</a:t>
              </a:r>
              <a:endParaRPr lang="en-US" b="0" dirty="0">
                <a:solidFill>
                  <a:schemeClr val="accent5"/>
                </a:solidFill>
                <a:latin typeface="+mn-lt"/>
              </a:endParaRP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5"/>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5" name="Text Box 10"/>
            <p:cNvSpPr txBox="1">
              <a:spLocks noChangeArrowheads="1"/>
            </p:cNvSpPr>
            <p:nvPr/>
          </p:nvSpPr>
          <p:spPr bwMode="auto">
            <a:xfrm rot="21314389">
              <a:off x="6053264" y="2564323"/>
              <a:ext cx="1483497"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chemeClr val="accent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chemeClr val="accent5"/>
                </a:solidFill>
                <a:latin typeface="+mn-lt"/>
              </a:endParaRPr>
            </a:p>
          </p:txBody>
        </p:sp>
        <p:sp>
          <p:nvSpPr>
            <p:cNvPr id="17" name="Text Box 12"/>
            <p:cNvSpPr txBox="1">
              <a:spLocks noChangeArrowheads="1"/>
            </p:cNvSpPr>
            <p:nvPr/>
          </p:nvSpPr>
          <p:spPr bwMode="auto">
            <a:xfrm rot="623789">
              <a:off x="5951266" y="3266031"/>
              <a:ext cx="203249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chemeClr val="accent5"/>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27" name="Text Box 22"/>
            <p:cNvSpPr txBox="1">
              <a:spLocks noChangeArrowheads="1"/>
            </p:cNvSpPr>
            <p:nvPr/>
          </p:nvSpPr>
          <p:spPr bwMode="auto">
            <a:xfrm>
              <a:off x="5138546" y="2452687"/>
              <a:ext cx="53304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5" name="Text Box 22"/>
            <p:cNvSpPr txBox="1">
              <a:spLocks noChangeArrowheads="1"/>
            </p:cNvSpPr>
            <p:nvPr/>
          </p:nvSpPr>
          <p:spPr bwMode="auto">
            <a:xfrm>
              <a:off x="5138546" y="3582251"/>
              <a:ext cx="533045"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chemeClr val="accent5"/>
                  </a:solidFill>
                  <a:latin typeface="+mn-lt"/>
                </a:rPr>
                <a:t>RTT</a:t>
              </a:r>
              <a:endParaRPr lang="en-US" dirty="0">
                <a:solidFill>
                  <a:schemeClr val="accent5"/>
                </a:solidFill>
                <a:latin typeface="+mn-lt"/>
              </a:endParaRP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chemeClr val="accent5"/>
                </a:solidFill>
                <a:latin typeface="+mn-lt"/>
              </a:endParaRPr>
            </a:p>
          </p:txBody>
        </p:sp>
        <p:sp>
          <p:nvSpPr>
            <p:cNvPr id="38" name="Text Box 22"/>
            <p:cNvSpPr txBox="1">
              <a:spLocks noChangeArrowheads="1"/>
            </p:cNvSpPr>
            <p:nvPr/>
          </p:nvSpPr>
          <p:spPr bwMode="auto">
            <a:xfrm>
              <a:off x="5160975" y="4580400"/>
              <a:ext cx="384287"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smtClean="0">
                  <a:solidFill>
                    <a:schemeClr val="accent5"/>
                  </a:solidFill>
                  <a:latin typeface="+mn-lt"/>
                </a:rPr>
                <a:t>Tx</a:t>
              </a:r>
              <a:endParaRPr lang="en-US" dirty="0">
                <a:solidFill>
                  <a:schemeClr val="accent5"/>
                </a:solidFill>
                <a:latin typeface="+mn-lt"/>
              </a:endParaRPr>
            </a:p>
          </p:txBody>
        </p:sp>
      </p:grpSp>
    </p:spTree>
    <p:extLst>
      <p:ext uri="{BB962C8B-B14F-4D97-AF65-F5344CB8AC3E}">
        <p14:creationId xmlns:p14="http://schemas.microsoft.com/office/powerpoint/2010/main" val="87107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Non-persistent connections</a:t>
            </a:r>
            <a:endParaRPr lang="en-US" dirty="0"/>
          </a:p>
        </p:txBody>
      </p:sp>
      <p:sp>
        <p:nvSpPr>
          <p:cNvPr id="9" name="Content Placeholder 8"/>
          <p:cNvSpPr>
            <a:spLocks noGrp="1"/>
          </p:cNvSpPr>
          <p:nvPr>
            <p:ph idx="1"/>
          </p:nvPr>
        </p:nvSpPr>
        <p:spPr/>
        <p:txBody>
          <a:bodyPr/>
          <a:lstStyle/>
          <a:p>
            <a:r>
              <a:rPr lang="en-US" dirty="0" smtClean="0"/>
              <a:t>Default in HTTP/1.0</a:t>
            </a:r>
          </a:p>
          <a:p>
            <a:r>
              <a:rPr lang="en-US" dirty="0" smtClean="0">
                <a:solidFill>
                  <a:schemeClr val="accent5"/>
                </a:solidFill>
              </a:rPr>
              <a:t>2RTT+△ for each object </a:t>
            </a:r>
            <a:r>
              <a:rPr lang="en-US" dirty="0" smtClean="0"/>
              <a:t>in the HTML file!</a:t>
            </a:r>
          </a:p>
          <a:p>
            <a:pPr lvl="1"/>
            <a:r>
              <a:rPr lang="en-US" dirty="0" smtClean="0"/>
              <a:t>One more </a:t>
            </a:r>
            <a:r>
              <a:rPr lang="en-US" dirty="0"/>
              <a:t>2RTT+</a:t>
            </a:r>
            <a:r>
              <a:rPr lang="en-US" dirty="0" smtClean="0"/>
              <a:t>△ for the HTML file itself</a:t>
            </a:r>
          </a:p>
          <a:p>
            <a:r>
              <a:rPr lang="en-US" dirty="0" smtClean="0"/>
              <a:t>Doing the same thing over and over again</a:t>
            </a:r>
          </a:p>
          <a:p>
            <a:pPr lvl="1"/>
            <a:r>
              <a:rPr lang="en-US" dirty="0" smtClean="0"/>
              <a:t>Inefficient</a:t>
            </a:r>
            <a:endParaRPr lang="en-US" dirty="0"/>
          </a:p>
        </p:txBody>
      </p:sp>
      <p:sp>
        <p:nvSpPr>
          <p:cNvPr id="7" name="Slide Number Placeholder 6"/>
          <p:cNvSpPr>
            <a:spLocks noGrp="1"/>
          </p:cNvSpPr>
          <p:nvPr>
            <p:ph type="sldNum" sz="quarter" idx="12"/>
          </p:nvPr>
        </p:nvSpPr>
        <p:spPr/>
        <p:txBody>
          <a:bodyPr/>
          <a:lstStyle/>
          <a:p>
            <a:fld id="{F36FED86-94EF-254D-90EE-B810FE8299EE}" type="slidenum">
              <a:rPr lang="en-US" smtClean="0"/>
              <a:pPr/>
              <a:t>25</a:t>
            </a:fld>
            <a:endParaRPr lang="en-US"/>
          </a:p>
        </p:txBody>
      </p:sp>
    </p:spTree>
    <p:extLst>
      <p:ext uri="{BB962C8B-B14F-4D97-AF65-F5344CB8AC3E}">
        <p14:creationId xmlns:p14="http://schemas.microsoft.com/office/powerpoint/2010/main" val="784092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smtClean="0"/>
              <a:t>Concurrent </a:t>
            </a:r>
            <a:r>
              <a:rPr lang="en-US" dirty="0"/>
              <a:t>r</a:t>
            </a:r>
            <a:r>
              <a:rPr lang="en-US" dirty="0" smtClean="0"/>
              <a:t>equests and responses</a:t>
            </a:r>
            <a:endParaRPr lang="en-US" dirty="0"/>
          </a:p>
        </p:txBody>
      </p:sp>
      <p:sp>
        <p:nvSpPr>
          <p:cNvPr id="1149955" name="Rectangle 3"/>
          <p:cNvSpPr>
            <a:spLocks noGrp="1" noChangeArrowheads="1"/>
          </p:cNvSpPr>
          <p:nvPr>
            <p:ph sz="half" idx="1"/>
          </p:nvPr>
        </p:nvSpPr>
        <p:spPr/>
        <p:txBody>
          <a:bodyPr/>
          <a:lstStyle/>
          <a:p>
            <a:r>
              <a:rPr lang="en-US" smtClean="0"/>
              <a:t>Use multiple connections in parallel</a:t>
            </a:r>
          </a:p>
          <a:p>
            <a:r>
              <a:rPr lang="en-US" smtClean="0"/>
              <a:t>Does not necessarily maintain order of responses</a:t>
            </a:r>
            <a:endParaRPr lang="en-US" smtClean="0">
              <a:sym typeface="Wingdings" charset="0"/>
            </a:endParaRPr>
          </a:p>
          <a:p>
            <a:endParaRPr lang="en-US" dirty="0"/>
          </a:p>
        </p:txBody>
      </p:sp>
      <p:sp>
        <p:nvSpPr>
          <p:cNvPr id="12" name="Slide Number Placeholder 11"/>
          <p:cNvSpPr>
            <a:spLocks noGrp="1"/>
          </p:cNvSpPr>
          <p:nvPr>
            <p:ph type="sldNum" sz="quarter" idx="12"/>
          </p:nvPr>
        </p:nvSpPr>
        <p:spPr/>
        <p:txBody>
          <a:bodyPr/>
          <a:lstStyle/>
          <a:p>
            <a:fld id="{A190D881-957A-7944-A8D0-1584E528B88F}" type="slidenum">
              <a:rPr lang="en-US" smtClean="0"/>
              <a:pPr/>
              <a:t>26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dirty="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676772" y="1676400"/>
            <a:ext cx="1020998" cy="520601"/>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latin typeface="+mn-lt"/>
              </a:rPr>
              <a:t>Client</a:t>
            </a:r>
          </a:p>
        </p:txBody>
      </p:sp>
      <p:sp>
        <p:nvSpPr>
          <p:cNvPr id="58" name="Text Box 5"/>
          <p:cNvSpPr txBox="1">
            <a:spLocks noChangeArrowheads="1"/>
          </p:cNvSpPr>
          <p:nvPr/>
        </p:nvSpPr>
        <p:spPr bwMode="auto">
          <a:xfrm>
            <a:off x="6589138" y="5727799"/>
            <a:ext cx="1115576" cy="520601"/>
          </a:xfrm>
          <a:prstGeom prst="rect">
            <a:avLst/>
          </a:prstGeom>
          <a:solidFill>
            <a:schemeClr val="bg1"/>
          </a:solidFill>
          <a:ln>
            <a:solidFill>
              <a:schemeClr val="tx1"/>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smtClean="0">
                <a:latin typeface="+mn-lt"/>
              </a:rPr>
              <a:t>Server</a:t>
            </a:r>
            <a:endParaRPr lang="en-US" sz="2800" dirty="0">
              <a:latin typeface="+mn-lt"/>
            </a:endParaRPr>
          </a:p>
        </p:txBody>
      </p:sp>
    </p:spTree>
    <p:extLst>
      <p:ext uri="{BB962C8B-B14F-4D97-AF65-F5344CB8AC3E}">
        <p14:creationId xmlns:p14="http://schemas.microsoft.com/office/powerpoint/2010/main" val="1274737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p:bldP spid="1149982" grpId="0" build="p"/>
      <p:bldP spid="57"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t>Persistent connections</a:t>
            </a:r>
            <a:endParaRPr lang="en-US" dirty="0"/>
          </a:p>
        </p:txBody>
      </p:sp>
      <p:sp>
        <p:nvSpPr>
          <p:cNvPr id="3" name="Content Placeholder 2"/>
          <p:cNvSpPr>
            <a:spLocks noGrp="1"/>
          </p:cNvSpPr>
          <p:nvPr>
            <p:ph idx="1"/>
          </p:nvPr>
        </p:nvSpPr>
        <p:spPr/>
        <p:txBody>
          <a:bodyPr/>
          <a:lstStyle/>
          <a:p>
            <a:r>
              <a:rPr lang="en-US" dirty="0" smtClean="0"/>
              <a:t>Maintain TCP connection across multiple requests</a:t>
            </a:r>
          </a:p>
          <a:p>
            <a:pPr lvl="1"/>
            <a:r>
              <a:rPr lang="en-US" dirty="0" smtClean="0"/>
              <a:t>Including transfers subsequent to current page</a:t>
            </a:r>
          </a:p>
          <a:p>
            <a:pPr lvl="1"/>
            <a:r>
              <a:rPr lang="en-US" dirty="0" smtClean="0"/>
              <a:t>Client or server can tear down connection</a:t>
            </a:r>
          </a:p>
          <a:p>
            <a:r>
              <a:rPr lang="en-US" dirty="0" smtClean="0">
                <a:solidFill>
                  <a:schemeClr val="accent5"/>
                </a:solidFill>
              </a:rPr>
              <a:t>Advantages</a:t>
            </a:r>
          </a:p>
          <a:p>
            <a:pPr lvl="1"/>
            <a:r>
              <a:rPr lang="en-US" dirty="0" smtClean="0"/>
              <a:t>Avoid overhead of connection set-up and tear-down</a:t>
            </a:r>
          </a:p>
          <a:p>
            <a:pPr lvl="1"/>
            <a:r>
              <a:rPr lang="en-US" dirty="0" smtClean="0"/>
              <a:t>Allow underlying layers (e.g., TCP) to learn about RTT and bandwidth characteristics</a:t>
            </a:r>
          </a:p>
          <a:p>
            <a:r>
              <a:rPr lang="en-US" dirty="0" smtClean="0"/>
              <a:t>Default in HTTP/1.1</a:t>
            </a:r>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9541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smtClean="0"/>
              <a:t>Pipelined requests &amp; responses</a:t>
            </a:r>
            <a:endParaRPr lang="en-US" dirty="0"/>
          </a:p>
        </p:txBody>
      </p:sp>
      <p:sp>
        <p:nvSpPr>
          <p:cNvPr id="13" name="Content Placeholder 12"/>
          <p:cNvSpPr>
            <a:spLocks noGrp="1"/>
          </p:cNvSpPr>
          <p:nvPr>
            <p:ph sz="half" idx="1"/>
          </p:nvPr>
        </p:nvSpPr>
        <p:spPr/>
        <p:txBody>
          <a:bodyPr/>
          <a:lstStyle/>
          <a:p>
            <a:r>
              <a:rPr lang="en-US" dirty="0"/>
              <a:t>Batch requests and responses to reduce the number of </a:t>
            </a:r>
            <a:r>
              <a:rPr lang="en-US" dirty="0" smtClean="0"/>
              <a:t>packets</a:t>
            </a:r>
            <a:endParaRPr lang="en-US" dirty="0"/>
          </a:p>
          <a:p>
            <a:endParaRPr lang="en-US" dirty="0" smtClean="0"/>
          </a:p>
          <a:p>
            <a:r>
              <a:rPr lang="en-US" dirty="0" smtClean="0"/>
              <a:t>Multiple </a:t>
            </a:r>
            <a:r>
              <a:rPr lang="en-US" dirty="0"/>
              <a:t>requests can be contained in one TCP segment</a:t>
            </a:r>
          </a:p>
          <a:p>
            <a:endParaRPr lang="en-US" dirty="0"/>
          </a:p>
          <a:p>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chemeClr val="accent5"/>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790214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small objects</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latency</a:t>
            </a:r>
          </a:p>
          <a:p>
            <a:endParaRPr lang="en-US" dirty="0" smtClean="0"/>
          </a:p>
          <a:p>
            <a:r>
              <a:rPr lang="en-US" dirty="0" smtClean="0"/>
              <a:t>One-at-a-time:  ~2n RTT</a:t>
            </a:r>
          </a:p>
          <a:p>
            <a:r>
              <a:rPr lang="en-US" dirty="0"/>
              <a:t>m</a:t>
            </a:r>
            <a:r>
              <a:rPr lang="en-US" dirty="0" smtClean="0"/>
              <a:t> concurrent: ~2[n/m] RTT</a:t>
            </a:r>
          </a:p>
          <a:p>
            <a:r>
              <a:rPr lang="en-US" dirty="0" smtClean="0"/>
              <a:t>Persistent: ~ (n+1)RTT</a:t>
            </a:r>
          </a:p>
          <a:p>
            <a:r>
              <a:rPr lang="en-US" dirty="0" smtClean="0"/>
              <a:t>Pipelined: ~2 RTT</a:t>
            </a:r>
          </a:p>
          <a:p>
            <a:r>
              <a:rPr lang="en-US" dirty="0" smtClean="0"/>
              <a:t>Pipelined/Persistent: ~2 RTT first time, RTT later</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63779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The Web: Precursor</a:t>
            </a:r>
            <a:endParaRPr lang="en-US" dirty="0"/>
          </a:p>
        </p:txBody>
      </p:sp>
      <p:sp>
        <p:nvSpPr>
          <p:cNvPr id="26628" name="Rectangle 3"/>
          <p:cNvSpPr>
            <a:spLocks noGrp="1" noChangeArrowheads="1"/>
          </p:cNvSpPr>
          <p:nvPr>
            <p:ph idx="1"/>
          </p:nvPr>
        </p:nvSpPr>
        <p:spPr/>
        <p:txBody>
          <a:bodyPr/>
          <a:lstStyle/>
          <a:p>
            <a:r>
              <a:rPr lang="en-US" dirty="0" smtClean="0"/>
              <a:t>1945, </a:t>
            </a:r>
            <a:r>
              <a:rPr lang="en-US" dirty="0" err="1" smtClean="0">
                <a:solidFill>
                  <a:schemeClr val="accent5"/>
                </a:solidFill>
              </a:rPr>
              <a:t>Vannevar</a:t>
            </a:r>
            <a:r>
              <a:rPr lang="en-US" dirty="0" smtClean="0">
                <a:solidFill>
                  <a:schemeClr val="accent5"/>
                </a:solidFill>
              </a:rPr>
              <a:t> Bush</a:t>
            </a:r>
            <a:r>
              <a:rPr lang="en-US" dirty="0" smtClean="0"/>
              <a:t>, </a:t>
            </a:r>
            <a:r>
              <a:rPr lang="en-US" dirty="0" err="1" smtClean="0"/>
              <a:t>Memex</a:t>
            </a:r>
            <a:endParaRPr lang="en-US" dirty="0" smtClean="0"/>
          </a:p>
          <a:p>
            <a:pPr lvl="1"/>
            <a:r>
              <a:rPr lang="en-US" dirty="0" smtClean="0"/>
              <a:t>Concept of the web based on microfilms</a:t>
            </a:r>
          </a:p>
          <a:p>
            <a:r>
              <a:rPr lang="en-US" dirty="0" smtClean="0"/>
              <a:t>1967, </a:t>
            </a:r>
            <a:r>
              <a:rPr lang="en-US" dirty="0" smtClean="0">
                <a:solidFill>
                  <a:schemeClr val="accent5"/>
                </a:solidFill>
              </a:rPr>
              <a:t>Ted Nelson</a:t>
            </a:r>
            <a:r>
              <a:rPr lang="en-US" dirty="0" smtClean="0"/>
              <a:t>, Project Xanadu</a:t>
            </a:r>
          </a:p>
          <a:p>
            <a:pPr lvl="1"/>
            <a:r>
              <a:rPr lang="en-US" dirty="0" smtClean="0"/>
              <a:t>A world-wide publishing network to store information as connected literature</a:t>
            </a:r>
          </a:p>
          <a:p>
            <a:pPr lvl="1"/>
            <a:r>
              <a:rPr lang="en-US" dirty="0" smtClean="0"/>
              <a:t>Coined the term </a:t>
            </a:r>
            <a:r>
              <a:rPr lang="ja-JP" altLang="en-US" dirty="0" smtClean="0"/>
              <a:t>“</a:t>
            </a:r>
            <a:r>
              <a:rPr lang="en-US" dirty="0" smtClean="0"/>
              <a:t>Hypertext</a:t>
            </a:r>
            <a:r>
              <a:rPr lang="ja-JP" altLang="en-US" dirty="0" smtClean="0"/>
              <a:t>”</a:t>
            </a:r>
            <a:endParaRPr lang="en-US" altLang="ja-JP" dirty="0" smtClean="0"/>
          </a:p>
          <a:p>
            <a:r>
              <a:rPr lang="en-US" dirty="0" smtClean="0"/>
              <a:t>1968, </a:t>
            </a:r>
            <a:r>
              <a:rPr lang="en-US" dirty="0" smtClean="0">
                <a:solidFill>
                  <a:schemeClr val="accent5"/>
                </a:solidFill>
              </a:rPr>
              <a:t>Douglas </a:t>
            </a:r>
            <a:r>
              <a:rPr lang="en-US" dirty="0" err="1" smtClean="0">
                <a:solidFill>
                  <a:schemeClr val="accent5"/>
                </a:solidFill>
              </a:rPr>
              <a:t>Engelbart</a:t>
            </a:r>
            <a:r>
              <a:rPr lang="en-US" dirty="0" smtClean="0"/>
              <a:t>, NLS (</a:t>
            </a:r>
            <a:r>
              <a:rPr lang="en-US" dirty="0" err="1" smtClean="0"/>
              <a:t>oN-Line</a:t>
            </a:r>
            <a:r>
              <a:rPr lang="en-US" dirty="0" smtClean="0"/>
              <a:t> System)</a:t>
            </a:r>
          </a:p>
          <a:p>
            <a:pPr lvl="1"/>
            <a:r>
              <a:rPr lang="en-US" dirty="0" smtClean="0"/>
              <a:t>Mother of all demos</a:t>
            </a:r>
          </a:p>
          <a:p>
            <a:pPr lvl="1"/>
            <a:endParaRPr lang="en-US" dirty="0"/>
          </a:p>
        </p:txBody>
      </p:sp>
      <p:sp>
        <p:nvSpPr>
          <p:cNvPr id="13" name="Slide Number Placeholder 12"/>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196101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large objects each of size F</a:t>
            </a:r>
            <a:endParaRPr lang="en-US" dirty="0"/>
          </a:p>
        </p:txBody>
      </p:sp>
      <p:sp>
        <p:nvSpPr>
          <p:cNvPr id="3" name="Content Placeholder 2"/>
          <p:cNvSpPr>
            <a:spLocks noGrp="1"/>
          </p:cNvSpPr>
          <p:nvPr>
            <p:ph idx="1"/>
          </p:nvPr>
        </p:nvSpPr>
        <p:spPr/>
        <p:txBody>
          <a:bodyPr/>
          <a:lstStyle/>
          <a:p>
            <a:r>
              <a:rPr lang="en-US" dirty="0" smtClean="0">
                <a:solidFill>
                  <a:schemeClr val="accent5"/>
                </a:solidFill>
              </a:rPr>
              <a:t>Time dominated by bandwidth</a:t>
            </a:r>
          </a:p>
          <a:p>
            <a:endParaRPr lang="en-US" dirty="0" smtClean="0"/>
          </a:p>
          <a:p>
            <a:r>
              <a:rPr lang="en-US" dirty="0" smtClean="0"/>
              <a:t>One-at-a-time:  ~ </a:t>
            </a:r>
            <a:r>
              <a:rPr lang="en-US" dirty="0" err="1" smtClean="0"/>
              <a:t>nF</a:t>
            </a:r>
            <a:r>
              <a:rPr lang="en-US" dirty="0" smtClean="0"/>
              <a:t>/B</a:t>
            </a:r>
          </a:p>
          <a:p>
            <a:r>
              <a:rPr lang="en-US" dirty="0"/>
              <a:t>m</a:t>
            </a:r>
            <a:r>
              <a:rPr lang="en-US" dirty="0" smtClean="0"/>
              <a:t> concurrent: ~ [n/m] F/B</a:t>
            </a:r>
          </a:p>
          <a:p>
            <a:pPr lvl="1"/>
            <a:r>
              <a:rPr lang="en-US" dirty="0"/>
              <a:t>A</a:t>
            </a:r>
            <a:r>
              <a:rPr lang="en-US" dirty="0" smtClean="0"/>
              <a:t>ssuming shared with large population of users and each TCP connection gets the same bandwidth</a:t>
            </a:r>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3749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smtClean="0"/>
              <a:t>Caching</a:t>
            </a:r>
            <a:endParaRPr lang="en-US" dirty="0"/>
          </a:p>
        </p:txBody>
      </p:sp>
      <p:sp>
        <p:nvSpPr>
          <p:cNvPr id="92165" name="Rectangle 3"/>
          <p:cNvSpPr>
            <a:spLocks noGrp="1" noChangeArrowheads="1"/>
          </p:cNvSpPr>
          <p:nvPr>
            <p:ph idx="1"/>
          </p:nvPr>
        </p:nvSpPr>
        <p:spPr/>
        <p:txBody>
          <a:bodyPr/>
          <a:lstStyle/>
          <a:p>
            <a:r>
              <a:rPr lang="en-US" dirty="0" smtClean="0"/>
              <a:t>Why does caching work?</a:t>
            </a:r>
          </a:p>
          <a:p>
            <a:pPr lvl="1"/>
            <a:r>
              <a:rPr lang="en-US" dirty="0" smtClean="0"/>
              <a:t>Exploits locality of reference</a:t>
            </a:r>
          </a:p>
          <a:p>
            <a:pPr lvl="1"/>
            <a:endParaRPr lang="en-US" dirty="0" smtClean="0"/>
          </a:p>
          <a:p>
            <a:r>
              <a:rPr lang="en-US" dirty="0" smtClean="0"/>
              <a:t>How well does caching work?</a:t>
            </a:r>
          </a:p>
          <a:p>
            <a:pPr lvl="1"/>
            <a:r>
              <a:rPr lang="en-US" dirty="0" smtClean="0"/>
              <a:t>Very well, up to a limit</a:t>
            </a:r>
          </a:p>
          <a:p>
            <a:pPr lvl="1"/>
            <a:r>
              <a:rPr lang="en-US" dirty="0" smtClean="0"/>
              <a:t>Large overlap in content</a:t>
            </a:r>
          </a:p>
          <a:p>
            <a:pPr lvl="1"/>
            <a:r>
              <a:rPr lang="en-US" dirty="0" smtClean="0"/>
              <a:t>But many unique requests</a:t>
            </a:r>
          </a:p>
          <a:p>
            <a:pPr lvl="2"/>
            <a:r>
              <a:rPr lang="en-US" dirty="0" smtClean="0"/>
              <a:t>A universal story!</a:t>
            </a:r>
          </a:p>
          <a:p>
            <a:pPr lvl="2"/>
            <a:r>
              <a:rPr lang="en-US" dirty="0" smtClean="0"/>
              <a:t>Effectiveness of caching grows logarithmically with size</a:t>
            </a:r>
          </a:p>
          <a:p>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47853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smtClean="0"/>
              <a:t>Caching: How</a:t>
            </a:r>
            <a:endParaRPr lang="en-US" dirty="0"/>
          </a:p>
        </p:txBody>
      </p:sp>
      <p:sp>
        <p:nvSpPr>
          <p:cNvPr id="1085443" name="Rectangle 3"/>
          <p:cNvSpPr>
            <a:spLocks noGrp="1" noChangeArrowheads="1"/>
          </p:cNvSpPr>
          <p:nvPr>
            <p:ph idx="1"/>
          </p:nvPr>
        </p:nvSpPr>
        <p:spPr/>
        <p:txBody>
          <a:bodyPr/>
          <a:lstStyle/>
          <a:p>
            <a:r>
              <a:rPr lang="en-US" dirty="0" smtClean="0"/>
              <a:t>Modifier to GET requests:</a:t>
            </a:r>
          </a:p>
          <a:p>
            <a:pPr lvl="1"/>
            <a:r>
              <a:rPr lang="en-US" dirty="0" smtClean="0">
                <a:solidFill>
                  <a:schemeClr val="accent5"/>
                </a:solidFill>
                <a:latin typeface="Lucida Console" charset="0"/>
                <a:ea typeface="Lucida Console" charset="0"/>
                <a:cs typeface="Lucida Console" charset="0"/>
              </a:rPr>
              <a:t>If-modified-since</a:t>
            </a:r>
            <a:r>
              <a:rPr lang="en-US" dirty="0" smtClean="0"/>
              <a:t> – returns </a:t>
            </a:r>
            <a:r>
              <a:rPr lang="ja-JP" altLang="en-US" dirty="0" smtClean="0"/>
              <a:t>“</a:t>
            </a:r>
            <a:r>
              <a:rPr lang="en-US" dirty="0" smtClean="0"/>
              <a:t>not modified</a:t>
            </a:r>
            <a:r>
              <a:rPr lang="ja-JP" altLang="en-US" dirty="0" smtClean="0"/>
              <a:t>”</a:t>
            </a:r>
            <a:r>
              <a:rPr lang="en-US" dirty="0" smtClean="0"/>
              <a:t> if resource not modified since specified time </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32</a:t>
            </a:fld>
            <a:endParaRPr lang="en-US"/>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chemeClr val="accent5"/>
                </a:solidFill>
                <a:latin typeface="Lucida Console" charset="0"/>
                <a:ea typeface="Lucida Console" charset="0"/>
                <a:cs typeface="Lucida Console" charset="0"/>
              </a:rPr>
              <a:t>GET /</a:t>
            </a:r>
            <a:r>
              <a:rPr lang="en-US" dirty="0" err="1">
                <a:solidFill>
                  <a:schemeClr val="accent5"/>
                </a:solidFill>
                <a:latin typeface="Lucida Console" charset="0"/>
                <a:ea typeface="Lucida Console" charset="0"/>
                <a:cs typeface="Lucida Console" charset="0"/>
              </a:rPr>
              <a:t>somedir</a:t>
            </a:r>
            <a:r>
              <a:rPr lang="en-US" dirty="0">
                <a:solidFill>
                  <a:schemeClr val="accent5"/>
                </a:solidFill>
                <a:latin typeface="Lucida Console" charset="0"/>
                <a:ea typeface="Lucida Console" charset="0"/>
                <a:cs typeface="Lucida Console" charset="0"/>
              </a:rPr>
              <a:t>/</a:t>
            </a:r>
            <a:r>
              <a:rPr lang="en-US" dirty="0" err="1">
                <a:solidFill>
                  <a:schemeClr val="accent5"/>
                </a:solidFill>
                <a:latin typeface="Lucida Console" charset="0"/>
                <a:ea typeface="Lucida Console" charset="0"/>
                <a:cs typeface="Lucida Console" charset="0"/>
              </a:rPr>
              <a:t>page.html</a:t>
            </a:r>
            <a:r>
              <a:rPr lang="en-US" dirty="0">
                <a:solidFill>
                  <a:schemeClr val="accent5"/>
                </a:solidFill>
                <a:latin typeface="Lucida Console" charset="0"/>
                <a:ea typeface="Lucida Console" charset="0"/>
                <a:cs typeface="Lucida Console" charset="0"/>
              </a:rPr>
              <a:t> HTTP/1.1</a:t>
            </a:r>
          </a:p>
          <a:p>
            <a:pPr algn="l"/>
            <a:r>
              <a:rPr lang="en-US" dirty="0">
                <a:solidFill>
                  <a:schemeClr val="accent5"/>
                </a:solidFill>
                <a:latin typeface="Lucida Console" charset="0"/>
                <a:ea typeface="Lucida Console" charset="0"/>
                <a:cs typeface="Lucida Console" charset="0"/>
              </a:rPr>
              <a:t>Host: </a:t>
            </a:r>
            <a:r>
              <a:rPr lang="en-US" dirty="0" err="1">
                <a:solidFill>
                  <a:schemeClr val="accent5"/>
                </a:solidFill>
                <a:latin typeface="Lucida Console" charset="0"/>
                <a:ea typeface="Lucida Console" charset="0"/>
                <a:cs typeface="Lucida Console" charset="0"/>
              </a:rPr>
              <a:t>www.someschool.edu</a:t>
            </a:r>
            <a:r>
              <a:rPr lang="en-US" dirty="0">
                <a:solidFill>
                  <a:schemeClr val="accent5"/>
                </a:solidFill>
                <a:latin typeface="Lucida Console" charset="0"/>
                <a:ea typeface="Lucida Console" charset="0"/>
                <a:cs typeface="Lucida Console" charset="0"/>
              </a:rPr>
              <a:t> </a:t>
            </a:r>
          </a:p>
          <a:p>
            <a:pPr algn="l"/>
            <a:r>
              <a:rPr lang="en-US" dirty="0">
                <a:solidFill>
                  <a:schemeClr val="accent5"/>
                </a:solidFill>
                <a:latin typeface="Lucida Console" charset="0"/>
                <a:ea typeface="Lucida Console" charset="0"/>
                <a:cs typeface="Lucida Console" charset="0"/>
              </a:rPr>
              <a:t>User-agent: </a:t>
            </a:r>
            <a:r>
              <a:rPr lang="en-US" dirty="0" smtClean="0">
                <a:solidFill>
                  <a:schemeClr val="accent5"/>
                </a:solidFill>
                <a:latin typeface="Lucida Console" charset="0"/>
                <a:ea typeface="Lucida Console" charset="0"/>
                <a:cs typeface="Lucida Console" charset="0"/>
              </a:rPr>
              <a:t>Mozilla/4.0</a:t>
            </a:r>
          </a:p>
          <a:p>
            <a:r>
              <a:rPr lang="en-US" dirty="0">
                <a:solidFill>
                  <a:schemeClr val="accent5"/>
                </a:solidFill>
                <a:latin typeface="Lucida Console" charset="0"/>
                <a:ea typeface="Lucida Console" charset="0"/>
                <a:cs typeface="Lucida Console" charset="0"/>
              </a:rPr>
              <a:t>If-modified-since: </a:t>
            </a:r>
            <a:r>
              <a:rPr lang="en-US" dirty="0" smtClean="0">
                <a:solidFill>
                  <a:schemeClr val="accent5"/>
                </a:solidFill>
                <a:latin typeface="Lucida Console" charset="0"/>
                <a:ea typeface="Lucida Console" charset="0"/>
                <a:cs typeface="Lucida Console" charset="0"/>
              </a:rPr>
              <a:t>Wed, 18 Jan 2017 10:25:50 GMT</a:t>
            </a:r>
            <a:endParaRPr lang="en-US" dirty="0">
              <a:solidFill>
                <a:schemeClr val="accent5"/>
              </a:solidFill>
              <a:latin typeface="Lucida Console" charset="0"/>
              <a:ea typeface="Lucida Console" charset="0"/>
              <a:cs typeface="Lucida Console" charset="0"/>
            </a:endParaRPr>
          </a:p>
          <a:p>
            <a:pPr algn="l"/>
            <a:r>
              <a:rPr lang="en-US" b="0" dirty="0" smtClean="0">
                <a:solidFill>
                  <a:schemeClr val="accent5"/>
                </a:solidFill>
                <a:latin typeface="Lucida Console" charset="0"/>
                <a:ea typeface="Lucida Console" charset="0"/>
                <a:cs typeface="Lucida Console" charset="0"/>
              </a:rPr>
              <a:t>(</a:t>
            </a:r>
            <a:r>
              <a:rPr lang="en-US" b="0" dirty="0">
                <a:solidFill>
                  <a:schemeClr val="accent5"/>
                </a:solidFill>
                <a:latin typeface="Lucida Console" charset="0"/>
                <a:ea typeface="Lucida Console" charset="0"/>
                <a:cs typeface="Lucida Console" charset="0"/>
              </a:rPr>
              <a:t>blank line)</a:t>
            </a:r>
            <a:r>
              <a:rPr lang="en-US" dirty="0">
                <a:solidFill>
                  <a:schemeClr val="accent5"/>
                </a:solidFill>
                <a:latin typeface="Lucida Console" charset="0"/>
                <a:ea typeface="Lucida Console" charset="0"/>
                <a:cs typeface="Lucida Console" charset="0"/>
              </a:rPr>
              <a:t> </a:t>
            </a:r>
            <a:endParaRPr lang="en-US" sz="2400" b="0" dirty="0">
              <a:solidFill>
                <a:schemeClr val="accent5"/>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123753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smtClean="0"/>
              <a:t>Caching: How</a:t>
            </a:r>
            <a:endParaRPr lang="en-US" dirty="0"/>
          </a:p>
        </p:txBody>
      </p:sp>
      <p:sp>
        <p:nvSpPr>
          <p:cNvPr id="1085443" name="Rectangle 3"/>
          <p:cNvSpPr>
            <a:spLocks noGrp="1" noChangeArrowheads="1"/>
          </p:cNvSpPr>
          <p:nvPr>
            <p:ph idx="1"/>
          </p:nvPr>
        </p:nvSpPr>
        <p:spPr/>
        <p:txBody>
          <a:bodyPr>
            <a:normAutofit lnSpcReduction="10000"/>
          </a:bodyPr>
          <a:lstStyle/>
          <a:p>
            <a:r>
              <a:rPr lang="en-US" dirty="0" smtClean="0"/>
              <a:t>Modifier to GET requests:</a:t>
            </a:r>
          </a:p>
          <a:p>
            <a:pPr lvl="1"/>
            <a:r>
              <a:rPr lang="en-US" dirty="0" smtClean="0">
                <a:solidFill>
                  <a:schemeClr val="accent5"/>
                </a:solidFill>
                <a:latin typeface="Lucida Console" charset="0"/>
                <a:ea typeface="Lucida Console" charset="0"/>
                <a:cs typeface="Lucida Console" charset="0"/>
              </a:rPr>
              <a:t>If-modified-since</a:t>
            </a:r>
            <a:r>
              <a:rPr lang="en-US" dirty="0" smtClean="0"/>
              <a:t> – returns </a:t>
            </a:r>
            <a:r>
              <a:rPr lang="ja-JP" altLang="en-US" dirty="0" smtClean="0"/>
              <a:t>“</a:t>
            </a:r>
            <a:r>
              <a:rPr lang="en-US" dirty="0" smtClean="0"/>
              <a:t>not modified</a:t>
            </a:r>
            <a:r>
              <a:rPr lang="ja-JP" altLang="en-US" dirty="0" smtClean="0"/>
              <a:t>”</a:t>
            </a:r>
            <a:r>
              <a:rPr lang="en-US" dirty="0" smtClean="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chemeClr val="accent5"/>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a:t>
            </a:r>
            <a:r>
              <a:rPr lang="en-US" dirty="0" smtClean="0">
                <a:latin typeface="Arial" charset="0"/>
                <a:ea typeface="Arial" charset="0"/>
                <a:cs typeface="Arial" charset="0"/>
              </a:rPr>
              <a:t>otherwise</a:t>
            </a:r>
            <a:endParaRPr lang="en-US"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46512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smtClean="0"/>
              <a:t>Caching: How</a:t>
            </a:r>
            <a:endParaRPr lang="en-US" dirty="0"/>
          </a:p>
        </p:txBody>
      </p:sp>
      <p:sp>
        <p:nvSpPr>
          <p:cNvPr id="1085443" name="Rectangle 3"/>
          <p:cNvSpPr>
            <a:spLocks noGrp="1" noChangeArrowheads="1"/>
          </p:cNvSpPr>
          <p:nvPr>
            <p:ph idx="1"/>
          </p:nvPr>
        </p:nvSpPr>
        <p:spPr/>
        <p:txBody>
          <a:bodyPr/>
          <a:lstStyle/>
          <a:p>
            <a:r>
              <a:rPr lang="en-US" dirty="0" smtClean="0"/>
              <a:t>Modifier to GET requests:</a:t>
            </a:r>
          </a:p>
          <a:p>
            <a:pPr lvl="1"/>
            <a:r>
              <a:rPr lang="en-US" dirty="0" smtClean="0">
                <a:solidFill>
                  <a:schemeClr val="accent5"/>
                </a:solidFill>
                <a:latin typeface="Lucida Console" charset="0"/>
                <a:ea typeface="Lucida Console" charset="0"/>
                <a:cs typeface="Lucida Console" charset="0"/>
              </a:rPr>
              <a:t>If-modified-since</a:t>
            </a:r>
            <a:r>
              <a:rPr lang="en-US" dirty="0" smtClean="0"/>
              <a:t> – returns </a:t>
            </a:r>
            <a:r>
              <a:rPr lang="ja-JP" altLang="en-US" dirty="0" smtClean="0"/>
              <a:t>“</a:t>
            </a:r>
            <a:r>
              <a:rPr lang="en-US" dirty="0" smtClean="0"/>
              <a:t>not modified</a:t>
            </a:r>
            <a:r>
              <a:rPr lang="ja-JP" altLang="en-US" dirty="0" smtClean="0"/>
              <a:t>”</a:t>
            </a:r>
            <a:r>
              <a:rPr lang="en-US" dirty="0" smtClean="0"/>
              <a:t> if resource not modified since specified time </a:t>
            </a:r>
          </a:p>
          <a:p>
            <a:r>
              <a:rPr lang="en-US" dirty="0" smtClean="0"/>
              <a:t>Response header:</a:t>
            </a:r>
          </a:p>
          <a:p>
            <a:pPr lvl="1"/>
            <a:r>
              <a:rPr lang="en-US" dirty="0" smtClean="0">
                <a:solidFill>
                  <a:schemeClr val="accent5"/>
                </a:solidFill>
                <a:latin typeface="Lucida Console" charset="0"/>
                <a:ea typeface="Lucida Console" charset="0"/>
                <a:cs typeface="Lucida Console" charset="0"/>
              </a:rPr>
              <a:t>Expires</a:t>
            </a:r>
            <a:r>
              <a:rPr lang="en-US" dirty="0" smtClean="0">
                <a:solidFill>
                  <a:srgbClr val="0000FF"/>
                </a:solidFill>
              </a:rPr>
              <a:t> </a:t>
            </a:r>
            <a:r>
              <a:rPr lang="en-US" dirty="0" smtClean="0"/>
              <a:t>– how long it</a:t>
            </a:r>
            <a:r>
              <a:rPr lang="ja-JP" altLang="en-US" dirty="0" smtClean="0"/>
              <a:t>’</a:t>
            </a:r>
            <a:r>
              <a:rPr lang="en-US" dirty="0" smtClean="0"/>
              <a:t>s safe to cache the resource</a:t>
            </a:r>
          </a:p>
          <a:p>
            <a:pPr lvl="1"/>
            <a:r>
              <a:rPr lang="en-US" dirty="0" smtClean="0">
                <a:solidFill>
                  <a:schemeClr val="accent5"/>
                </a:solidFill>
                <a:latin typeface="Lucida Console" charset="0"/>
                <a:ea typeface="Lucida Console" charset="0"/>
                <a:cs typeface="Lucida Console" charset="0"/>
              </a:rPr>
              <a:t>No-cache</a:t>
            </a:r>
            <a:r>
              <a:rPr lang="en-US" dirty="0" smtClean="0"/>
              <a:t> – ignore all caches; always get resource directly from server</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286014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mtClean="0"/>
              <a:t>Caching: Where?</a:t>
            </a:r>
            <a:endParaRPr lang="en-US" dirty="0"/>
          </a:p>
        </p:txBody>
      </p:sp>
      <p:sp>
        <p:nvSpPr>
          <p:cNvPr id="1085443" name="Rectangle 3"/>
          <p:cNvSpPr>
            <a:spLocks noGrp="1" noChangeArrowheads="1"/>
          </p:cNvSpPr>
          <p:nvPr>
            <p:ph idx="1"/>
          </p:nvPr>
        </p:nvSpPr>
        <p:spPr/>
        <p:txBody>
          <a:bodyPr/>
          <a:lstStyle/>
          <a:p>
            <a:r>
              <a:rPr lang="en-US" dirty="0" smtClean="0"/>
              <a:t>Options</a:t>
            </a:r>
          </a:p>
          <a:p>
            <a:pPr lvl="1"/>
            <a:r>
              <a:rPr lang="en-US" dirty="0" smtClean="0"/>
              <a:t>Client (browser)</a:t>
            </a:r>
          </a:p>
          <a:p>
            <a:pPr lvl="1"/>
            <a:r>
              <a:rPr lang="en-US" dirty="0" smtClean="0"/>
              <a:t>Forward proxies </a:t>
            </a:r>
          </a:p>
          <a:p>
            <a:pPr lvl="1"/>
            <a:r>
              <a:rPr lang="en-US" dirty="0" smtClean="0"/>
              <a:t>Reverse proxies</a:t>
            </a:r>
          </a:p>
          <a:p>
            <a:pPr lvl="1"/>
            <a:r>
              <a:rPr lang="en-US" dirty="0" smtClean="0">
                <a:solidFill>
                  <a:schemeClr val="accent3"/>
                </a:solidFill>
              </a:rPr>
              <a:t>Content Distribution Network </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1631778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smtClean="0"/>
              <a:t>Caching: Where?</a:t>
            </a:r>
            <a:endParaRPr lang="en-US" dirty="0"/>
          </a:p>
        </p:txBody>
      </p:sp>
      <p:sp>
        <p:nvSpPr>
          <p:cNvPr id="1669123" name="Rectangle 3"/>
          <p:cNvSpPr>
            <a:spLocks noGrp="1" noChangeArrowheads="1"/>
          </p:cNvSpPr>
          <p:nvPr>
            <p:ph type="body" idx="1"/>
          </p:nvPr>
        </p:nvSpPr>
        <p:spPr/>
        <p:txBody>
          <a:bodyPr/>
          <a:lstStyle/>
          <a:p>
            <a:r>
              <a:rPr lang="en-US" dirty="0" smtClean="0"/>
              <a:t>Many clients transfer same information</a:t>
            </a:r>
            <a:r>
              <a:rPr lang="en-US" dirty="0" smtClean="0">
                <a:sym typeface="Wingdings" charset="0"/>
              </a:rPr>
              <a:t> </a:t>
            </a:r>
          </a:p>
          <a:p>
            <a:pPr lvl="1"/>
            <a:r>
              <a:rPr lang="en-US" dirty="0" smtClean="0">
                <a:sym typeface="Wingdings" charset="0"/>
              </a:rPr>
              <a:t>Generate unnecessary server and network load</a:t>
            </a:r>
          </a:p>
          <a:p>
            <a:pPr lvl="1"/>
            <a:r>
              <a:rPr lang="en-US" dirty="0" smtClean="0">
                <a:sym typeface="Wingdings" charset="0"/>
              </a:rPr>
              <a:t>Clients experience unnecessary latency</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36</a:t>
            </a:fld>
            <a:endParaRPr lang="en-US"/>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a:solidFill>
            <a:schemeClr val="accent1"/>
          </a:solidFill>
        </p:grpSpPr>
        <p:sp>
          <p:nvSpPr>
            <p:cNvPr id="1669177" name="Oval 5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a:solidFill>
            <a:schemeClr val="accent6"/>
          </a:solidFill>
        </p:grpSpPr>
        <p:sp>
          <p:nvSpPr>
            <p:cNvPr id="1669187" name="Oval 6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a:solidFill>
            <a:schemeClr val="accent2"/>
          </a:solidFill>
        </p:grpSpPr>
        <p:sp>
          <p:nvSpPr>
            <p:cNvPr id="1669197" name="Oval 7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1057"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626967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smtClean="0">
                <a:sym typeface="Wingdings" charset="0"/>
              </a:rPr>
              <a:t>Decrease </a:t>
            </a:r>
            <a:r>
              <a:rPr lang="en-US" dirty="0">
                <a:sym typeface="Wingdings" charset="0"/>
              </a:rPr>
              <a:t>server load</a:t>
            </a:r>
          </a:p>
          <a:p>
            <a:pPr lvl="1"/>
            <a:r>
              <a:rPr lang="en-US" dirty="0" smtClean="0">
                <a:sym typeface="Wingdings" charset="0"/>
              </a:rPr>
              <a:t>By </a:t>
            </a:r>
            <a:r>
              <a:rPr lang="en-US" dirty="0">
                <a:sym typeface="Wingdings" charset="0"/>
              </a:rPr>
              <a:t>content </a:t>
            </a:r>
            <a:r>
              <a:rPr lang="en-US" dirty="0" smtClean="0">
                <a:sym typeface="Wingdings" charset="0"/>
              </a:rPr>
              <a:t>provider</a:t>
            </a:r>
            <a:endParaRPr lang="en-US" dirty="0">
              <a:sym typeface="Wingdings"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37</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a:solidFill>
            <a:schemeClr val="accent1"/>
          </a:solidFill>
        </p:grpSpPr>
        <p:sp>
          <p:nvSpPr>
            <p:cNvPr id="62" name="Oval 5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a:solidFill>
            <a:schemeClr val="accent6"/>
          </a:solidFill>
        </p:grpSpPr>
        <p:sp>
          <p:nvSpPr>
            <p:cNvPr id="72" name="Oval 6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a:solidFill>
            <a:schemeClr val="accent2"/>
          </a:solidFill>
        </p:grpSpPr>
        <p:sp>
          <p:nvSpPr>
            <p:cNvPr id="82" name="Oval 7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2081"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chemeClr val="accent4"/>
                </a:solidFill>
                <a:latin typeface="Arial" charset="0"/>
              </a:rPr>
              <a:t>Reverse proxies</a:t>
            </a:r>
          </a:p>
        </p:txBody>
      </p:sp>
    </p:spTree>
    <p:extLst>
      <p:ext uri="{BB962C8B-B14F-4D97-AF65-F5344CB8AC3E}">
        <p14:creationId xmlns:p14="http://schemas.microsoft.com/office/powerpoint/2010/main" val="18950424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a:t>
            </a:r>
            <a:r>
              <a:rPr lang="en-US" dirty="0" smtClean="0"/>
              <a:t>Forward Proxies</a:t>
            </a:r>
            <a:endParaRPr lang="en-US" dirty="0"/>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smtClean="0">
                <a:sym typeface="Wingdings" charset="0"/>
              </a:rPr>
              <a:t>By </a:t>
            </a:r>
            <a:r>
              <a:rPr lang="en-US" dirty="0">
                <a:sym typeface="Wingdings" charset="0"/>
              </a:rPr>
              <a:t>ISPs or enterprises</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38</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a:solidFill>
            <a:schemeClr val="accent1"/>
          </a:solidFill>
        </p:grpSpPr>
        <p:sp>
          <p:nvSpPr>
            <p:cNvPr id="62" name="Oval 5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a:solidFill>
            <a:schemeClr val="accent6"/>
          </a:solidFill>
        </p:grpSpPr>
        <p:sp>
          <p:nvSpPr>
            <p:cNvPr id="72" name="Oval 6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a:solidFill>
            <a:schemeClr val="accent2"/>
          </a:solidFill>
        </p:grpSpPr>
        <p:sp>
          <p:nvSpPr>
            <p:cNvPr id="82" name="Oval 77"/>
            <p:cNvSpPr>
              <a:spLocks noChangeArrowheads="1"/>
            </p:cNvSpPr>
            <p:nvPr/>
          </p:nvSpPr>
          <p:spPr bwMode="auto">
            <a:xfrm>
              <a:off x="1220" y="1344"/>
              <a:ext cx="495" cy="424"/>
            </a:xfrm>
            <a:prstGeom prst="ellipse">
              <a:avLst/>
            </a:prstGeom>
            <a:grpFill/>
            <a:ln w="9525">
              <a:no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grpFill/>
            <a:ln w="9525">
              <a:no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grpFill/>
            <a:ln w="9525">
              <a:no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grpFill/>
            <a:ln w="9525">
              <a:no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grpFill/>
            <a:ln w="9525">
              <a:no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grpFill/>
            <a:ln w="9525">
              <a:no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grpFill/>
            <a:ln w="9525">
              <a:no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grpFill/>
            <a:ln w="9525">
              <a:no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grpFill/>
            <a:ln w="9525">
              <a:no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3105"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chemeClr val="accent4"/>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chemeClr val="accent4"/>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chemeClr val="accent4"/>
                </a:solidFill>
                <a:latin typeface="Arial" charset="0"/>
              </a:rPr>
              <a:t>Forward proxies</a:t>
            </a:r>
          </a:p>
        </p:txBody>
      </p:sp>
    </p:spTree>
    <p:extLst>
      <p:ext uri="{BB962C8B-B14F-4D97-AF65-F5344CB8AC3E}">
        <p14:creationId xmlns:p14="http://schemas.microsoft.com/office/powerpoint/2010/main" val="6485053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HTTP/1.1</a:t>
            </a:r>
          </a:p>
          <a:p>
            <a:pPr lvl="1"/>
            <a:r>
              <a:rPr lang="en-US" dirty="0" smtClean="0"/>
              <a:t>Text-based protocol</a:t>
            </a:r>
          </a:p>
          <a:p>
            <a:pPr lvl="1"/>
            <a:r>
              <a:rPr lang="en-US" dirty="0" smtClean="0"/>
              <a:t>Being replaced by binary HTTP/2 protocol</a:t>
            </a:r>
          </a:p>
          <a:p>
            <a:r>
              <a:rPr lang="en-US" dirty="0" smtClean="0"/>
              <a:t>Many ways to improve performance</a:t>
            </a:r>
          </a:p>
          <a:p>
            <a:pPr lvl="1"/>
            <a:r>
              <a:rPr lang="en-US" dirty="0" smtClean="0"/>
              <a:t>Pipelining and batching</a:t>
            </a:r>
          </a:p>
          <a:p>
            <a:pPr lvl="1"/>
            <a:r>
              <a:rPr lang="en-US" dirty="0" smtClean="0"/>
              <a:t>Caching in proxies and CDNs</a:t>
            </a:r>
          </a:p>
          <a:p>
            <a:pPr lvl="1"/>
            <a:r>
              <a:rPr lang="en-US" dirty="0" smtClean="0"/>
              <a:t>Datacenters</a:t>
            </a:r>
          </a:p>
          <a:p>
            <a:endParaRPr lang="en-US" dirty="0"/>
          </a:p>
          <a:p>
            <a:r>
              <a:rPr lang="en-US" smtClean="0"/>
              <a:t>Assignment 1 is due next Thursday</a:t>
            </a:r>
            <a:endParaRPr lang="en-US" dirty="0"/>
          </a:p>
        </p:txBody>
      </p:sp>
      <p:sp>
        <p:nvSpPr>
          <p:cNvPr id="6" name="Slide Number Placeholder 5"/>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949068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 History</a:t>
            </a:r>
            <a:endParaRPr lang="en-US" dirty="0"/>
          </a:p>
        </p:txBody>
      </p:sp>
      <p:sp>
        <p:nvSpPr>
          <p:cNvPr id="28676" name="Rectangle 3"/>
          <p:cNvSpPr>
            <a:spLocks noGrp="1" noChangeArrowheads="1"/>
          </p:cNvSpPr>
          <p:nvPr>
            <p:ph idx="1"/>
          </p:nvPr>
        </p:nvSpPr>
        <p:spPr/>
        <p:txBody>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smtClean="0"/>
              <a:t>First HTTP </a:t>
            </a:r>
            <a:r>
              <a:rPr lang="en-US" dirty="0"/>
              <a:t>implementation – </a:t>
            </a:r>
            <a:r>
              <a:rPr lang="en-US" dirty="0" smtClean="0"/>
              <a:t>1990 </a:t>
            </a:r>
          </a:p>
          <a:p>
            <a:pPr lvl="2"/>
            <a:r>
              <a:rPr lang="en-US" dirty="0" smtClean="0">
                <a:solidFill>
                  <a:schemeClr val="accent5"/>
                </a:solidFill>
              </a:rPr>
              <a:t>Tim Berners-Lee</a:t>
            </a:r>
            <a:r>
              <a:rPr lang="en-US" dirty="0" smtClean="0"/>
              <a:t> at CERN</a:t>
            </a:r>
          </a:p>
          <a:p>
            <a:pPr lvl="1"/>
            <a:r>
              <a:rPr lang="en-US" dirty="0"/>
              <a:t>HTTP/0.9 – </a:t>
            </a:r>
            <a:r>
              <a:rPr lang="en-US" dirty="0" smtClean="0"/>
              <a:t>1991</a:t>
            </a:r>
          </a:p>
          <a:p>
            <a:pPr lvl="2"/>
            <a:r>
              <a:rPr lang="en-US" dirty="0" smtClean="0"/>
              <a:t>Simple GET command for the Web</a:t>
            </a:r>
          </a:p>
          <a:p>
            <a:pPr lvl="1"/>
            <a:r>
              <a:rPr lang="en-US" dirty="0" smtClean="0"/>
              <a:t>HTTP/1.0 – 1992</a:t>
            </a:r>
          </a:p>
          <a:p>
            <a:pPr lvl="2"/>
            <a:r>
              <a:rPr lang="en-US" dirty="0" smtClean="0"/>
              <a:t>Client/server information, simple caching</a:t>
            </a:r>
          </a:p>
        </p:txBody>
      </p:sp>
      <p:sp>
        <p:nvSpPr>
          <p:cNvPr id="11" name="Slide Number Placeholder 10"/>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736558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79637"/>
            <a:ext cx="7886700" cy="2316163"/>
          </a:xfrm>
        </p:spPr>
        <p:txBody>
          <a:bodyPr/>
          <a:lstStyle/>
          <a:p>
            <a:pPr algn="ctr"/>
            <a:r>
              <a:rPr lang="en-US" smtClean="0"/>
              <a:t>Thanks!</a:t>
            </a:r>
            <a:br>
              <a:rPr lang="en-US" smtClean="0"/>
            </a:br>
            <a:r>
              <a:rPr lang="en-US" dirty="0" smtClean="0"/>
              <a:t>Q&amp;A</a:t>
            </a:r>
            <a:endParaRPr lang="en-US" dirty="0"/>
          </a:p>
        </p:txBody>
      </p:sp>
      <p:sp>
        <p:nvSpPr>
          <p:cNvPr id="4" name="Slide Number Placeholder 3"/>
          <p:cNvSpPr>
            <a:spLocks noGrp="1"/>
          </p:cNvSpPr>
          <p:nvPr>
            <p:ph type="sldNum" sz="quarter" idx="12"/>
          </p:nvPr>
        </p:nvSpPr>
        <p:spPr/>
        <p:txBody>
          <a:bodyPr/>
          <a:lstStyle/>
          <a:p>
            <a:fld id="{1C91BF9F-A6D6-9C44-9AC2-A799D1CC7BF8}" type="slidenum">
              <a:rPr lang="en-US" smtClean="0"/>
              <a:t>40</a:t>
            </a:fld>
            <a:endParaRPr lang="en-US"/>
          </a:p>
        </p:txBody>
      </p:sp>
    </p:spTree>
    <p:extLst>
      <p:ext uri="{BB962C8B-B14F-4D97-AF65-F5344CB8AC3E}">
        <p14:creationId xmlns:p14="http://schemas.microsoft.com/office/powerpoint/2010/main" val="185075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a:t>
            </a:r>
            <a:r>
              <a:rPr lang="en-US" smtClean="0"/>
              <a:t>: History (</a:t>
            </a:r>
            <a:r>
              <a:rPr lang="en-US"/>
              <a:t>cont’d)</a:t>
            </a:r>
            <a:endParaRPr lang="en-US" dirty="0"/>
          </a:p>
        </p:txBody>
      </p:sp>
      <p:sp>
        <p:nvSpPr>
          <p:cNvPr id="28676" name="Rectangle 3"/>
          <p:cNvSpPr>
            <a:spLocks noGrp="1" noChangeArrowheads="1"/>
          </p:cNvSpPr>
          <p:nvPr>
            <p:ph idx="1"/>
          </p:nvPr>
        </p:nvSpPr>
        <p:spPr/>
        <p:txBody>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a:t>HTTP/1.1 – </a:t>
            </a:r>
            <a:r>
              <a:rPr lang="en-US" dirty="0" smtClean="0"/>
              <a:t>1996 </a:t>
            </a:r>
          </a:p>
          <a:p>
            <a:pPr lvl="2"/>
            <a:r>
              <a:rPr lang="en-US" dirty="0" smtClean="0"/>
              <a:t>Performance and security optimizations</a:t>
            </a:r>
          </a:p>
          <a:p>
            <a:pPr lvl="1"/>
            <a:r>
              <a:rPr lang="en-US" dirty="0" smtClean="0"/>
              <a:t>HTTP/2 – 2015</a:t>
            </a:r>
          </a:p>
          <a:p>
            <a:pPr lvl="2"/>
            <a:r>
              <a:rPr lang="en-US" dirty="0" smtClean="0"/>
              <a:t>Latency optimizations via request multiplexing over single TCP connection</a:t>
            </a:r>
          </a:p>
          <a:p>
            <a:pPr lvl="2"/>
            <a:r>
              <a:rPr lang="en-US" dirty="0" smtClean="0"/>
              <a:t>Binary protocol instead of text</a:t>
            </a:r>
          </a:p>
          <a:p>
            <a:pPr lvl="2"/>
            <a:r>
              <a:rPr lang="en-US" dirty="0"/>
              <a:t>Server </a:t>
            </a:r>
            <a:r>
              <a:rPr lang="en-US" dirty="0" smtClean="0"/>
              <a:t>push</a:t>
            </a:r>
          </a:p>
          <a:p>
            <a:pPr lvl="2"/>
            <a:endParaRPr lang="en-US" dirty="0"/>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377618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Web components</a:t>
            </a:r>
            <a:endParaRPr lang="en-US" dirty="0"/>
          </a:p>
        </p:txBody>
      </p:sp>
      <p:sp>
        <p:nvSpPr>
          <p:cNvPr id="1064963" name="Rectangle 3"/>
          <p:cNvSpPr>
            <a:spLocks noGrp="1" noChangeArrowheads="1"/>
          </p:cNvSpPr>
          <p:nvPr>
            <p:ph type="body" idx="1"/>
          </p:nvPr>
        </p:nvSpPr>
        <p:spPr/>
        <p:txBody>
          <a:bodyPr/>
          <a:lstStyle/>
          <a:p>
            <a:r>
              <a:rPr lang="en-US" dirty="0" smtClean="0"/>
              <a:t>Infrastructure:</a:t>
            </a:r>
          </a:p>
          <a:p>
            <a:pPr lvl="1"/>
            <a:r>
              <a:rPr lang="en-US" dirty="0" smtClean="0"/>
              <a:t>Clients</a:t>
            </a:r>
          </a:p>
          <a:p>
            <a:pPr lvl="1"/>
            <a:r>
              <a:rPr lang="en-US" dirty="0" smtClean="0"/>
              <a:t>Servers (DNS, CDN, Datacenters)</a:t>
            </a:r>
          </a:p>
          <a:p>
            <a:pPr lvl="1"/>
            <a:endParaRPr lang="en-US" dirty="0" smtClean="0"/>
          </a:p>
          <a:p>
            <a:r>
              <a:rPr lang="en-US" dirty="0" smtClean="0"/>
              <a:t>Content:</a:t>
            </a:r>
          </a:p>
          <a:p>
            <a:pPr lvl="1"/>
            <a:r>
              <a:rPr lang="en-US" dirty="0" smtClean="0"/>
              <a:t>URL: naming content</a:t>
            </a:r>
          </a:p>
          <a:p>
            <a:pPr lvl="1"/>
            <a:r>
              <a:rPr lang="en-US" dirty="0" smtClean="0"/>
              <a:t>HTML: formatting content</a:t>
            </a:r>
          </a:p>
          <a:p>
            <a:pPr lvl="1"/>
            <a:endParaRPr lang="en-US" dirty="0" smtClean="0"/>
          </a:p>
          <a:p>
            <a:r>
              <a:rPr lang="en-US" dirty="0" smtClean="0"/>
              <a:t>Protocol for exchanging information: HTTP</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7663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normAutofit/>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endParaRPr lang="en-US" dirty="0" smtClean="0"/>
          </a:p>
          <a:p>
            <a:r>
              <a:rPr lang="en-US" dirty="0" smtClean="0"/>
              <a:t>Extend the idea of hierarchical hostnames to include anything in a file system</a:t>
            </a:r>
          </a:p>
          <a:p>
            <a:pPr lvl="1"/>
            <a:r>
              <a:rPr lang="en-US" sz="1800" dirty="0" smtClean="0">
                <a:solidFill>
                  <a:schemeClr val="accent3"/>
                </a:solidFill>
                <a:latin typeface="Lucida Console" charset="0"/>
                <a:ea typeface="Lucida Console" charset="0"/>
                <a:cs typeface="Lucida Console" charset="0"/>
              </a:rPr>
              <a:t>https</a:t>
            </a:r>
            <a:r>
              <a:rPr lang="en-US" sz="1800" dirty="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github.com</a:t>
            </a:r>
            <a:r>
              <a:rPr lang="en-US" sz="1800" dirty="0" smtClean="0">
                <a:solidFill>
                  <a:schemeClr val="accent3"/>
                </a:solidFill>
                <a:latin typeface="Lucida Console" charset="0"/>
                <a:ea typeface="Lucida Console" charset="0"/>
                <a:cs typeface="Lucida Console" charset="0"/>
              </a:rPr>
              <a:t>/</a:t>
            </a:r>
            <a:r>
              <a:rPr lang="en-US" sz="1800" dirty="0" err="1" smtClean="0">
                <a:solidFill>
                  <a:schemeClr val="accent3"/>
                </a:solidFill>
                <a:latin typeface="Lucida Console" charset="0"/>
                <a:ea typeface="Lucida Console" charset="0"/>
                <a:cs typeface="Lucida Console" charset="0"/>
              </a:rPr>
              <a:t>xinjin</a:t>
            </a:r>
            <a:r>
              <a:rPr lang="en-US" sz="1800" dirty="0" smtClean="0">
                <a:solidFill>
                  <a:schemeClr val="accent3"/>
                </a:solidFill>
                <a:latin typeface="Lucida Console" charset="0"/>
                <a:ea typeface="Lucida Console" charset="0"/>
                <a:cs typeface="Lucida Console" charset="0"/>
              </a:rPr>
              <a:t>/course-net/blob/master/slides/lec0</a:t>
            </a:r>
            <a:r>
              <a:rPr lang="en-US" altLang="zh-CN" sz="1800" dirty="0" smtClean="0">
                <a:solidFill>
                  <a:schemeClr val="accent3"/>
                </a:solidFill>
                <a:latin typeface="Lucida Console" charset="0"/>
                <a:ea typeface="Lucida Console" charset="0"/>
                <a:cs typeface="Lucida Console" charset="0"/>
              </a:rPr>
              <a:t>1</a:t>
            </a:r>
            <a:r>
              <a:rPr lang="en-US" sz="1800" dirty="0" smtClean="0">
                <a:solidFill>
                  <a:schemeClr val="accent3"/>
                </a:solidFill>
                <a:latin typeface="Lucida Console" charset="0"/>
                <a:ea typeface="Lucida Console" charset="0"/>
                <a:cs typeface="Lucida Console" charset="0"/>
              </a:rPr>
              <a:t>_</a:t>
            </a:r>
            <a:r>
              <a:rPr lang="en-US" altLang="zh-CN" sz="1800" dirty="0" smtClean="0">
                <a:solidFill>
                  <a:schemeClr val="accent3"/>
                </a:solidFill>
                <a:latin typeface="Lucida Console" charset="0"/>
                <a:ea typeface="Lucida Console" charset="0"/>
                <a:cs typeface="Lucida Console" charset="0"/>
              </a:rPr>
              <a:t>introduction</a:t>
            </a:r>
            <a:r>
              <a:rPr lang="en-US" sz="1800" dirty="0" smtClean="0">
                <a:solidFill>
                  <a:schemeClr val="accent3"/>
                </a:solidFill>
                <a:latin typeface="Lucida Console" charset="0"/>
                <a:ea typeface="Lucida Console" charset="0"/>
                <a:cs typeface="Lucida Console" charset="0"/>
              </a:rPr>
              <a:t>.pptx</a:t>
            </a:r>
            <a:endParaRPr lang="en-US" sz="1800" dirty="0">
              <a:solidFill>
                <a:schemeClr val="accent3"/>
              </a:solidFill>
              <a:latin typeface="Lucida Console" charset="0"/>
              <a:ea typeface="Lucida Console" charset="0"/>
              <a:cs typeface="Lucida Console" charset="0"/>
            </a:endParaRPr>
          </a:p>
          <a:p>
            <a:r>
              <a:rPr lang="en-US" dirty="0" smtClean="0"/>
              <a:t>Extend to program executions as well…</a:t>
            </a:r>
          </a:p>
          <a:p>
            <a:pPr lvl="1"/>
            <a:r>
              <a:rPr lang="en-US" sz="1800" dirty="0" smtClean="0">
                <a:solidFill>
                  <a:schemeClr val="accent3"/>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smtClean="0"/>
              <a:t>Server side processing can be included in the name</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51032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a:t>
            </a:r>
            <a:r>
              <a:rPr lang="en-US" dirty="0" smtClean="0"/>
              <a:t>port </a:t>
            </a:r>
          </a:p>
          <a:p>
            <a:pPr lvl="2"/>
            <a:r>
              <a:rPr lang="en-US" i="1" dirty="0" smtClean="0"/>
              <a:t>e.g.,</a:t>
            </a:r>
            <a:r>
              <a:rPr lang="en-US" dirty="0" smtClean="0"/>
              <a:t> </a:t>
            </a:r>
            <a:r>
              <a:rPr lang="en-US" dirty="0"/>
              <a:t>http: </a:t>
            </a:r>
            <a:r>
              <a:rPr lang="en-US" dirty="0" smtClean="0"/>
              <a:t>80,  </a:t>
            </a:r>
            <a:r>
              <a:rPr lang="en-US" dirty="0"/>
              <a:t>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smtClean="0"/>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2113904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mtClean="0"/>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smtClean="0"/>
              <a:t>Client-server architecture</a:t>
            </a:r>
          </a:p>
          <a:p>
            <a:pPr lvl="1"/>
            <a:r>
              <a:rPr lang="en-US" dirty="0" smtClean="0"/>
              <a:t>Server is “always on” and “well known”</a:t>
            </a:r>
          </a:p>
          <a:p>
            <a:pPr lvl="1"/>
            <a:r>
              <a:rPr lang="en-US" dirty="0"/>
              <a:t>C</a:t>
            </a:r>
            <a:r>
              <a:rPr lang="en-US" dirty="0" smtClean="0"/>
              <a:t>lients initiate contact to server</a:t>
            </a:r>
          </a:p>
          <a:p>
            <a:r>
              <a:rPr lang="en-US" dirty="0" smtClean="0"/>
              <a:t>Synchronous request/reply protocol </a:t>
            </a:r>
          </a:p>
          <a:p>
            <a:pPr lvl="1"/>
            <a:r>
              <a:rPr lang="en-US" dirty="0" smtClean="0"/>
              <a:t>Runs over TCP, Port 80</a:t>
            </a:r>
          </a:p>
          <a:p>
            <a:r>
              <a:rPr lang="en-US" dirty="0" smtClean="0"/>
              <a:t>Stateless</a:t>
            </a:r>
          </a:p>
          <a:p>
            <a:r>
              <a:rPr lang="en-US" dirty="0" smtClean="0"/>
              <a:t>ASCII format</a:t>
            </a:r>
          </a:p>
          <a:p>
            <a:pPr lvl="1"/>
            <a:r>
              <a:rPr lang="en-US" dirty="0" smtClean="0"/>
              <a:t>Before HTTP/2</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41834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theme/theme1.xml><?xml version="1.0" encoding="utf-8"?>
<a:theme xmlns:a="http://schemas.openxmlformats.org/drawingml/2006/main" name="Office Theme">
  <a:themeElements>
    <a:clrScheme name="Custom">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1792</TotalTime>
  <Words>1766</Words>
  <Application>Microsoft Macintosh PowerPoint</Application>
  <PresentationFormat>On-screen Show (4:3)</PresentationFormat>
  <Paragraphs>425</Paragraphs>
  <Slides>40</Slides>
  <Notes>22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3" baseType="lpstr">
      <vt:lpstr>Calibri</vt:lpstr>
      <vt:lpstr>Calibri Light</vt:lpstr>
      <vt:lpstr>Courier</vt:lpstr>
      <vt:lpstr>Courier New</vt:lpstr>
      <vt:lpstr>Lucida Console</vt:lpstr>
      <vt:lpstr>ＭＳ Ｐゴシック</vt:lpstr>
      <vt:lpstr>PMingLiU</vt:lpstr>
      <vt:lpstr>Times New Roman</vt:lpstr>
      <vt:lpstr>Wingdings</vt:lpstr>
      <vt:lpstr>宋体</vt:lpstr>
      <vt:lpstr>Arial</vt:lpstr>
      <vt:lpstr>Office Theme</vt:lpstr>
      <vt:lpstr>Clip</vt:lpstr>
      <vt:lpstr>EN.601.414/614 Computer Networks  HTTP and the Web</vt:lpstr>
      <vt:lpstr>Agenda</vt:lpstr>
      <vt:lpstr>The Web: Precursor</vt:lpstr>
      <vt:lpstr>The Web: History</vt:lpstr>
      <vt:lpstr>The Web: History (cont’d)</vt:lpstr>
      <vt:lpstr>Web components</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lpstr>Thanks! Q&amp;A</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Jin</dc:creator>
  <cp:lastModifiedBy>Xin Jin</cp:lastModifiedBy>
  <cp:revision>319</cp:revision>
  <dcterms:created xsi:type="dcterms:W3CDTF">2017-09-02T14:15:58Z</dcterms:created>
  <dcterms:modified xsi:type="dcterms:W3CDTF">2018-02-07T20:40:21Z</dcterms:modified>
</cp:coreProperties>
</file>