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461" r:id="rId3"/>
    <p:sldId id="464" r:id="rId4"/>
    <p:sldId id="465" r:id="rId5"/>
    <p:sldId id="466" r:id="rId6"/>
    <p:sldId id="467" r:id="rId7"/>
    <p:sldId id="468" r:id="rId8"/>
    <p:sldId id="469" r:id="rId9"/>
    <p:sldId id="471" r:id="rId10"/>
    <p:sldId id="472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4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/>
    <p:restoredTop sz="88228"/>
  </p:normalViewPr>
  <p:slideViewPr>
    <p:cSldViewPr snapToObjects="1">
      <p:cViewPr>
        <p:scale>
          <a:sx n="110" d="100"/>
          <a:sy n="110" d="100"/>
        </p:scale>
        <p:origin x="1232" y="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0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2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9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7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5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4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9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30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30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4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32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Software-Defined Networking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control plane mechanisms</a:t>
            </a:r>
          </a:p>
          <a:p>
            <a:r>
              <a:rPr lang="en-US" dirty="0" smtClean="0"/>
              <a:t>Each designed from scratch for their intended goal</a:t>
            </a:r>
          </a:p>
          <a:p>
            <a:r>
              <a:rPr lang="en-US" dirty="0" smtClean="0"/>
              <a:t>Encompassing a wide variety of implementations</a:t>
            </a:r>
          </a:p>
          <a:p>
            <a:pPr lvl="1"/>
            <a:r>
              <a:rPr lang="en-US" dirty="0" smtClean="0"/>
              <a:t>Distributed, manual, centralized,…</a:t>
            </a:r>
          </a:p>
          <a:p>
            <a:r>
              <a:rPr lang="en-US" dirty="0" smtClean="0"/>
              <a:t>None of them particularly well designed</a:t>
            </a:r>
          </a:p>
          <a:p>
            <a:r>
              <a:rPr lang="en-US" dirty="0" smtClean="0"/>
              <a:t>Network control plane is a complicated mess!</a:t>
            </a:r>
          </a:p>
          <a:p>
            <a:pPr lvl="5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9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integration, closed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0" dirty="0" smtClean="0"/>
              <a:t>Specialized application</a:t>
            </a:r>
          </a:p>
          <a:p>
            <a:r>
              <a:rPr lang="en-US" sz="2400" b="0" dirty="0" smtClean="0"/>
              <a:t>Specialized operating system</a:t>
            </a:r>
          </a:p>
          <a:p>
            <a:r>
              <a:rPr lang="en-US" sz="2400" b="0" dirty="0" smtClean="0"/>
              <a:t>Specialized hardware</a:t>
            </a:r>
          </a:p>
          <a:p>
            <a:endParaRPr lang="en-US" sz="2400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interfaces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0" dirty="0" smtClean="0"/>
              <a:t>Arbitrary applications</a:t>
            </a:r>
          </a:p>
          <a:p>
            <a:r>
              <a:rPr lang="en-US" sz="2400" b="0" dirty="0" smtClean="0"/>
              <a:t>Commodity operating systems</a:t>
            </a:r>
          </a:p>
          <a:p>
            <a:r>
              <a:rPr lang="en-US" sz="2400" b="0" dirty="0" smtClean="0"/>
              <a:t>Microprocessor</a:t>
            </a:r>
            <a:endParaRPr lang="en-US" sz="2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453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We want the same for networking!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goals, no modularity</a:t>
            </a:r>
          </a:p>
          <a:p>
            <a:pPr lvl="1"/>
            <a:r>
              <a:rPr lang="en-US" dirty="0" smtClean="0"/>
              <a:t>Routing: distributed routing algorithms</a:t>
            </a:r>
          </a:p>
          <a:p>
            <a:pPr lvl="1"/>
            <a:r>
              <a:rPr lang="en-US" dirty="0" smtClean="0"/>
              <a:t>Isolation: ACLs, Firewalls,…</a:t>
            </a:r>
          </a:p>
          <a:p>
            <a:pPr lvl="1"/>
            <a:r>
              <a:rPr lang="en-US" dirty="0" smtClean="0"/>
              <a:t>Traffic engineering: adjusting weights,…</a:t>
            </a:r>
          </a:p>
          <a:p>
            <a:r>
              <a:rPr lang="en-US" dirty="0" smtClean="0"/>
              <a:t>Control Plane: mechanism without abstraction</a:t>
            </a:r>
          </a:p>
          <a:p>
            <a:pPr lvl="1"/>
            <a:r>
              <a:rPr lang="en-US" dirty="0" smtClean="0"/>
              <a:t>Too many mechanisms, not enough functionality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Compute forwarding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</a:t>
            </a:r>
            <a:r>
              <a:rPr lang="en-US" dirty="0"/>
              <a:t>with </a:t>
            </a:r>
            <a:r>
              <a:rPr lang="en-US" dirty="0" smtClean="0"/>
              <a:t>low</a:t>
            </a:r>
            <a:r>
              <a:rPr lang="en-US" dirty="0"/>
              <a:t>-level hardware/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Which might depend on particular vendor</a:t>
            </a:r>
            <a:endParaRPr lang="en-US" dirty="0"/>
          </a:p>
          <a:p>
            <a:r>
              <a:rPr lang="en-US" dirty="0"/>
              <a:t>Based on entire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Because many control decisions depend on topology</a:t>
            </a:r>
            <a:endParaRPr lang="en-US" dirty="0"/>
          </a:p>
          <a:p>
            <a:r>
              <a:rPr lang="en-US" dirty="0"/>
              <a:t>For all routers/</a:t>
            </a:r>
            <a:r>
              <a:rPr lang="en-US" dirty="0" smtClean="0"/>
              <a:t>switches in network</a:t>
            </a:r>
          </a:p>
          <a:p>
            <a:pPr lvl="1"/>
            <a:r>
              <a:rPr lang="en-US" dirty="0" smtClean="0"/>
              <a:t>Every router/switch needs forwarding state</a:t>
            </a:r>
            <a:endParaRPr lang="en-US" dirty="0"/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one-off mechanisms that solve all three</a:t>
            </a:r>
            <a:endParaRPr lang="en-US" dirty="0"/>
          </a:p>
          <a:p>
            <a:r>
              <a:rPr lang="en-US" dirty="0" smtClean="0"/>
              <a:t>Other fields would define abstractions for each subtask</a:t>
            </a:r>
          </a:p>
          <a:p>
            <a:r>
              <a:rPr lang="en-US" dirty="0" smtClean="0"/>
              <a:t>…and so should we!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/>
              <a:t>Need an </a:t>
            </a:r>
            <a:r>
              <a:rPr lang="en-US" dirty="0" smtClean="0">
                <a:solidFill>
                  <a:schemeClr val="accent5"/>
                </a:solidFill>
              </a:rPr>
              <a:t>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Forwarding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intent independent of implementation</a:t>
            </a:r>
          </a:p>
          <a:p>
            <a:pPr lvl="1"/>
            <a:r>
              <a:rPr lang="en-US" dirty="0" smtClean="0"/>
              <a:t>Don’t want to deal with proprietary HW and SW</a:t>
            </a:r>
            <a:endParaRPr lang="en-US" dirty="0"/>
          </a:p>
          <a:p>
            <a:r>
              <a:rPr lang="en-US" dirty="0" err="1">
                <a:solidFill>
                  <a:schemeClr val="accent5"/>
                </a:solidFill>
              </a:rPr>
              <a:t>OpenFlow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 current proposal for forwarding</a:t>
            </a:r>
          </a:p>
          <a:p>
            <a:pPr lvl="1"/>
            <a:r>
              <a:rPr lang="en-US" dirty="0" smtClean="0"/>
              <a:t>Standardized interface to switch</a:t>
            </a:r>
          </a:p>
          <a:p>
            <a:pPr lvl="1"/>
            <a:r>
              <a:rPr lang="en-US" dirty="0" smtClean="0"/>
              <a:t>Configuration in terms of flow entries: </a:t>
            </a:r>
            <a:r>
              <a:rPr lang="en-US" dirty="0"/>
              <a:t>&lt;header, action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</a:t>
            </a:r>
            <a:r>
              <a:rPr lang="en-US" dirty="0"/>
              <a:t>f</a:t>
            </a:r>
            <a:r>
              <a:rPr lang="en-US" dirty="0" smtClean="0"/>
              <a:t>acets to 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accept external control messages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closed, proprietary boxes</a:t>
            </a:r>
          </a:p>
          <a:p>
            <a:r>
              <a:rPr lang="en-US" dirty="0" smtClean="0"/>
              <a:t>Standardized flow entry format</a:t>
            </a:r>
          </a:p>
          <a:p>
            <a:pPr lvl="1"/>
            <a:r>
              <a:rPr lang="en-US" dirty="0" smtClean="0"/>
              <a:t>So switches are interchangeable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for network state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Compute configuration of each physical device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that simplifies configuration</a:t>
            </a:r>
          </a:p>
          <a:p>
            <a:pPr lvl="1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</a:t>
            </a:r>
            <a:r>
              <a:rPr lang="en-US" dirty="0"/>
              <a:t>Network s</a:t>
            </a:r>
            <a:r>
              <a:rPr lang="en-US" dirty="0" smtClean="0"/>
              <a:t>tate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 away various distributed mechanisms</a:t>
            </a:r>
            <a:endParaRPr lang="en-US" dirty="0"/>
          </a:p>
          <a:p>
            <a:r>
              <a:rPr lang="en-US" dirty="0" smtClean="0"/>
              <a:t>Abstraction: </a:t>
            </a:r>
            <a:r>
              <a:rPr lang="en-US" b="1" dirty="0" smtClean="0"/>
              <a:t>global network view</a:t>
            </a:r>
            <a:endParaRPr lang="en-US" dirty="0"/>
          </a:p>
          <a:p>
            <a:pPr lvl="1"/>
            <a:r>
              <a:rPr lang="en-US" dirty="0"/>
              <a:t>Annotated network </a:t>
            </a:r>
            <a:r>
              <a:rPr lang="en-US" dirty="0" smtClean="0"/>
              <a:t>graph provided through an API</a:t>
            </a:r>
            <a:endParaRPr lang="en-US" dirty="0"/>
          </a:p>
          <a:p>
            <a:r>
              <a:rPr lang="en-US" dirty="0" smtClean="0"/>
              <a:t>Creates a logically centralized view of the network (Network Operating System)</a:t>
            </a:r>
            <a:endParaRPr lang="en-US" dirty="0"/>
          </a:p>
          <a:p>
            <a:pPr lvl="1"/>
            <a:r>
              <a:rPr lang="en-US" dirty="0"/>
              <a:t>Runs on </a:t>
            </a:r>
            <a:r>
              <a:rPr lang="en-US" dirty="0" smtClean="0"/>
              <a:t>replicated servers </a:t>
            </a:r>
            <a:r>
              <a:rPr lang="en-US" dirty="0"/>
              <a:t>in network </a:t>
            </a:r>
            <a:r>
              <a:rPr lang="en-US" dirty="0" smtClean="0"/>
              <a:t>(“controllers”)</a:t>
            </a:r>
          </a:p>
          <a:p>
            <a:r>
              <a:rPr lang="en-US" dirty="0" smtClean="0"/>
              <a:t>Information flows both ways</a:t>
            </a:r>
          </a:p>
          <a:p>
            <a:pPr lvl="1"/>
            <a:r>
              <a:rPr lang="en-US" dirty="0" smtClean="0"/>
              <a:t>Information </a:t>
            </a:r>
            <a:r>
              <a:rPr lang="en-US" i="1" u="sng" dirty="0" smtClean="0"/>
              <a:t>from</a:t>
            </a:r>
            <a:r>
              <a:rPr lang="en-US" dirty="0" smtClean="0"/>
              <a:t> routers/switches to form “view”</a:t>
            </a:r>
          </a:p>
          <a:p>
            <a:pPr lvl="1"/>
            <a:r>
              <a:rPr lang="en-US" dirty="0" smtClean="0"/>
              <a:t>Configurations </a:t>
            </a:r>
            <a:r>
              <a:rPr lang="en-US" i="1" u="sng" dirty="0" smtClean="0"/>
              <a:t>to</a:t>
            </a:r>
            <a:r>
              <a:rPr lang="en-US" dirty="0" smtClean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Software-defined </a:t>
            </a:r>
            <a:r>
              <a:rPr lang="en-US" dirty="0" smtClean="0"/>
              <a:t>networking (SDN)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a centralized link-state algorithm</a:t>
            </a:r>
            <a:endParaRPr lang="en-US" dirty="0"/>
          </a:p>
          <a:p>
            <a:r>
              <a:rPr lang="en-US" dirty="0" smtClean="0"/>
              <a:t>Switches send connectivity info to controller</a:t>
            </a:r>
            <a:endParaRPr lang="en-US" dirty="0"/>
          </a:p>
          <a:p>
            <a:r>
              <a:rPr lang="en-US" dirty="0" smtClean="0"/>
              <a:t>Controller computes forwarding state</a:t>
            </a:r>
          </a:p>
          <a:p>
            <a:pPr lvl="1"/>
            <a:r>
              <a:rPr lang="en-US" dirty="0" smtClean="0"/>
              <a:t>Some control program that uses the topology as input</a:t>
            </a:r>
            <a:endParaRPr lang="en-US" dirty="0"/>
          </a:p>
          <a:p>
            <a:r>
              <a:rPr lang="en-US" dirty="0" smtClean="0"/>
              <a:t>Controller sends forwarding state to switches</a:t>
            </a:r>
            <a:endParaRPr lang="en-US" dirty="0"/>
          </a:p>
          <a:p>
            <a:r>
              <a:rPr lang="en-US" dirty="0" smtClean="0"/>
              <a:t>Controller is replicated for resilience</a:t>
            </a:r>
          </a:p>
          <a:p>
            <a:pPr lvl="1"/>
            <a:r>
              <a:rPr lang="en-US" dirty="0" smtClean="0"/>
              <a:t>System is only “logically centralized”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Complicated protocols replaced with simple graph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Make decisions based on entire network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#3: </a:t>
            </a:r>
            <a:r>
              <a:rPr lang="en-US" dirty="0" smtClean="0"/>
              <a:t>Specification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mechanism expresses desired behavior</a:t>
            </a:r>
          </a:p>
          <a:p>
            <a:pPr lvl="1"/>
            <a:r>
              <a:rPr lang="en-US" dirty="0" smtClean="0"/>
              <a:t>Whether it be isolation, access control, or QoS</a:t>
            </a:r>
          </a:p>
          <a:p>
            <a:r>
              <a:rPr lang="en-US" dirty="0" smtClean="0"/>
              <a:t>It should not be responsible for implementing that behavior on physical network infrastructure</a:t>
            </a:r>
          </a:p>
          <a:p>
            <a:pPr lvl="1"/>
            <a:r>
              <a:rPr lang="en-US" dirty="0" smtClean="0"/>
              <a:t>Requires configuring the forwarding tables in each switch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Abstract view </a:t>
            </a:r>
            <a:r>
              <a:rPr lang="en-US" dirty="0" smtClean="0"/>
              <a:t>of network</a:t>
            </a:r>
          </a:p>
          <a:p>
            <a:pPr lvl="1"/>
            <a:r>
              <a:rPr lang="en-US" dirty="0" smtClean="0"/>
              <a:t>Models only enough detail to specify goals</a:t>
            </a:r>
          </a:p>
          <a:p>
            <a:pPr lvl="1"/>
            <a:r>
              <a:rPr lang="en-US" dirty="0" smtClean="0"/>
              <a:t>Will depend on task semantics</a:t>
            </a:r>
          </a:p>
          <a:p>
            <a:pPr lvl="6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Forwarding abstraction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Network state abstraction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</a:t>
            </a:r>
            <a:r>
              <a:rPr lang="en-US" dirty="0" smtClean="0"/>
              <a:t>every </a:t>
            </a:r>
            <a:r>
              <a:rPr lang="en-US" dirty="0"/>
              <a:t>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fully decentralized 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8276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JHU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53941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03775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7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58592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1152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95284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goal is an app via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an operator wants X?</a:t>
            </a:r>
          </a:p>
          <a:p>
            <a:r>
              <a:rPr lang="en-US" dirty="0" smtClean="0"/>
              <a:t>What if a customer wants to do weighted traffic splitting?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There is an app for it!</a:t>
            </a:r>
          </a:p>
          <a:p>
            <a:pPr lvl="1"/>
            <a:r>
              <a:rPr lang="en-US" dirty="0" smtClean="0"/>
              <a:t>Write your own routing protocol, load balancing algorithm, access control policies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about each app via network state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the network is not distributed anymore and is a simple graph, we can </a:t>
            </a:r>
            <a:r>
              <a:rPr lang="en-US" dirty="0" smtClean="0">
                <a:solidFill>
                  <a:schemeClr val="accent5"/>
                </a:solidFill>
              </a:rPr>
              <a:t>verify </a:t>
            </a:r>
            <a:r>
              <a:rPr lang="en-US" dirty="0" smtClean="0"/>
              <a:t>whether whatever we specified…</a:t>
            </a:r>
          </a:p>
          <a:p>
            <a:pPr lvl="1"/>
            <a:r>
              <a:rPr lang="en-US" dirty="0" smtClean="0"/>
              <a:t>…makes sense</a:t>
            </a:r>
          </a:p>
          <a:p>
            <a:pPr lvl="1"/>
            <a:r>
              <a:rPr lang="en-US" dirty="0" smtClean="0"/>
              <a:t>…likely to work</a:t>
            </a:r>
          </a:p>
          <a:p>
            <a:pPr lvl="1"/>
            <a:r>
              <a:rPr lang="en-US" dirty="0" smtClean="0"/>
              <a:t>…likely to work with the rest</a:t>
            </a:r>
          </a:p>
          <a:p>
            <a:r>
              <a:rPr lang="en-US" dirty="0" smtClean="0"/>
              <a:t>No more </a:t>
            </a:r>
            <a:r>
              <a:rPr lang="en-US" i="1" dirty="0" smtClean="0"/>
              <a:t>umm-I don’t no-maybe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router contains a </a:t>
            </a:r>
            <a:r>
              <a:rPr lang="en-US" dirty="0" smtClean="0">
                <a:solidFill>
                  <a:schemeClr val="accent5"/>
                </a:solidFill>
              </a:rPr>
              <a:t>flow table</a:t>
            </a:r>
          </a:p>
          <a:p>
            <a:r>
              <a:rPr lang="en-US" dirty="0" smtClean="0"/>
              <a:t>Each entry of the flow table defines a </a:t>
            </a:r>
            <a:r>
              <a:rPr lang="en-US" dirty="0" smtClean="0">
                <a:solidFill>
                  <a:schemeClr val="accent5"/>
                </a:solidFill>
              </a:rPr>
              <a:t>match-action</a:t>
            </a:r>
            <a:r>
              <a:rPr lang="en-US" dirty="0" smtClean="0"/>
              <a:t> rule</a:t>
            </a:r>
          </a:p>
          <a:p>
            <a:r>
              <a:rPr lang="en-US" dirty="0"/>
              <a:t>Entries of the flow table is computed and distributed by the (logically) centralized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OpenFlow data plane abstraction</a:t>
            </a:r>
            <a:endParaRPr lang="en-US" altLang="x-none" dirty="0"/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Flow is defined by header fields</a:t>
            </a:r>
          </a:p>
          <a:p>
            <a:r>
              <a:rPr lang="en-US" altLang="x-none" dirty="0"/>
              <a:t>G</a:t>
            </a:r>
            <a:r>
              <a:rPr lang="en-US" altLang="x-none" dirty="0" smtClean="0"/>
              <a:t>eneralized forwarding: simple packet-handling rules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Pattern</a:t>
            </a:r>
            <a:r>
              <a:rPr lang="en-US" altLang="x-none" dirty="0" smtClean="0"/>
              <a:t>: match values in packet header fields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Actions</a:t>
            </a:r>
            <a:r>
              <a:rPr lang="en-US" altLang="x-none" dirty="0" smtClean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Priority</a:t>
            </a:r>
            <a:r>
              <a:rPr lang="en-US" altLang="x-none" dirty="0" smtClean="0"/>
              <a:t>: disambiguate overlapping patterns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Counters</a:t>
            </a:r>
            <a:r>
              <a:rPr lang="en-US" altLang="x-none" dirty="0" smtClean="0"/>
              <a:t>: #bytes and #packets</a:t>
            </a:r>
            <a:endParaRPr lang="en-US" altLang="x-none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plane</a:t>
            </a:r>
            <a:r>
              <a:rPr lang="en-US" dirty="0" smtClean="0"/>
              <a:t>: forwarding packets</a:t>
            </a:r>
          </a:p>
          <a:p>
            <a:pPr lvl="1"/>
            <a:r>
              <a:rPr lang="en-US" dirty="0" smtClean="0"/>
              <a:t>Based on local forwarding state</a:t>
            </a:r>
          </a:p>
          <a:p>
            <a:r>
              <a:rPr lang="en-US" b="1" dirty="0" smtClean="0"/>
              <a:t>Control plane</a:t>
            </a:r>
            <a:r>
              <a:rPr lang="en-US" dirty="0" smtClean="0"/>
              <a:t>: computing that forwarding state</a:t>
            </a:r>
          </a:p>
          <a:p>
            <a:pPr lvl="1"/>
            <a:r>
              <a:rPr lang="en-US" dirty="0" smtClean="0"/>
              <a:t>Involves coordination with rest of system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</a:t>
            </a:r>
            <a:r>
              <a:rPr lang="en-US" altLang="x-none" dirty="0" smtClean="0">
                <a:ea typeface="ＭＳ Ｐゴシック" charset="-128"/>
              </a:rPr>
              <a:t>table </a:t>
            </a:r>
            <a:r>
              <a:rPr lang="en-US" altLang="x-none" dirty="0" smtClean="0"/>
              <a:t>e</a:t>
            </a:r>
            <a:r>
              <a:rPr lang="en-US" altLang="x-none" dirty="0" smtClean="0">
                <a:ea typeface="ＭＳ Ｐゴシック" charset="-128"/>
              </a:rPr>
              <a:t>ntries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Forwarding abstraction</a:t>
            </a:r>
            <a:endParaRPr lang="en-US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 smtClean="0"/>
              <a:t>Router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longest destination IP prefix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forward out a link</a:t>
            </a:r>
          </a:p>
          <a:p>
            <a:r>
              <a:rPr lang="en-US" sz="2400" dirty="0" smtClean="0"/>
              <a:t>Switch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destination MAC address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forward or flood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 smtClean="0"/>
              <a:t>Firewall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IP addresses and TCP/UDP port numbers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permit or deny </a:t>
            </a:r>
          </a:p>
          <a:p>
            <a:r>
              <a:rPr lang="en-US" sz="2400" dirty="0" smtClean="0"/>
              <a:t>NAT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IP address and port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Match + Action</a:t>
            </a:r>
            <a:r>
              <a:rPr lang="en-US" altLang="x-none" sz="2800" b="0" dirty="0">
                <a:solidFill>
                  <a:schemeClr val="accent5"/>
                </a:solidFill>
                <a:ea typeface="Arial" charset="0"/>
                <a:cs typeface="Arial" charset="0"/>
              </a:rPr>
              <a:t>: </a:t>
            </a:r>
            <a:r>
              <a:rPr lang="en-US" altLang="x-none" sz="2800" b="0" dirty="0">
                <a:solidFill>
                  <a:schemeClr val="accent4"/>
                </a:solidFill>
                <a:ea typeface="Arial" charset="0"/>
                <a:cs typeface="Arial" charset="0"/>
              </a:rPr>
              <a:t>unifies different kinds of devices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dirty="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OpenFlow example</a:t>
            </a:r>
            <a:endParaRPr lang="en-US" altLang="x-none" dirty="0"/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chemeClr val="accent5"/>
                </a:solidFill>
              </a:rPr>
              <a:t>Example</a:t>
            </a:r>
            <a:r>
              <a:rPr lang="en-US" altLang="x-none" sz="2000" b="0" dirty="0"/>
              <a:t>: datagrams from hosts h5 and h6 should be sent to h3 or h4, via s1 and from there to s2</a:t>
            </a:r>
          </a:p>
        </p:txBody>
      </p:sp>
    </p:spTree>
    <p:extLst>
      <p:ext uri="{BB962C8B-B14F-4D97-AF65-F5344CB8AC3E}">
        <p14:creationId xmlns:p14="http://schemas.microsoft.com/office/powerpoint/2010/main" val="14430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2128266"/>
            <a:ext cx="3886200" cy="3739133"/>
          </a:xfrm>
        </p:spPr>
        <p:txBody>
          <a:bodyPr>
            <a:normAutofit/>
          </a:bodyPr>
          <a:lstStyle/>
          <a:p>
            <a:r>
              <a:rPr lang="en-US" dirty="0" smtClean="0"/>
              <a:t>Operates </a:t>
            </a:r>
            <a:r>
              <a:rPr lang="en-US" dirty="0"/>
              <a:t>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encryption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351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5"/>
                  </a:solidFill>
                </a:rPr>
                <a:t>OpenFlow Controller</a:t>
              </a:r>
              <a:endParaRPr lang="en-US" sz="2000" dirty="0">
                <a:solidFill>
                  <a:schemeClr val="accent5"/>
                </a:solidFill>
              </a:endParaRP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OpenFlow: Controller-to-switch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controller-to-switch messages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eatures</a:t>
            </a:r>
            <a:r>
              <a:rPr lang="en-US" dirty="0" smtClean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</a:t>
            </a:r>
            <a:r>
              <a:rPr lang="en-US" dirty="0" smtClean="0">
                <a:solidFill>
                  <a:schemeClr val="accent5"/>
                </a:solidFill>
              </a:rPr>
              <a:t>onfigure</a:t>
            </a:r>
            <a:r>
              <a:rPr lang="en-US" dirty="0" smtClean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odify-state</a:t>
            </a:r>
            <a:r>
              <a:rPr lang="en-US" dirty="0" smtClean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</a:t>
            </a:r>
            <a:r>
              <a:rPr lang="en-US" dirty="0" smtClean="0">
                <a:solidFill>
                  <a:schemeClr val="accent5"/>
                </a:solidFill>
              </a:rPr>
              <a:t>acket-out</a:t>
            </a:r>
            <a:r>
              <a:rPr lang="en-US" dirty="0" smtClean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OpenFlow: Switch-to-controller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switch-to-controller messages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Packet-in</a:t>
            </a:r>
            <a:r>
              <a:rPr lang="en-US" dirty="0" smtClean="0"/>
              <a:t>: transfer packet (and its control) to controller. 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Flow-removed</a:t>
            </a:r>
            <a:r>
              <a:rPr lang="en-US" dirty="0" smtClean="0"/>
              <a:t>: flow table entry deleted at switch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Port status</a:t>
            </a:r>
            <a:r>
              <a:rPr lang="en-US" dirty="0" smtClean="0"/>
              <a:t>: inform controller of a change on a port</a:t>
            </a:r>
          </a:p>
          <a:p>
            <a:r>
              <a:rPr lang="en-US" dirty="0" smtClean="0"/>
              <a:t>Network operators do not “program” switches by creating/sending OpenFlow messages directly. </a:t>
            </a:r>
          </a:p>
          <a:p>
            <a:pPr lvl="1"/>
            <a:r>
              <a:rPr lang="en-US" dirty="0" smtClean="0"/>
              <a:t>Instead, they use higher-level abstraction at controller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Many challenges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ardening the control plane: </a:t>
            </a:r>
            <a:r>
              <a:rPr lang="en-US" dirty="0" smtClean="0"/>
              <a:t>reliable</a:t>
            </a:r>
            <a:r>
              <a:rPr lang="en-US" dirty="0" smtClean="0"/>
              <a:t>, </a:t>
            </a:r>
            <a:r>
              <a:rPr lang="en-US" dirty="0" smtClean="0"/>
              <a:t>high performance, scalable</a:t>
            </a:r>
            <a:r>
              <a:rPr lang="en-US" dirty="0" smtClean="0"/>
              <a:t>, secure distributed system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obustness to failures: leverage strong theory of reliable distributed system for control plane</a:t>
            </a:r>
          </a:p>
          <a:p>
            <a:pPr lvl="1"/>
            <a:r>
              <a:rPr lang="en-US" dirty="0" smtClean="0"/>
              <a:t>Security</a:t>
            </a:r>
            <a:r>
              <a:rPr lang="en-US" dirty="0" smtClean="0"/>
              <a:t>: “baked in” from day one? </a:t>
            </a:r>
          </a:p>
          <a:p>
            <a:r>
              <a:rPr lang="en-US" dirty="0"/>
              <a:t>N</a:t>
            </a:r>
            <a:r>
              <a:rPr lang="en-US" dirty="0" smtClean="0"/>
              <a:t>etworks, protocols meeting mission-specific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real-time, ultra-reliable, ultra-secure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Internet-scaling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progress for SDN in the wide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and Microsoft use SDN to manage traffic between datacenters</a:t>
            </a:r>
          </a:p>
          <a:p>
            <a:r>
              <a:rPr lang="en-US" dirty="0" smtClean="0"/>
              <a:t>One centralized controller to rule the entire world (well, their world)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WAN-SDN (B4)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8" y="1600200"/>
            <a:ext cx="7184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IXP (SDX)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expressive policies where ASes meet</a:t>
            </a:r>
          </a:p>
          <a:p>
            <a:r>
              <a:rPr lang="en-US" dirty="0"/>
              <a:t>https://noise-</a:t>
            </a:r>
            <a:r>
              <a:rPr lang="en-US" dirty="0" err="1"/>
              <a:t>lab.net</a:t>
            </a:r>
            <a:r>
              <a:rPr lang="en-US" dirty="0"/>
              <a:t>/projects/software-defined-networking/</a:t>
            </a:r>
            <a:r>
              <a:rPr lang="en-US" dirty="0" err="1"/>
              <a:t>sdx</a:t>
            </a:r>
            <a:r>
              <a:rPr 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connectivity</a:t>
            </a:r>
            <a:r>
              <a:rPr lang="en-US" dirty="0" smtClean="0"/>
              <a:t>: route packets to destination</a:t>
            </a:r>
          </a:p>
          <a:p>
            <a:pPr lvl="1"/>
            <a:r>
              <a:rPr lang="en-US" dirty="0" smtClean="0"/>
              <a:t>Local state computed by routing protocols</a:t>
            </a:r>
          </a:p>
          <a:p>
            <a:pPr lvl="1"/>
            <a:r>
              <a:rPr lang="en-US" dirty="0" smtClean="0"/>
              <a:t>Globally distributed algorithms</a:t>
            </a:r>
          </a:p>
          <a:p>
            <a:r>
              <a:rPr lang="en-US" b="1" dirty="0" smtClean="0"/>
              <a:t>Inter-domain policy</a:t>
            </a:r>
            <a:r>
              <a:rPr lang="en-US" dirty="0" smtClean="0"/>
              <a:t>: find policy-compliant paths</a:t>
            </a:r>
          </a:p>
          <a:p>
            <a:pPr lvl="1"/>
            <a:r>
              <a:rPr lang="en-US" dirty="0" smtClean="0"/>
              <a:t>Done by globally distributed BGP</a:t>
            </a:r>
          </a:p>
          <a:p>
            <a:r>
              <a:rPr lang="en-US" dirty="0" smtClean="0"/>
              <a:t>What other goals are there in running a network?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beget modularity</a:t>
            </a:r>
            <a:endParaRPr lang="en-US" dirty="0"/>
          </a:p>
          <a:p>
            <a:pPr lvl="1"/>
            <a:r>
              <a:rPr lang="en-US" dirty="0"/>
              <a:t>Modularity is (</a:t>
            </a:r>
            <a:r>
              <a:rPr lang="en-US" dirty="0" smtClean="0"/>
              <a:t>almost always) good</a:t>
            </a:r>
          </a:p>
          <a:p>
            <a:pPr lvl="1"/>
            <a:endParaRPr lang="en-US" dirty="0"/>
          </a:p>
          <a:p>
            <a:r>
              <a:rPr lang="en-US" dirty="0" smtClean="0"/>
              <a:t>Next lecture: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roles of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</a:t>
            </a:r>
            <a:r>
              <a:rPr lang="en-US" dirty="0" smtClean="0"/>
              <a:t>various </a:t>
            </a:r>
            <a:r>
              <a:rPr lang="en-US" dirty="0" smtClean="0">
                <a:solidFill>
                  <a:schemeClr val="accent5"/>
                </a:solidFill>
              </a:rPr>
              <a:t>network </a:t>
            </a:r>
            <a:r>
              <a:rPr lang="en-US" dirty="0">
                <a:solidFill>
                  <a:schemeClr val="accent5"/>
                </a:solidFill>
              </a:rPr>
              <a:t>management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For example,</a:t>
            </a:r>
            <a:endParaRPr lang="en-US" dirty="0"/>
          </a:p>
          <a:p>
            <a:pPr lvl="2"/>
            <a:r>
              <a:rPr lang="en-US" dirty="0"/>
              <a:t>Where to route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much to route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At what rate to route?</a:t>
            </a:r>
            <a:endParaRPr lang="en-US" dirty="0"/>
          </a:p>
          <a:p>
            <a:pPr lvl="2"/>
            <a:r>
              <a:rPr lang="en-US" dirty="0"/>
              <a:t>Should we </a:t>
            </a:r>
            <a:r>
              <a:rPr lang="en-US" dirty="0" smtClean="0"/>
              <a:t>route at all?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avoid persistent overloads on links</a:t>
            </a:r>
          </a:p>
          <a:p>
            <a:r>
              <a:rPr lang="en-US" dirty="0" smtClean="0"/>
              <a:t>Choose routes to spread traffic load across links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engineering: Difficult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Q:</a:t>
            </a:r>
            <a:r>
              <a:rPr lang="en-US" sz="2400" b="0" dirty="0" smtClean="0"/>
              <a:t> What if network operator wants u-to-z traffic to flow along </a:t>
            </a:r>
            <a:r>
              <a:rPr lang="en-US" sz="2400" b="0" dirty="0" err="1" smtClean="0"/>
              <a:t>uvwz</a:t>
            </a:r>
            <a:r>
              <a:rPr lang="en-US" sz="2400" b="0" dirty="0" smtClean="0"/>
              <a:t>, x-to-z traffic to flow </a:t>
            </a:r>
            <a:r>
              <a:rPr lang="en-US" sz="2400" b="0" dirty="0" err="1" smtClean="0"/>
              <a:t>xwyz</a:t>
            </a:r>
            <a:r>
              <a:rPr lang="en-US" sz="2400" b="0" dirty="0" smtClean="0"/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 smtClean="0"/>
              <a:t>A</a:t>
            </a:r>
            <a:r>
              <a:rPr lang="en-US" sz="2400" b="0" dirty="0" smtClean="0"/>
              <a:t>: Need to define link weights so traffic routing algorithm computes routes accordingly </a:t>
            </a:r>
            <a:r>
              <a:rPr lang="en-US" sz="2000" b="0" dirty="0" smtClean="0"/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4824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5"/>
                </a:solidFill>
              </a:rPr>
              <a:t>Link weights are only control “knobs”</a:t>
            </a:r>
            <a:endParaRPr lang="en-US" sz="2400" b="0" dirty="0">
              <a:solidFill>
                <a:schemeClr val="accent5"/>
              </a:solidFill>
            </a:endParaRP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</a:t>
                </a:r>
                <a:endParaRPr lang="en-US" sz="2400" dirty="0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</a:t>
                </a:r>
                <a:endParaRPr lang="en-US" sz="2400" dirty="0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</a:t>
                </a:r>
                <a:endParaRPr lang="en-US" sz="2400" dirty="0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z</a:t>
                </a:r>
                <a:endParaRPr lang="en-US" sz="2400" dirty="0"/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y</a:t>
                </a:r>
                <a:endParaRPr lang="en-US" sz="2400" dirty="0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endParaRPr lang="en-US" sz="2400" dirty="0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engineering: Difficult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</a:t>
            </a:r>
            <a:r>
              <a:rPr lang="en-US" sz="2400" b="0" dirty="0" smtClean="0"/>
              <a:t>: What if network operator wants to split u-to-z traffic along </a:t>
            </a:r>
            <a:r>
              <a:rPr lang="en-US" sz="2400" b="0" dirty="0" err="1" smtClean="0"/>
              <a:t>uvwz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uxyz</a:t>
            </a:r>
            <a:r>
              <a:rPr lang="en-US" sz="2400" b="0" dirty="0" smtClean="0"/>
              <a:t> (load balancing)?</a:t>
            </a:r>
          </a:p>
          <a:p>
            <a:pPr algn="ctr"/>
            <a:r>
              <a:rPr lang="en-US" sz="2400" dirty="0" smtClean="0"/>
              <a:t>A</a:t>
            </a:r>
            <a:r>
              <a:rPr lang="en-US" sz="2400" b="0" dirty="0" smtClean="0"/>
              <a:t>: Can’t do it (or need a new routing algorithm)</a:t>
            </a:r>
            <a:endParaRPr lang="en-US" sz="2400" b="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v</a:t>
                  </a:r>
                  <a:endParaRPr lang="en-US" sz="24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w</a:t>
                  </a:r>
                  <a:endParaRPr lang="en-US" sz="2400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u</a:t>
                  </a:r>
                  <a:endParaRPr lang="en-US" sz="2400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z</a:t>
                  </a:r>
                  <a:endParaRPr lang="en-US" sz="2400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y</a:t>
                  </a:r>
                  <a:endParaRPr lang="en-US" sz="2400" dirty="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chemeClr val="accent5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chemeClr val="accent5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 has many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these goals is job of the control plane…</a:t>
            </a:r>
          </a:p>
          <a:p>
            <a:r>
              <a:rPr lang="en-US" dirty="0" smtClean="0"/>
              <a:t>…which currently involves many mechanisms</a:t>
            </a:r>
          </a:p>
          <a:p>
            <a:r>
              <a:rPr lang="en-US" b="1" dirty="0" smtClean="0"/>
              <a:t>Globally distributed:</a:t>
            </a:r>
            <a:r>
              <a:rPr lang="en-US" dirty="0" smtClean="0"/>
              <a:t> Routing algorithms</a:t>
            </a:r>
          </a:p>
          <a:p>
            <a:r>
              <a:rPr lang="en-US" b="1" dirty="0" smtClean="0"/>
              <a:t>Manual/scripted configuration:</a:t>
            </a:r>
            <a:r>
              <a:rPr lang="en-US" dirty="0" smtClean="0"/>
              <a:t> ACLs</a:t>
            </a:r>
          </a:p>
          <a:p>
            <a:r>
              <a:rPr lang="en-US" b="1" dirty="0" smtClean="0"/>
              <a:t>Centralized computation:</a:t>
            </a:r>
            <a:r>
              <a:rPr lang="en-US" dirty="0" smtClean="0"/>
              <a:t> Traffic engineering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3234</TotalTime>
  <Words>1765</Words>
  <Application>Microsoft Macintosh PowerPoint</Application>
  <PresentationFormat>On-screen Show (4:3)</PresentationFormat>
  <Paragraphs>443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Calibri Light</vt:lpstr>
      <vt:lpstr>Courier New</vt:lpstr>
      <vt:lpstr>Gill Sans MT</vt:lpstr>
      <vt:lpstr>ＭＳ Ｐゴシック</vt:lpstr>
      <vt:lpstr>Times New Roman</vt:lpstr>
      <vt:lpstr>Wingdings</vt:lpstr>
      <vt:lpstr>Arial</vt:lpstr>
      <vt:lpstr>Office Theme</vt:lpstr>
      <vt:lpstr>EN.601.414/614 Computer Networks  Software-Defined Networking</vt:lpstr>
      <vt:lpstr>Agenda</vt:lpstr>
      <vt:lpstr>A tale of two planes</vt:lpstr>
      <vt:lpstr>Original goals for the control plane</vt:lpstr>
      <vt:lpstr>Extended roles of the control plane</vt:lpstr>
      <vt:lpstr>Traffic engineering</vt:lpstr>
      <vt:lpstr>Traffic engineering: Difficult</vt:lpstr>
      <vt:lpstr>Traffic engineering: Difficult</vt:lpstr>
      <vt:lpstr>Network management has many goals</vt:lpstr>
      <vt:lpstr>Bottom line</vt:lpstr>
      <vt:lpstr>Analogy: Mainframe to PC evolution</vt:lpstr>
      <vt:lpstr>Many control plane mechanisms</vt:lpstr>
      <vt:lpstr>Task: Compute forwarding state</vt:lpstr>
      <vt:lpstr>Our current approach</vt:lpstr>
      <vt:lpstr>Separate concerns with abstractions</vt:lpstr>
      <vt:lpstr>#1: Forwarding abstraction</vt:lpstr>
      <vt:lpstr>Two important facets to OpenFlow</vt:lpstr>
      <vt:lpstr>Separate concerns with abstractions</vt:lpstr>
      <vt:lpstr>#2: Network state abstraction</vt:lpstr>
      <vt:lpstr>Network Operating System</vt:lpstr>
      <vt:lpstr>Separate concerns with abstractions</vt:lpstr>
      <vt:lpstr>#3: Specification abstraction</vt:lpstr>
      <vt:lpstr>Separate concerns with abstractions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OpenFlow: Controller-to-switch messages</vt:lpstr>
      <vt:lpstr>OpenFlow: Switch-to-controller messages</vt:lpstr>
      <vt:lpstr>SDN: Many challenges remain</vt:lpstr>
      <vt:lpstr>Some progress for SDN in the wide area</vt:lpstr>
      <vt:lpstr>Google’s WAN-SDN (B4)</vt:lpstr>
      <vt:lpstr>Software-defined IXP (SDX)</vt:lpstr>
      <vt:lpstr>Summary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520</cp:revision>
  <dcterms:created xsi:type="dcterms:W3CDTF">2017-09-02T14:15:58Z</dcterms:created>
  <dcterms:modified xsi:type="dcterms:W3CDTF">2018-04-25T15:38:31Z</dcterms:modified>
</cp:coreProperties>
</file>