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ud David" initials="MD" lastIdx="2" clrIdx="0">
    <p:extLst>
      <p:ext uri="{19B8F6BF-5375-455C-9EA6-DF929625EA0E}">
        <p15:presenceInfo xmlns:p15="http://schemas.microsoft.com/office/powerpoint/2012/main" userId="S-1-5-21-1248577188-10479689-3873521419-2637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EF4-258B-4FDA-9475-EAFA1F79319A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7FAC-810B-4976-8814-93F639CF1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19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EF4-258B-4FDA-9475-EAFA1F79319A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7FAC-810B-4976-8814-93F639CF1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45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EF4-258B-4FDA-9475-EAFA1F79319A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7FAC-810B-4976-8814-93F639CF1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6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EF4-258B-4FDA-9475-EAFA1F79319A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7FAC-810B-4976-8814-93F639CF1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0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EF4-258B-4FDA-9475-EAFA1F79319A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7FAC-810B-4976-8814-93F639CF1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EF4-258B-4FDA-9475-EAFA1F79319A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7FAC-810B-4976-8814-93F639CF1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1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EF4-258B-4FDA-9475-EAFA1F79319A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7FAC-810B-4976-8814-93F639CF1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7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EF4-258B-4FDA-9475-EAFA1F79319A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7FAC-810B-4976-8814-93F639CF1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5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EF4-258B-4FDA-9475-EAFA1F79319A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7FAC-810B-4976-8814-93F639CF1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15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EF4-258B-4FDA-9475-EAFA1F79319A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7FAC-810B-4976-8814-93F639CF1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7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0EF4-258B-4FDA-9475-EAFA1F79319A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7FAC-810B-4976-8814-93F639CF1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0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0EF4-258B-4FDA-9475-EAFA1F79319A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7FAC-810B-4976-8814-93F639CF1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fterhoursprogramming.com/tutorial/Python/Variab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fterhoursprogramming.com/tutorial/Python/If-Stat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fterhoursprogramming.com/tutorial/Python/Lis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fterhoursprogramming.com/tutorial/Python/Dictiona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fterhoursprogramming.com/tutorial/Python/Writing-to-Fil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terhoursprogramming.com/tutorial/Python/Strings" TargetMode="External"/><Relationship Id="rId2" Type="http://schemas.openxmlformats.org/officeDocument/2006/relationships/hyperlink" Target="http://www.afterhoursprogramming.com/tutorial/Python/Reading-Fi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Caesar_cip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8000" b="1" dirty="0" smtClean="0">
                <a:latin typeface="French Script MT" panose="03020402040607040605" pitchFamily="66" charset="0"/>
              </a:rPr>
              <a:t>Introduction to the development</a:t>
            </a:r>
            <a:endParaRPr lang="en-GB" sz="8000" b="1" dirty="0">
              <a:latin typeface="French Script MT" panose="03020402040607040605" pitchFamily="66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61" y="1825625"/>
            <a:ext cx="6533277" cy="4351338"/>
          </a:xfrm>
        </p:spPr>
      </p:pic>
    </p:spTree>
    <p:extLst>
      <p:ext uri="{BB962C8B-B14F-4D97-AF65-F5344CB8AC3E}">
        <p14:creationId xmlns:p14="http://schemas.microsoft.com/office/powerpoint/2010/main" val="17874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BE" sz="9600" b="1" dirty="0" smtClean="0">
                <a:latin typeface="French Script MT" panose="03020402040607040605" pitchFamily="66" charset="0"/>
              </a:rPr>
              <a:t>Challenge 1</a:t>
            </a:r>
            <a:endParaRPr lang="en-GB" sz="9600" b="1" dirty="0">
              <a:latin typeface="French Script MT" panose="0302040204060704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3502"/>
          </a:xfrm>
        </p:spPr>
        <p:txBody>
          <a:bodyPr/>
          <a:lstStyle/>
          <a:p>
            <a:pPr marL="0" indent="0">
              <a:buNone/>
            </a:pPr>
            <a:r>
              <a:rPr lang="fr-BE" b="1" u="sng" dirty="0" smtClean="0">
                <a:latin typeface="French Script MT" panose="03020402040607040605" pitchFamily="66" charset="0"/>
              </a:rPr>
              <a:t>The lettre:</a:t>
            </a:r>
            <a:endParaRPr lang="en-GB" b="1" u="sng" dirty="0" smtClean="0">
              <a:latin typeface="French Script MT" panose="03020402040607040605" pitchFamily="66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You received a letter to inform you that you have a place at Hogwarts School.</a:t>
            </a: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You need to send a response by no later than the 31 July.</a:t>
            </a:r>
          </a:p>
          <a:p>
            <a:pPr marL="0" indent="0">
              <a:buNone/>
            </a:pPr>
            <a:endParaRPr lang="en-GB" b="1" dirty="0" smtClean="0">
              <a:latin typeface="French Script MT" panose="03020402040607040605" pitchFamily="66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- Write in a variable your response and display it to the screen.</a:t>
            </a: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- Hogwarts School is at a distance of 1500 km. Your owl is flying at 50 km/h. How many hours it needs to reach the school.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41486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French Script MT" panose="03020402040607040605" pitchFamily="66" charset="0"/>
              </a:rPr>
              <a:t>Teacher: </a:t>
            </a:r>
            <a:r>
              <a:rPr lang="en-GB" sz="2800" dirty="0" smtClean="0">
                <a:latin typeface="French Script MT" panose="03020402040607040605" pitchFamily="66" charset="0"/>
                <a:hlinkClick r:id="rId2"/>
              </a:rPr>
              <a:t>http://www.afterhoursprogramming.com/tutorial/Python/Variables</a:t>
            </a:r>
            <a:endParaRPr lang="en-GB" sz="2800" dirty="0">
              <a:latin typeface="French Script MT" panose="03020402040607040605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368" y="5257196"/>
            <a:ext cx="3619500" cy="1057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893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BE" sz="9600" b="1" dirty="0" smtClean="0">
                <a:latin typeface="French Script MT" panose="03020402040607040605" pitchFamily="66" charset="0"/>
              </a:rPr>
              <a:t>Challenge 2</a:t>
            </a:r>
            <a:endParaRPr lang="en-GB" sz="9600" b="1" dirty="0">
              <a:latin typeface="French Script MT" panose="0302040204060704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074"/>
            <a:ext cx="10515600" cy="51687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u="sng" dirty="0" smtClean="0">
                <a:latin typeface="French Script MT" panose="03020402040607040605" pitchFamily="66" charset="0"/>
              </a:rPr>
              <a:t>Shopping:</a:t>
            </a: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In order to prepare for the school</a:t>
            </a:r>
            <a:r>
              <a:rPr lang="en-GB" b="1" dirty="0">
                <a:latin typeface="French Script MT" panose="03020402040607040605" pitchFamily="66" charset="0"/>
              </a:rPr>
              <a:t> </a:t>
            </a:r>
            <a:r>
              <a:rPr lang="en-GB" b="1" dirty="0" smtClean="0">
                <a:latin typeface="French Script MT" panose="03020402040607040605" pitchFamily="66" charset="0"/>
              </a:rPr>
              <a:t>you need to buy:</a:t>
            </a:r>
          </a:p>
          <a:p>
            <a:r>
              <a:rPr lang="en-GB" sz="2400" b="1" dirty="0" smtClean="0">
                <a:latin typeface="French Script MT" panose="03020402040607040605" pitchFamily="66" charset="0"/>
              </a:rPr>
              <a:t>Three </a:t>
            </a:r>
            <a:r>
              <a:rPr lang="en-GB" sz="2400" b="1" dirty="0">
                <a:latin typeface="French Script MT" panose="03020402040607040605" pitchFamily="66" charset="0"/>
              </a:rPr>
              <a:t>Sets of Plain Work Robes – </a:t>
            </a:r>
            <a:r>
              <a:rPr lang="en-GB" sz="2400" b="1" dirty="0" smtClean="0">
                <a:latin typeface="French Script MT" panose="03020402040607040605" pitchFamily="66" charset="0"/>
              </a:rPr>
              <a:t>4 Galleon each</a:t>
            </a:r>
            <a:endParaRPr lang="en-GB" sz="2400" b="1" dirty="0">
              <a:latin typeface="French Script MT" panose="03020402040607040605" pitchFamily="66" charset="0"/>
            </a:endParaRPr>
          </a:p>
          <a:p>
            <a:r>
              <a:rPr lang="en-GB" sz="2400" b="1" dirty="0" smtClean="0">
                <a:latin typeface="French Script MT" panose="03020402040607040605" pitchFamily="66" charset="0"/>
              </a:rPr>
              <a:t>One </a:t>
            </a:r>
            <a:r>
              <a:rPr lang="en-GB" sz="2400" b="1" dirty="0">
                <a:latin typeface="French Script MT" panose="03020402040607040605" pitchFamily="66" charset="0"/>
              </a:rPr>
              <a:t>Plain Pointed </a:t>
            </a:r>
            <a:r>
              <a:rPr lang="en-GB" sz="2400" b="1" dirty="0" smtClean="0">
                <a:latin typeface="French Script MT" panose="03020402040607040605" pitchFamily="66" charset="0"/>
              </a:rPr>
              <a:t>Hat - 3 Galleon</a:t>
            </a:r>
            <a:endParaRPr lang="en-GB" sz="2400" b="1" dirty="0">
              <a:latin typeface="French Script MT" panose="03020402040607040605" pitchFamily="66" charset="0"/>
            </a:endParaRPr>
          </a:p>
          <a:p>
            <a:r>
              <a:rPr lang="en-GB" sz="2400" b="1" dirty="0" smtClean="0">
                <a:latin typeface="French Script MT" panose="03020402040607040605" pitchFamily="66" charset="0"/>
              </a:rPr>
              <a:t>One </a:t>
            </a:r>
            <a:r>
              <a:rPr lang="en-GB" sz="2400" b="1" dirty="0">
                <a:latin typeface="French Script MT" panose="03020402040607040605" pitchFamily="66" charset="0"/>
              </a:rPr>
              <a:t>Pair of Protective </a:t>
            </a:r>
            <a:r>
              <a:rPr lang="en-GB" sz="2400" b="1" dirty="0" smtClean="0">
                <a:latin typeface="French Script MT" panose="03020402040607040605" pitchFamily="66" charset="0"/>
              </a:rPr>
              <a:t>Gloves - 2 </a:t>
            </a:r>
            <a:r>
              <a:rPr lang="en-GB" sz="2400" b="1" dirty="0">
                <a:latin typeface="French Script MT" panose="03020402040607040605" pitchFamily="66" charset="0"/>
              </a:rPr>
              <a:t>Galleon</a:t>
            </a:r>
          </a:p>
          <a:p>
            <a:r>
              <a:rPr lang="en-GB" sz="2400" b="1" dirty="0" smtClean="0">
                <a:latin typeface="French Script MT" panose="03020402040607040605" pitchFamily="66" charset="0"/>
              </a:rPr>
              <a:t>One </a:t>
            </a:r>
            <a:r>
              <a:rPr lang="en-GB" sz="2400" b="1" dirty="0">
                <a:latin typeface="French Script MT" panose="03020402040607040605" pitchFamily="66" charset="0"/>
              </a:rPr>
              <a:t>Winter </a:t>
            </a:r>
            <a:r>
              <a:rPr lang="en-GB" sz="2400" b="1" dirty="0" smtClean="0">
                <a:latin typeface="French Script MT" panose="03020402040607040605" pitchFamily="66" charset="0"/>
              </a:rPr>
              <a:t>Cloak - 3 Galleon</a:t>
            </a: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You have </a:t>
            </a:r>
            <a:r>
              <a:rPr lang="en-GB" b="1" dirty="0">
                <a:latin typeface="French Script MT" panose="03020402040607040605" pitchFamily="66" charset="0"/>
              </a:rPr>
              <a:t>only </a:t>
            </a:r>
            <a:r>
              <a:rPr lang="en-GB" b="1" dirty="0" smtClean="0">
                <a:latin typeface="French Script MT" panose="03020402040607040605" pitchFamily="66" charset="0"/>
              </a:rPr>
              <a:t>22 </a:t>
            </a:r>
            <a:r>
              <a:rPr lang="en-GB" b="1" dirty="0">
                <a:latin typeface="French Script MT" panose="03020402040607040605" pitchFamily="66" charset="0"/>
              </a:rPr>
              <a:t>Galleon </a:t>
            </a:r>
            <a:r>
              <a:rPr lang="en-GB" b="1" dirty="0" smtClean="0">
                <a:latin typeface="French Script MT" panose="03020402040607040605" pitchFamily="66" charset="0"/>
              </a:rPr>
              <a:t>in your Wallet.</a:t>
            </a: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Once you bought your uniform, you have money remaining, you can buy some candies.</a:t>
            </a:r>
          </a:p>
          <a:p>
            <a:r>
              <a:rPr lang="en-GB" sz="2400" b="1" dirty="0" smtClean="0">
                <a:latin typeface="French Script MT" panose="03020402040607040605" pitchFamily="66" charset="0"/>
              </a:rPr>
              <a:t>Bag of Chocolate Frog – 1.5 </a:t>
            </a:r>
            <a:r>
              <a:rPr lang="en-GB" sz="2400" b="1" dirty="0">
                <a:latin typeface="French Script MT" panose="03020402040607040605" pitchFamily="66" charset="0"/>
              </a:rPr>
              <a:t>Galleon </a:t>
            </a:r>
            <a:endParaRPr lang="en-GB" sz="2400" b="1" dirty="0" smtClean="0">
              <a:latin typeface="French Script MT" panose="03020402040607040605" pitchFamily="66" charset="0"/>
            </a:endParaRPr>
          </a:p>
          <a:p>
            <a:r>
              <a:rPr lang="en-GB" sz="2400" b="1" dirty="0" smtClean="0">
                <a:latin typeface="French Script MT" panose="03020402040607040605" pitchFamily="66" charset="0"/>
              </a:rPr>
              <a:t>Bag of Bertie </a:t>
            </a:r>
            <a:r>
              <a:rPr lang="en-GB" sz="2400" b="1" dirty="0" err="1">
                <a:latin typeface="French Script MT" panose="03020402040607040605" pitchFamily="66" charset="0"/>
              </a:rPr>
              <a:t>Bott's</a:t>
            </a:r>
            <a:r>
              <a:rPr lang="en-GB" sz="2400" b="1" dirty="0">
                <a:latin typeface="French Script MT" panose="03020402040607040605" pitchFamily="66" charset="0"/>
              </a:rPr>
              <a:t> Every Flavour </a:t>
            </a:r>
            <a:r>
              <a:rPr lang="en-GB" sz="2400" b="1" dirty="0" smtClean="0">
                <a:latin typeface="French Script MT" panose="03020402040607040605" pitchFamily="66" charset="0"/>
              </a:rPr>
              <a:t>Beans </a:t>
            </a:r>
            <a:r>
              <a:rPr lang="en-GB" sz="2400" b="1" dirty="0">
                <a:latin typeface="French Script MT" panose="03020402040607040605" pitchFamily="66" charset="0"/>
              </a:rPr>
              <a:t>– </a:t>
            </a:r>
            <a:r>
              <a:rPr lang="en-GB" sz="2400" b="1" dirty="0" smtClean="0">
                <a:latin typeface="French Script MT" panose="03020402040607040605" pitchFamily="66" charset="0"/>
              </a:rPr>
              <a:t>0.75 </a:t>
            </a:r>
            <a:r>
              <a:rPr lang="en-GB" sz="2400" b="1" dirty="0">
                <a:latin typeface="French Script MT" panose="03020402040607040605" pitchFamily="66" charset="0"/>
              </a:rPr>
              <a:t>Galleon </a:t>
            </a:r>
            <a:endParaRPr lang="en-GB" sz="2400" b="1" dirty="0" smtClean="0">
              <a:latin typeface="French Script MT" panose="03020402040607040605" pitchFamily="66" charset="0"/>
            </a:endParaRPr>
          </a:p>
          <a:p>
            <a:pPr>
              <a:buFontTx/>
              <a:buChar char="-"/>
            </a:pPr>
            <a:r>
              <a:rPr lang="en-GB" b="1" dirty="0" smtClean="0">
                <a:latin typeface="French Script MT" panose="03020402040607040605" pitchFamily="66" charset="0"/>
              </a:rPr>
              <a:t>How much cost the uniform?</a:t>
            </a:r>
          </a:p>
          <a:p>
            <a:pPr>
              <a:buFontTx/>
              <a:buChar char="-"/>
            </a:pPr>
            <a:r>
              <a:rPr lang="en-GB" b="1" dirty="0" smtClean="0">
                <a:latin typeface="French Script MT" panose="03020402040607040605" pitchFamily="66" charset="0"/>
              </a:rPr>
              <a:t>Do you have enough money to buy candies? If yes which one?</a:t>
            </a:r>
          </a:p>
          <a:p>
            <a:pPr>
              <a:buFontTx/>
              <a:buChar char="-"/>
            </a:pPr>
            <a:endParaRPr lang="en-GB" b="1" dirty="0">
              <a:latin typeface="French Script MT" panose="03020402040607040605" pitchFamily="66" charset="0"/>
            </a:endParaRPr>
          </a:p>
          <a:p>
            <a:pPr marL="0" indent="0">
              <a:buNone/>
            </a:pPr>
            <a:endParaRPr lang="en-GB" sz="2400" b="1" dirty="0" smtClean="0">
              <a:latin typeface="French Script MT" panose="03020402040607040605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41486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French Script MT" panose="03020402040607040605" pitchFamily="66" charset="0"/>
              </a:rPr>
              <a:t>Teacher: </a:t>
            </a:r>
            <a:r>
              <a:rPr lang="en-GB" sz="2800" dirty="0" smtClean="0">
                <a:latin typeface="French Script MT" panose="03020402040607040605" pitchFamily="66" charset="0"/>
                <a:hlinkClick r:id="rId2"/>
              </a:rPr>
              <a:t>http://www.afterhoursprogramming.com/tutorial/Python/If-Statement</a:t>
            </a:r>
            <a:endParaRPr lang="en-GB" sz="2800" dirty="0">
              <a:latin typeface="French Script MT" panose="03020402040607040605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127" y="5319166"/>
            <a:ext cx="3762375" cy="904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426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BE" sz="9600" b="1" dirty="0" smtClean="0">
                <a:latin typeface="French Script MT" panose="03020402040607040605" pitchFamily="66" charset="0"/>
              </a:rPr>
              <a:t>Challenge 3</a:t>
            </a:r>
            <a:endParaRPr lang="en-GB" sz="9600" b="1" dirty="0">
              <a:latin typeface="French Script MT" panose="0302040204060704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 smtClean="0">
                <a:latin typeface="French Script MT" panose="03020402040607040605" pitchFamily="66" charset="0"/>
              </a:rPr>
              <a:t>Houses:</a:t>
            </a: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The Sorting Hat decides in which house the students go.</a:t>
            </a:r>
          </a:p>
          <a:p>
            <a:pPr marL="0" indent="0">
              <a:buNone/>
            </a:pPr>
            <a:endParaRPr lang="en-GB" sz="1200" b="1" dirty="0" smtClean="0">
              <a:latin typeface="French Script MT" panose="03020402040607040605" pitchFamily="66" charset="0"/>
            </a:endParaRPr>
          </a:p>
          <a:p>
            <a:pPr>
              <a:buFontTx/>
              <a:buChar char="-"/>
            </a:pPr>
            <a:r>
              <a:rPr lang="en-GB" b="1" dirty="0" smtClean="0">
                <a:latin typeface="French Script MT" panose="03020402040607040605" pitchFamily="66" charset="0"/>
              </a:rPr>
              <a:t>Create a list called Gryffindor </a:t>
            </a:r>
            <a:r>
              <a:rPr lang="en-GB" b="1" dirty="0" smtClean="0">
                <a:latin typeface="French Script MT" panose="03020402040607040605" pitchFamily="66" charset="0"/>
              </a:rPr>
              <a:t>that will contain </a:t>
            </a:r>
            <a:r>
              <a:rPr lang="en-GB" b="1" dirty="0" smtClean="0">
                <a:latin typeface="French Script MT" panose="03020402040607040605" pitchFamily="66" charset="0"/>
              </a:rPr>
              <a:t>Hermione Granger, Ronald </a:t>
            </a:r>
            <a:r>
              <a:rPr lang="en-GB" b="1" dirty="0" err="1" smtClean="0">
                <a:latin typeface="French Script MT" panose="03020402040607040605" pitchFamily="66" charset="0"/>
              </a:rPr>
              <a:t>Weasley</a:t>
            </a:r>
            <a:r>
              <a:rPr lang="en-GB" b="1" dirty="0" smtClean="0">
                <a:latin typeface="French Script MT" panose="03020402040607040605" pitchFamily="66" charset="0"/>
              </a:rPr>
              <a:t>, Harry Potter, Lavender Brown and display the list.</a:t>
            </a:r>
          </a:p>
          <a:p>
            <a:pPr>
              <a:buFontTx/>
              <a:buChar char="-"/>
            </a:pPr>
            <a:r>
              <a:rPr lang="en-GB" b="1" dirty="0" smtClean="0">
                <a:latin typeface="French Script MT" panose="03020402040607040605" pitchFamily="66" charset="0"/>
              </a:rPr>
              <a:t>Add to the list: Neville </a:t>
            </a:r>
            <a:r>
              <a:rPr lang="en-GB" b="1" dirty="0" err="1" smtClean="0">
                <a:latin typeface="French Script MT" panose="03020402040607040605" pitchFamily="66" charset="0"/>
              </a:rPr>
              <a:t>Longbottom</a:t>
            </a:r>
            <a:r>
              <a:rPr lang="en-GB" b="1" dirty="0" smtClean="0">
                <a:latin typeface="French Script MT" panose="03020402040607040605" pitchFamily="66" charset="0"/>
              </a:rPr>
              <a:t> and display the list.</a:t>
            </a:r>
          </a:p>
          <a:p>
            <a:pPr>
              <a:buFontTx/>
              <a:buChar char="-"/>
            </a:pPr>
            <a:r>
              <a:rPr lang="en-GB" b="1" dirty="0" smtClean="0">
                <a:latin typeface="French Script MT" panose="03020402040607040605" pitchFamily="66" charset="0"/>
              </a:rPr>
              <a:t>Sort the list alphabetically in ascending order and display it</a:t>
            </a:r>
          </a:p>
          <a:p>
            <a:pPr>
              <a:buFontTx/>
              <a:buChar char="-"/>
            </a:pPr>
            <a:r>
              <a:rPr lang="en-GB" b="1" dirty="0" smtClean="0">
                <a:latin typeface="French Script MT" panose="03020402040607040605" pitchFamily="66" charset="0"/>
              </a:rPr>
              <a:t>Sort the list alphabetically in descending order and display it</a:t>
            </a:r>
          </a:p>
          <a:p>
            <a:pPr>
              <a:buFontTx/>
              <a:buChar char="-"/>
            </a:pPr>
            <a:r>
              <a:rPr lang="en-GB" b="1" dirty="0" smtClean="0">
                <a:latin typeface="French Script MT" panose="03020402040607040605" pitchFamily="66" charset="0"/>
              </a:rPr>
              <a:t>Remove Lavender Brown from the list and display it</a:t>
            </a:r>
            <a:endParaRPr lang="en-GB" b="1" dirty="0">
              <a:latin typeface="French Script MT" panose="03020402040607040605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41486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French Script MT" panose="03020402040607040605" pitchFamily="66" charset="0"/>
              </a:rPr>
              <a:t>Teacher: </a:t>
            </a:r>
            <a:r>
              <a:rPr lang="en-GB" sz="2800" dirty="0" smtClean="0">
                <a:latin typeface="French Script MT" panose="03020402040607040605" pitchFamily="66" charset="0"/>
                <a:hlinkClick r:id="rId2"/>
              </a:rPr>
              <a:t>http://www.afterhoursprogramming.com/tutorial/Python/Lists</a:t>
            </a:r>
            <a:endParaRPr lang="en-GB" sz="2800" dirty="0">
              <a:latin typeface="French Script MT" panose="03020402040607040605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540" y="3655249"/>
            <a:ext cx="3397205" cy="30212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136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BE" sz="9600" b="1" dirty="0" smtClean="0">
                <a:latin typeface="French Script MT" panose="03020402040607040605" pitchFamily="66" charset="0"/>
              </a:rPr>
              <a:t>Challenge 4</a:t>
            </a:r>
            <a:endParaRPr lang="en-GB" sz="9600" b="1" dirty="0">
              <a:latin typeface="French Script MT" panose="0302040204060704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08273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 smtClean="0">
                <a:latin typeface="French Script MT" panose="03020402040607040605" pitchFamily="66" charset="0"/>
              </a:rPr>
              <a:t>First assessment:</a:t>
            </a:r>
            <a:r>
              <a:rPr lang="en-GB" b="1" dirty="0" smtClean="0">
                <a:latin typeface="French Script MT" panose="03020402040607040605" pitchFamily="66" charset="0"/>
              </a:rPr>
              <a:t> Cook </a:t>
            </a:r>
            <a:r>
              <a:rPr lang="en-GB" b="1" dirty="0" smtClean="0">
                <a:latin typeface="French Script MT" panose="03020402040607040605" pitchFamily="66" charset="0"/>
              </a:rPr>
              <a:t>the </a:t>
            </a:r>
            <a:r>
              <a:rPr lang="en-GB" b="1" dirty="0">
                <a:latin typeface="French Script MT" panose="03020402040607040605" pitchFamily="66" charset="0"/>
              </a:rPr>
              <a:t>potion of </a:t>
            </a:r>
            <a:r>
              <a:rPr lang="en-GB" b="1" dirty="0" smtClean="0">
                <a:latin typeface="French Script MT" panose="03020402040607040605" pitchFamily="66" charset="0"/>
              </a:rPr>
              <a:t>invisibility</a:t>
            </a:r>
            <a:endParaRPr lang="en-GB" b="1" dirty="0" smtClean="0">
              <a:latin typeface="French Script MT" panose="03020402040607040605" pitchFamily="66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During the shopping you bought </a:t>
            </a:r>
            <a:r>
              <a:rPr lang="en-GB" b="1" dirty="0" smtClean="0">
                <a:latin typeface="French Script MT" panose="03020402040607040605" pitchFamily="66" charset="0"/>
              </a:rPr>
              <a:t>ingredients </a:t>
            </a:r>
            <a:r>
              <a:rPr lang="en-GB" b="1" dirty="0" smtClean="0">
                <a:latin typeface="French Script MT" panose="03020402040607040605" pitchFamily="66" charset="0"/>
              </a:rPr>
              <a:t>for the course of potion: leech: 5, hair: 20, horn: 1, fly: 10, slime: 15</a:t>
            </a:r>
          </a:p>
          <a:p>
            <a:pPr marL="0" indent="0">
              <a:buNone/>
            </a:pPr>
            <a:endParaRPr lang="en-GB" sz="1200" b="1" dirty="0" smtClean="0">
              <a:latin typeface="French Script MT" panose="03020402040607040605" pitchFamily="66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- Put the ingredients in your shelf (Dictionary) and display it</a:t>
            </a:r>
          </a:p>
          <a:p>
            <a:pPr>
              <a:buFontTx/>
              <a:buChar char="-"/>
            </a:pPr>
            <a:r>
              <a:rPr lang="en-GB" b="1" dirty="0" smtClean="0">
                <a:latin typeface="French Script MT" panose="03020402040607040605" pitchFamily="66" charset="0"/>
              </a:rPr>
              <a:t>Add the 6 nails </a:t>
            </a:r>
            <a:r>
              <a:rPr lang="en-GB" b="1" dirty="0" smtClean="0">
                <a:latin typeface="French Script MT" panose="03020402040607040605" pitchFamily="66" charset="0"/>
              </a:rPr>
              <a:t>that you </a:t>
            </a:r>
            <a:r>
              <a:rPr lang="en-GB" b="1" dirty="0" smtClean="0">
                <a:latin typeface="French Script MT" panose="03020402040607040605" pitchFamily="66" charset="0"/>
              </a:rPr>
              <a:t>forgot </a:t>
            </a:r>
            <a:r>
              <a:rPr lang="en-GB" b="1" dirty="0" smtClean="0">
                <a:latin typeface="French Script MT" panose="03020402040607040605" pitchFamily="66" charset="0"/>
              </a:rPr>
              <a:t>to put </a:t>
            </a:r>
            <a:r>
              <a:rPr lang="en-GB" b="1" dirty="0" smtClean="0">
                <a:latin typeface="French Script MT" panose="03020402040607040605" pitchFamily="66" charset="0"/>
              </a:rPr>
              <a:t>on the shelf </a:t>
            </a:r>
            <a:r>
              <a:rPr lang="en-GB" b="1" dirty="0" smtClean="0">
                <a:latin typeface="French Script MT" panose="03020402040607040605" pitchFamily="66" charset="0"/>
              </a:rPr>
              <a:t>from your bag and </a:t>
            </a:r>
            <a:r>
              <a:rPr lang="en-GB" b="1" dirty="0" smtClean="0">
                <a:latin typeface="French Script MT" panose="03020402040607040605" pitchFamily="66" charset="0"/>
              </a:rPr>
              <a:t>display it</a:t>
            </a:r>
          </a:p>
          <a:p>
            <a:pPr>
              <a:buFontTx/>
              <a:buChar char="-"/>
            </a:pPr>
            <a:r>
              <a:rPr lang="en-GB" b="1" dirty="0" smtClean="0">
                <a:latin typeface="French Script MT" panose="03020402040607040605" pitchFamily="66" charset="0"/>
              </a:rPr>
              <a:t>For your potion you need 3 leeches, 10 hairs, 2 flies, 3 nails and 5cl of slime, display what </a:t>
            </a:r>
            <a:r>
              <a:rPr lang="en-GB" b="1" dirty="0" err="1" smtClean="0">
                <a:latin typeface="French Script MT" panose="03020402040607040605" pitchFamily="66" charset="0"/>
              </a:rPr>
              <a:t>sremains</a:t>
            </a:r>
            <a:r>
              <a:rPr lang="en-GB" b="1" dirty="0" smtClean="0">
                <a:latin typeface="French Script MT" panose="03020402040607040605" pitchFamily="66" charset="0"/>
              </a:rPr>
              <a:t> </a:t>
            </a:r>
            <a:r>
              <a:rPr lang="en-GB" b="1" dirty="0" smtClean="0">
                <a:latin typeface="French Script MT" panose="03020402040607040605" pitchFamily="66" charset="0"/>
              </a:rPr>
              <a:t>on the shelf</a:t>
            </a:r>
          </a:p>
          <a:p>
            <a:pPr marL="0" indent="0">
              <a:buNone/>
            </a:pPr>
            <a:endParaRPr lang="en-GB" b="1" dirty="0" smtClean="0">
              <a:latin typeface="French Script MT" panose="03020402040607040605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41486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French Script MT" panose="03020402040607040605" pitchFamily="66" charset="0"/>
              </a:rPr>
              <a:t>Teacher: </a:t>
            </a:r>
            <a:r>
              <a:rPr lang="en-GB" sz="2800" dirty="0" smtClean="0">
                <a:latin typeface="French Script MT" panose="03020402040607040605" pitchFamily="66" charset="0"/>
                <a:hlinkClick r:id="rId2"/>
              </a:rPr>
              <a:t>http://www.afterhoursprogramming.com/tutorial/Python/Dictionaries</a:t>
            </a:r>
            <a:endParaRPr lang="en-GB" sz="2800" dirty="0">
              <a:latin typeface="French Script MT" panose="03020402040607040605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169" y="2974151"/>
            <a:ext cx="27241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BE" sz="9600" b="1" dirty="0" smtClean="0">
                <a:latin typeface="French Script MT" panose="03020402040607040605" pitchFamily="66" charset="0"/>
              </a:rPr>
              <a:t>Challenge 5</a:t>
            </a:r>
            <a:endParaRPr lang="en-GB" sz="9600" b="1" dirty="0">
              <a:latin typeface="French Script MT" panose="0302040204060704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 smtClean="0">
                <a:latin typeface="French Script MT" panose="03020402040607040605" pitchFamily="66" charset="0"/>
              </a:rPr>
              <a:t>Correction:</a:t>
            </a:r>
            <a:r>
              <a:rPr lang="en-GB" b="1" dirty="0" smtClean="0">
                <a:latin typeface="French Script MT" panose="03020402040607040605" pitchFamily="66" charset="0"/>
              </a:rPr>
              <a:t> Send your recipe to Severus Snape</a:t>
            </a:r>
          </a:p>
          <a:p>
            <a:pPr>
              <a:buFontTx/>
              <a:buChar char="-"/>
            </a:pPr>
            <a:r>
              <a:rPr lang="en-GB" b="1" dirty="0" smtClean="0">
                <a:latin typeface="French Script MT" panose="03020402040607040605" pitchFamily="66" charset="0"/>
              </a:rPr>
              <a:t>Do the list of the ingredients you used for the potion of invincibility</a:t>
            </a:r>
          </a:p>
          <a:p>
            <a:pPr>
              <a:buFontTx/>
              <a:buChar char="-"/>
            </a:pPr>
            <a:r>
              <a:rPr lang="en-GB" b="1" dirty="0" smtClean="0">
                <a:latin typeface="French Script MT" panose="03020402040607040605" pitchFamily="66" charset="0"/>
              </a:rPr>
              <a:t>Write the letter to </a:t>
            </a:r>
            <a:r>
              <a:rPr lang="en-GB" b="1" dirty="0">
                <a:latin typeface="French Script MT" panose="03020402040607040605" pitchFamily="66" charset="0"/>
              </a:rPr>
              <a:t>Severus </a:t>
            </a:r>
            <a:r>
              <a:rPr lang="en-GB" b="1" dirty="0" smtClean="0">
                <a:latin typeface="French Script MT" panose="03020402040607040605" pitchFamily="66" charset="0"/>
              </a:rPr>
              <a:t>Snape in a file and list the ingredients</a:t>
            </a:r>
          </a:p>
          <a:p>
            <a:pPr>
              <a:buFontTx/>
              <a:buChar char="-"/>
            </a:pPr>
            <a:r>
              <a:rPr lang="en-GB" b="1" dirty="0" smtClean="0">
                <a:latin typeface="French Script MT" panose="03020402040607040605" pitchFamily="66" charset="0"/>
              </a:rPr>
              <a:t>You forgot to add the date, Add it.</a:t>
            </a:r>
          </a:p>
          <a:p>
            <a:pPr marL="0" indent="0">
              <a:buNone/>
            </a:pPr>
            <a:endParaRPr lang="en-GB" b="1" dirty="0" smtClean="0">
              <a:latin typeface="French Script MT" panose="03020402040607040605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36335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French Script MT" panose="03020402040607040605" pitchFamily="66" charset="0"/>
              </a:rPr>
              <a:t>Teacher: </a:t>
            </a:r>
            <a:r>
              <a:rPr lang="en-GB" sz="2800" dirty="0" smtClean="0">
                <a:latin typeface="French Script MT" panose="03020402040607040605" pitchFamily="66" charset="0"/>
                <a:hlinkClick r:id="rId2"/>
              </a:rPr>
              <a:t>http://www.afterhoursprogramming.com/tutorial/Python/Writing-to-Files</a:t>
            </a:r>
            <a:endParaRPr lang="en-GB" sz="2800" dirty="0" smtClean="0">
              <a:latin typeface="French Script MT" panose="03020402040607040605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926" y="3749634"/>
            <a:ext cx="5629275" cy="1828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077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BE" sz="9600" b="1" dirty="0" smtClean="0">
                <a:latin typeface="French Script MT" panose="03020402040607040605" pitchFamily="66" charset="0"/>
              </a:rPr>
              <a:t>Challenge 6</a:t>
            </a:r>
            <a:endParaRPr lang="en-GB" sz="9600" b="1" dirty="0">
              <a:latin typeface="French Script MT" panose="0302040204060704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u="sng" dirty="0" smtClean="0">
                <a:latin typeface="French Script MT" panose="03020402040607040605" pitchFamily="66" charset="0"/>
              </a:rPr>
              <a:t>Secret message:</a:t>
            </a:r>
            <a:endParaRPr lang="en-GB" b="1" u="sng" dirty="0" smtClean="0">
              <a:latin typeface="French Script MT" panose="03020402040607040605" pitchFamily="66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You received a secret message (secret.txt).</a:t>
            </a: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Caesar will help you to read it. The key is </a:t>
            </a:r>
            <a:r>
              <a:rPr lang="en-GB" b="1" dirty="0">
                <a:latin typeface="French Script MT" panose="03020402040607040605" pitchFamily="66" charset="0"/>
              </a:rPr>
              <a:t>to know the number of deathly </a:t>
            </a:r>
            <a:r>
              <a:rPr lang="en-GB" b="1" dirty="0" smtClean="0">
                <a:latin typeface="French Script MT" panose="03020402040607040605" pitchFamily="66" charset="0"/>
              </a:rPr>
              <a:t>hallows.</a:t>
            </a:r>
          </a:p>
          <a:p>
            <a:pPr marL="0" indent="0">
              <a:buNone/>
            </a:pPr>
            <a:endParaRPr lang="en-GB" b="1" dirty="0">
              <a:latin typeface="French Script MT" panose="03020402040607040605" pitchFamily="66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French Script MT" panose="03020402040607040605" pitchFamily="66" charset="0"/>
              </a:rPr>
              <a:t>Hurry up, you may miss something 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513346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French Script MT" panose="03020402040607040605" pitchFamily="66" charset="0"/>
              </a:rPr>
              <a:t>Teacher:	</a:t>
            </a:r>
            <a:r>
              <a:rPr lang="en-GB" sz="2800" dirty="0" smtClean="0">
                <a:latin typeface="French Script MT" panose="03020402040607040605" pitchFamily="66" charset="0"/>
                <a:hlinkClick r:id="rId2"/>
              </a:rPr>
              <a:t>http://www.afterhoursprogramming.com/tutorial/Python/Reading-Files</a:t>
            </a:r>
            <a:r>
              <a:rPr lang="en-GB" sz="2800" dirty="0">
                <a:latin typeface="French Script MT" panose="03020402040607040605" pitchFamily="66" charset="0"/>
              </a:rPr>
              <a:t/>
            </a:r>
            <a:br>
              <a:rPr lang="en-GB" sz="2800" dirty="0">
                <a:latin typeface="French Script MT" panose="03020402040607040605" pitchFamily="66" charset="0"/>
              </a:rPr>
            </a:br>
            <a:r>
              <a:rPr lang="en-GB" sz="2800" dirty="0" smtClean="0">
                <a:latin typeface="French Script MT" panose="03020402040607040605" pitchFamily="66" charset="0"/>
              </a:rPr>
              <a:t>	</a:t>
            </a:r>
            <a:r>
              <a:rPr lang="en-GB" sz="2800" dirty="0" smtClean="0">
                <a:latin typeface="French Script MT" panose="03020402040607040605" pitchFamily="66" charset="0"/>
                <a:hlinkClick r:id="rId3"/>
              </a:rPr>
              <a:t>http://www.afterhoursprogramming.com/tutorial/Python/Strings</a:t>
            </a:r>
            <a:endParaRPr lang="en-GB" sz="2800" dirty="0" smtClean="0">
              <a:latin typeface="French Script MT" panose="03020402040607040605" pitchFamily="66" charset="0"/>
            </a:endParaRPr>
          </a:p>
          <a:p>
            <a:r>
              <a:rPr lang="en-GB" sz="2800" dirty="0" smtClean="0">
                <a:latin typeface="French Script MT" panose="03020402040607040605" pitchFamily="66" charset="0"/>
              </a:rPr>
              <a:t>	</a:t>
            </a:r>
            <a:r>
              <a:rPr lang="en-GB" sz="2800" dirty="0" smtClean="0">
                <a:latin typeface="French Script MT" panose="03020402040607040605" pitchFamily="66" charset="0"/>
                <a:hlinkClick r:id="rId4"/>
              </a:rPr>
              <a:t>https</a:t>
            </a:r>
            <a:r>
              <a:rPr lang="en-GB" sz="2800" dirty="0">
                <a:latin typeface="French Script MT" panose="03020402040607040605" pitchFamily="66" charset="0"/>
                <a:hlinkClick r:id="rId4"/>
              </a:rPr>
              <a:t>://</a:t>
            </a:r>
            <a:r>
              <a:rPr lang="en-GB" sz="2800" dirty="0" smtClean="0">
                <a:latin typeface="French Script MT" panose="03020402040607040605" pitchFamily="66" charset="0"/>
                <a:hlinkClick r:id="rId4"/>
              </a:rPr>
              <a:t>en.wikipedia.org/wiki/Caesar_cipher</a:t>
            </a:r>
            <a:endParaRPr lang="en-GB" sz="2800" dirty="0" smtClean="0">
              <a:latin typeface="French Script MT" panose="03020402040607040605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953" y="3615812"/>
            <a:ext cx="1836217" cy="159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484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French Script MT</vt:lpstr>
      <vt:lpstr>Office Theme</vt:lpstr>
      <vt:lpstr>Introduction to the development</vt:lpstr>
      <vt:lpstr>Challenge 1</vt:lpstr>
      <vt:lpstr>Challenge 2</vt:lpstr>
      <vt:lpstr>Challenge 3</vt:lpstr>
      <vt:lpstr>Challenge 4</vt:lpstr>
      <vt:lpstr>Challenge 5</vt:lpstr>
      <vt:lpstr>Challenge 6</vt:lpstr>
    </vt:vector>
  </TitlesOfParts>
  <Company>SopraSteria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Michaud David</dc:creator>
  <cp:lastModifiedBy>Michaud David</cp:lastModifiedBy>
  <cp:revision>55</cp:revision>
  <dcterms:created xsi:type="dcterms:W3CDTF">2016-11-07T09:34:51Z</dcterms:created>
  <dcterms:modified xsi:type="dcterms:W3CDTF">2016-11-29T07:30:15Z</dcterms:modified>
</cp:coreProperties>
</file>