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9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3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3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A92E-B948-40BE-AC99-E22FB140A0B9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1A76-CBD3-42A1-8A88-86236E2D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5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uartes.org/gustavo/blog/archives/" TargetMode="External"/><Relationship Id="rId2" Type="http://schemas.openxmlformats.org/officeDocument/2006/relationships/hyperlink" Target="http://www.drdobbs.com/parallel/booting-an-intel-architecture-system-par/23230069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talk.intersec.com/2013/07/memory-part-1-memory-types/" TargetMode="External"/><Relationship Id="rId4" Type="http://schemas.openxmlformats.org/officeDocument/2006/relationships/hyperlink" Target="https://techtalk.intersec.com/author/frunea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82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sdev.org/PC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tel.com/content/www/us/en/processors/architectures-software-developer-manu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lat_memory_mode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and PCI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wanted the most but you were afraid to ask  :</a:t>
            </a:r>
          </a:p>
          <a:p>
            <a:r>
              <a:rPr lang="en-US" dirty="0" smtClean="0"/>
              <a:t> Mapping your PCI in </a:t>
            </a:r>
            <a:r>
              <a:rPr lang="en-US" dirty="0" err="1" smtClean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x86 boots</a:t>
            </a:r>
          </a:p>
          <a:p>
            <a:r>
              <a:rPr lang="en-US" sz="1600" dirty="0" smtClean="0">
                <a:hlinkClick r:id="rId2"/>
              </a:rPr>
              <a:t>http://www.drdobbs.com/parallel/booting-an-intel-architecture-system-par/232300699</a:t>
            </a:r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dirty="0"/>
              <a:t>Duarte</a:t>
            </a:r>
          </a:p>
          <a:p>
            <a:r>
              <a:rPr lang="en-US" sz="1600" dirty="0" smtClean="0">
                <a:hlinkClick r:id="rId3"/>
              </a:rPr>
              <a:t>http://duartes.org/gustavo/blog/archives/</a:t>
            </a:r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dirty="0" err="1">
                <a:hlinkClick r:id="rId4"/>
              </a:rPr>
              <a:t>Florent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Bruneau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>
                <a:hlinkClick r:id="rId5"/>
              </a:rPr>
              <a:t>https://techtalk.intersec.com/2013/07/memory-part-1-memory-types/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341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98631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53442"/>
            <a:ext cx="2598257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447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http://www.intel.com/content/dam/www/public/us/en/documents/datasheets/mobile-5th-gen-core-family-datasheet-vol-2.pdf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871577" y="228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E820</a:t>
            </a:r>
          </a:p>
          <a:p>
            <a:r>
              <a:rPr lang="en-US" dirty="0" smtClean="0">
                <a:hlinkClick r:id="rId4"/>
              </a:rPr>
              <a:t>https://en.wikipedia.org/wiki/E820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2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9701"/>
            <a:ext cx="407282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35460"/>
            <a:ext cx="350880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406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11" y="4000500"/>
            <a:ext cx="356544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5638800"/>
            <a:ext cx="367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https://en.wikipedia.org/wiki/X86-64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0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&amp; PCI-X &amp; </a:t>
            </a:r>
            <a:r>
              <a:rPr lang="en-US" dirty="0" err="1" smtClean="0"/>
              <a:t>PCIe</a:t>
            </a:r>
            <a:endParaRPr lang="en-US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79240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Bus/ Device/Function</a:t>
            </a:r>
          </a:p>
          <a:p>
            <a:pPr marL="0" indent="0">
              <a:buNone/>
            </a:pPr>
            <a:r>
              <a:rPr lang="en-US" sz="1200" b="1" dirty="0" smtClean="0"/>
              <a:t>Legacy </a:t>
            </a:r>
            <a:r>
              <a:rPr lang="en-US" sz="1200" dirty="0" smtClean="0"/>
              <a:t>:</a:t>
            </a:r>
            <a:r>
              <a:rPr lang="en-US" sz="1200" dirty="0"/>
              <a:t>Two 32-bit I/O locations are used, the first location (0xCF8) is named CONFIG_ADDRESS, and the second (0xCFC) is called CONFIG_DATA</a:t>
            </a:r>
            <a:endParaRPr lang="en-US" sz="1200" dirty="0" smtClean="0"/>
          </a:p>
          <a:p>
            <a:r>
              <a:rPr lang="en-US" sz="1600" dirty="0" smtClean="0"/>
              <a:t>BBBB </a:t>
            </a:r>
            <a:r>
              <a:rPr lang="en-US" sz="1600" dirty="0" err="1" smtClean="0"/>
              <a:t>BBBB</a:t>
            </a:r>
            <a:r>
              <a:rPr lang="en-US" sz="1600" dirty="0" smtClean="0"/>
              <a:t> DDDD DFFF OOOO </a:t>
            </a:r>
            <a:r>
              <a:rPr lang="en-US" sz="1600" dirty="0" err="1" smtClean="0"/>
              <a:t>OOOO</a:t>
            </a:r>
            <a:endParaRPr lang="en-US" sz="1600" dirty="0" smtClean="0"/>
          </a:p>
          <a:p>
            <a:r>
              <a:rPr lang="en-US" sz="1600" dirty="0" smtClean="0"/>
              <a:t>24 bits = ??? , 256 bytes of space configuration</a:t>
            </a:r>
          </a:p>
          <a:p>
            <a:endParaRPr lang="en-US" dirty="0" smtClean="0"/>
          </a:p>
          <a:p>
            <a:r>
              <a:rPr lang="en-US" sz="1600" dirty="0"/>
              <a:t>BBBB </a:t>
            </a:r>
            <a:r>
              <a:rPr lang="en-US" sz="1600" dirty="0" err="1"/>
              <a:t>BBBB</a:t>
            </a:r>
            <a:r>
              <a:rPr lang="en-US" sz="1600" dirty="0"/>
              <a:t> DDDD DFFF OOOO </a:t>
            </a:r>
            <a:r>
              <a:rPr lang="en-US" sz="1600" dirty="0" err="1" smtClean="0"/>
              <a:t>OOOO</a:t>
            </a:r>
            <a:r>
              <a:rPr lang="en-US" sz="1600" dirty="0" smtClean="0"/>
              <a:t> </a:t>
            </a:r>
            <a:r>
              <a:rPr lang="en-US" sz="1600" dirty="0" err="1" smtClean="0"/>
              <a:t>OOOO</a:t>
            </a:r>
            <a:endParaRPr lang="en-US" sz="1600" dirty="0"/>
          </a:p>
          <a:p>
            <a:r>
              <a:rPr lang="en-US" sz="1600" dirty="0" smtClean="0"/>
              <a:t>28 bits = ??? , 4096 </a:t>
            </a:r>
            <a:r>
              <a:rPr lang="en-US" sz="1600" dirty="0"/>
              <a:t>bytes of space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200" dirty="0" smtClean="0">
                <a:hlinkClick r:id="rId2"/>
              </a:rPr>
              <a:t>http://wiki.osdev.org/PCI</a:t>
            </a: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MMIO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0924"/>
            <a:ext cx="8229600" cy="394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8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10 </a:t>
            </a:r>
            <a:r>
              <a:rPr lang="en-US" dirty="0" smtClean="0"/>
              <a:t>= 1024 = 1K</a:t>
            </a:r>
          </a:p>
          <a:p>
            <a:r>
              <a:rPr lang="en-US" dirty="0" smtClean="0"/>
              <a:t>2</a:t>
            </a:r>
            <a:r>
              <a:rPr lang="en-US" baseline="30000" dirty="0"/>
              <a:t>2</a:t>
            </a:r>
            <a:r>
              <a:rPr lang="en-US" baseline="30000" dirty="0" smtClean="0"/>
              <a:t>0 </a:t>
            </a:r>
            <a:r>
              <a:rPr lang="en-US" dirty="0" smtClean="0"/>
              <a:t>= 1024*1024 = 1M</a:t>
            </a:r>
          </a:p>
          <a:p>
            <a:r>
              <a:rPr lang="en-US" dirty="0" smtClean="0"/>
              <a:t>2</a:t>
            </a:r>
            <a:r>
              <a:rPr lang="en-US" baseline="30000" dirty="0"/>
              <a:t>3</a:t>
            </a:r>
            <a:r>
              <a:rPr lang="en-US" baseline="30000" dirty="0" smtClean="0"/>
              <a:t>0 </a:t>
            </a:r>
            <a:r>
              <a:rPr lang="en-US" dirty="0" smtClean="0"/>
              <a:t>= 1024*1024*1024 = 1G</a:t>
            </a:r>
          </a:p>
          <a:p>
            <a:r>
              <a:rPr lang="en-US" dirty="0" smtClean="0"/>
              <a:t>2</a:t>
            </a:r>
            <a:r>
              <a:rPr lang="en-US" baseline="30000" dirty="0"/>
              <a:t>4</a:t>
            </a:r>
            <a:r>
              <a:rPr lang="en-US" baseline="30000" dirty="0" smtClean="0"/>
              <a:t>0 </a:t>
            </a:r>
            <a:r>
              <a:rPr lang="en-US" dirty="0" smtClean="0"/>
              <a:t>= 1024*1024*1024*1024 = 1T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8 </a:t>
            </a:r>
            <a:r>
              <a:rPr lang="en-US" dirty="0" smtClean="0"/>
              <a:t>= ??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baseline="30000" dirty="0" smtClean="0"/>
              <a:t> </a:t>
            </a:r>
            <a:r>
              <a:rPr lang="en-US" dirty="0" smtClean="0"/>
              <a:t>= ??</a:t>
            </a:r>
            <a:endParaRPr lang="en-US" baseline="30000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32</a:t>
            </a:r>
            <a:r>
              <a:rPr lang="en-US" baseline="30000" dirty="0" smtClean="0"/>
              <a:t> </a:t>
            </a:r>
            <a:r>
              <a:rPr lang="en-US" dirty="0" smtClean="0"/>
              <a:t>= ??</a:t>
            </a:r>
          </a:p>
          <a:p>
            <a:endParaRPr lang="en-US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00500"/>
            <a:ext cx="33147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7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Mapping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64" y="1600200"/>
            <a:ext cx="44432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3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“THE” Manuals</a:t>
            </a:r>
          </a:p>
          <a:p>
            <a:r>
              <a:rPr lang="en-US" dirty="0" smtClean="0">
                <a:hlinkClick r:id="rId2"/>
              </a:rPr>
              <a:t>http://www.intel.com/content/www/us/en/processors/architectures-software-developer-manuals.html</a:t>
            </a:r>
            <a:endParaRPr lang="en-US" dirty="0" smtClean="0"/>
          </a:p>
          <a:p>
            <a:r>
              <a:rPr lang="en-US" dirty="0" smtClean="0"/>
              <a:t>The sad story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9" y="4267200"/>
            <a:ext cx="7810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029200"/>
            <a:ext cx="35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https://en.wikipedia.org/wiki/IA-64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0296" y="5408459"/>
            <a:ext cx="35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https://en.wikipedia.org/wiki/IA-32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9026" y="5867400"/>
            <a:ext cx="3675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https://en.wikipedia.org/wiki/X86-64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1" y="6236732"/>
            <a:ext cx="68199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00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MMU:Segmentation</a:t>
            </a:r>
            <a:r>
              <a:rPr lang="en-US" dirty="0" smtClean="0"/>
              <a:t> and Paging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91000"/>
            <a:ext cx="498348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4791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68" y="3200400"/>
            <a:ext cx="371924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095827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7068" y="144780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And the Flat mode?</a:t>
            </a:r>
            <a:endParaRPr lang="en-US" dirty="0" smtClean="0"/>
          </a:p>
          <a:p>
            <a:r>
              <a:rPr lang="en-US" sz="1200" dirty="0" smtClean="0">
                <a:hlinkClick r:id="rId4"/>
              </a:rPr>
              <a:t>https://en.wikipedia.org/wiki/Flat_memory_model</a:t>
            </a:r>
            <a:r>
              <a:rPr lang="en-US" sz="1200" dirty="0" smtClean="0"/>
              <a:t> </a:t>
            </a:r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67400" y="1263134"/>
            <a:ext cx="1333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5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29798"/>
            <a:ext cx="3135979" cy="129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5019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48200"/>
            <a:ext cx="392632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6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NOTICE: Single bit in User/Supervisor</a:t>
            </a:r>
            <a:endParaRPr 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05" y="4501374"/>
            <a:ext cx="5715001" cy="205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17" y="1219200"/>
            <a:ext cx="51339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36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and Paging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2198211"/>
            <a:ext cx="4069080" cy="332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5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208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Mapping and PCI</vt:lpstr>
      <vt:lpstr>Back to School </vt:lpstr>
      <vt:lpstr>Simple Mapping</vt:lpstr>
      <vt:lpstr>Intel</vt:lpstr>
      <vt:lpstr>MMU:Segmentation and Paging</vt:lpstr>
      <vt:lpstr>Processor modes</vt:lpstr>
      <vt:lpstr>Segmentation</vt:lpstr>
      <vt:lpstr>Paging</vt:lpstr>
      <vt:lpstr>Segmentation and Paging</vt:lpstr>
      <vt:lpstr>Must Read</vt:lpstr>
      <vt:lpstr>Physical Memory</vt:lpstr>
      <vt:lpstr>Virtual memory</vt:lpstr>
      <vt:lpstr>PCI &amp; PCI-X &amp; PCIe</vt:lpstr>
      <vt:lpstr>PCI</vt:lpstr>
      <vt:lpstr>MMIO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Ruiz Ruiz, Rodrigo</dc:creator>
  <cp:keywords>CTPClassification=CTP_PUBLIC:VisualMarkings=</cp:keywords>
  <cp:lastModifiedBy>Ruiz Ruiz, Rodrigo</cp:lastModifiedBy>
  <cp:revision>25</cp:revision>
  <dcterms:created xsi:type="dcterms:W3CDTF">2016-04-07T23:26:29Z</dcterms:created>
  <dcterms:modified xsi:type="dcterms:W3CDTF">2016-04-08T02:17:10Z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c78a7640-c775-45a5-b421-3ec861a95521</vt:lpwstr>
  </property>
  <property fmtid="{D5CDD505-2E9C-101B-9397-08002B2CF9AE}" pid="3" name="CTP_TimeStamp">
    <vt:lpwstr>2016-04-08 02:17:10Z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