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6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2844980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19120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75131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11691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44333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95895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83828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00542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43841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49444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58867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35660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459916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71234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26718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64998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8404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2050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81074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72887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76268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94510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13484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rot="10800000" flipH="1">
            <a:off x="0" y="2984999"/>
            <a:ext cx="9144000" cy="2158500"/>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10" name="Shape 10"/>
          <p:cNvSpPr/>
          <p:nvPr/>
        </p:nvSpPr>
        <p:spPr>
          <a:xfrm>
            <a:off x="0" y="2393175"/>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11" name="Shape 11"/>
          <p:cNvSpPr/>
          <p:nvPr/>
        </p:nvSpPr>
        <p:spPr>
          <a:xfrm rot="10800000" flipH="1">
            <a:off x="0" y="2983958"/>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12" name="Shape 12"/>
          <p:cNvSpPr txBox="1">
            <a:spLocks noGrp="1"/>
          </p:cNvSpPr>
          <p:nvPr>
            <p:ph type="ctrTitle"/>
          </p:nvPr>
        </p:nvSpPr>
        <p:spPr>
          <a:xfrm>
            <a:off x="685800" y="1746892"/>
            <a:ext cx="7772400" cy="1238099"/>
          </a:xfrm>
          <a:prstGeom prst="rect">
            <a:avLst/>
          </a:prstGeom>
        </p:spPr>
        <p:txBody>
          <a:bodyPr lIns="91425" tIns="91425" rIns="91425" bIns="91425" anchor="b"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13" name="Shape 13"/>
          <p:cNvSpPr txBox="1">
            <a:spLocks noGrp="1"/>
          </p:cNvSpPr>
          <p:nvPr>
            <p:ph type="subTitle" idx="1"/>
          </p:nvPr>
        </p:nvSpPr>
        <p:spPr>
          <a:xfrm>
            <a:off x="685800" y="3093357"/>
            <a:ext cx="7772400" cy="666600"/>
          </a:xfrm>
          <a:prstGeom prst="rect">
            <a:avLst/>
          </a:prstGeom>
        </p:spPr>
        <p:txBody>
          <a:bodyPr lIns="91425" tIns="91425" rIns="91425" bIns="91425" anchor="t" anchorCtr="0"/>
          <a:lstStyle>
            <a:lvl1pPr algn="ctr">
              <a:spcBef>
                <a:spcPts val="0"/>
              </a:spcBef>
              <a:buClr>
                <a:schemeClr val="dk2"/>
              </a:buClr>
              <a:buSzPct val="100000"/>
              <a:buNone/>
              <a:defRPr sz="2400" i="1">
                <a:solidFill>
                  <a:schemeClr val="dk2"/>
                </a:solidFill>
              </a:defRPr>
            </a:lvl1pPr>
            <a:lvl2pPr algn="ctr">
              <a:spcBef>
                <a:spcPts val="0"/>
              </a:spcBef>
              <a:buClr>
                <a:schemeClr val="dk2"/>
              </a:buClr>
              <a:buNone/>
              <a:defRPr i="1">
                <a:solidFill>
                  <a:schemeClr val="dk2"/>
                </a:solidFill>
              </a:defRPr>
            </a:lvl2pPr>
            <a:lvl3pPr algn="ctr">
              <a:spcBef>
                <a:spcPts val="0"/>
              </a:spcBef>
              <a:buClr>
                <a:schemeClr val="dk2"/>
              </a:buClr>
              <a:buNone/>
              <a:defRPr i="1">
                <a:solidFill>
                  <a:schemeClr val="dk2"/>
                </a:solidFill>
              </a:defRPr>
            </a:lvl3pPr>
            <a:lvl4pPr algn="ctr">
              <a:spcBef>
                <a:spcPts val="0"/>
              </a:spcBef>
              <a:buClr>
                <a:schemeClr val="dk2"/>
              </a:buClr>
              <a:buSzPct val="100000"/>
              <a:buNone/>
              <a:defRPr sz="2400" i="1">
                <a:solidFill>
                  <a:schemeClr val="dk2"/>
                </a:solidFill>
              </a:defRPr>
            </a:lvl4pPr>
            <a:lvl5pPr algn="ctr">
              <a:spcBef>
                <a:spcPts val="0"/>
              </a:spcBef>
              <a:buClr>
                <a:schemeClr val="dk2"/>
              </a:buClr>
              <a:buSzPct val="100000"/>
              <a:buNone/>
              <a:defRPr sz="2400" i="1">
                <a:solidFill>
                  <a:schemeClr val="dk2"/>
                </a:solidFill>
              </a:defRPr>
            </a:lvl5pPr>
            <a:lvl6pPr algn="ctr">
              <a:spcBef>
                <a:spcPts val="0"/>
              </a:spcBef>
              <a:buClr>
                <a:schemeClr val="dk2"/>
              </a:buClr>
              <a:buSzPct val="100000"/>
              <a:buNone/>
              <a:defRPr sz="2400" i="1">
                <a:solidFill>
                  <a:schemeClr val="dk2"/>
                </a:solidFill>
              </a:defRPr>
            </a:lvl6pPr>
            <a:lvl7pPr algn="ctr">
              <a:spcBef>
                <a:spcPts val="0"/>
              </a:spcBef>
              <a:buClr>
                <a:schemeClr val="dk2"/>
              </a:buClr>
              <a:buSzPct val="100000"/>
              <a:buNone/>
              <a:defRPr sz="2400" i="1">
                <a:solidFill>
                  <a:schemeClr val="dk2"/>
                </a:solidFill>
              </a:defRPr>
            </a:lvl7pPr>
            <a:lvl8pPr algn="ctr">
              <a:spcBef>
                <a:spcPts val="0"/>
              </a:spcBef>
              <a:buClr>
                <a:schemeClr val="dk2"/>
              </a:buClr>
              <a:buSzPct val="100000"/>
              <a:buNone/>
              <a:defRPr sz="2400" i="1">
                <a:solidFill>
                  <a:schemeClr val="dk2"/>
                </a:solidFill>
              </a:defRPr>
            </a:lvl8pPr>
            <a:lvl9pPr algn="ctr">
              <a:spcBef>
                <a:spcPts val="0"/>
              </a:spcBef>
              <a:buClr>
                <a:schemeClr val="dk2"/>
              </a:buClr>
              <a:buSzPct val="100000"/>
              <a:buNone/>
              <a:defRPr sz="2400" i="1">
                <a:solidFill>
                  <a:schemeClr val="dk2"/>
                </a:solidFill>
              </a:defRPr>
            </a:lvl9pPr>
          </a:lstStyle>
          <a:p>
            <a:endParaRPr/>
          </a:p>
        </p:txBody>
      </p:sp>
      <p:sp>
        <p:nvSpPr>
          <p:cNvPr id="14" name="Shape 1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s-419">
                <a:solidFill>
                  <a:schemeClr val="dk1"/>
                </a:solidFill>
              </a:rPr>
              <a:t>‹#›</a:t>
            </a:fld>
            <a:endParaRPr lang="es-419">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p:nvPr/>
        </p:nvSpPr>
        <p:spPr>
          <a:xfrm rot="10800000" flipH="1">
            <a:off x="0" y="1163100"/>
            <a:ext cx="9144000" cy="3980399"/>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17" name="Shape 17"/>
          <p:cNvSpPr/>
          <p:nvPr/>
        </p:nvSpPr>
        <p:spPr>
          <a:xfrm flipH="1">
            <a:off x="4526627" y="571349"/>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18" name="Shape 18"/>
          <p:cNvSpPr/>
          <p:nvPr/>
        </p:nvSpPr>
        <p:spPr>
          <a:xfrm rot="10800000">
            <a:off x="4526627" y="1162132"/>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19" name="Shape 19"/>
          <p:cNvSpPr txBox="1">
            <a:spLocks noGrp="1"/>
          </p:cNvSpPr>
          <p:nvPr>
            <p:ph type="title"/>
          </p:nvPr>
        </p:nvSpPr>
        <p:spPr>
          <a:xfrm>
            <a:off x="457200" y="205978"/>
            <a:ext cx="8229600" cy="8574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s-419">
                <a:solidFill>
                  <a:schemeClr val="dk2"/>
                </a:solidFill>
              </a:rPr>
              <a:t>‹#›</a:t>
            </a:fld>
            <a:endParaRPr lang="es-419">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2"/>
        <p:cNvGrpSpPr/>
        <p:nvPr/>
      </p:nvGrpSpPr>
      <p:grpSpPr>
        <a:xfrm>
          <a:off x="0" y="0"/>
          <a:ext cx="0" cy="0"/>
          <a:chOff x="0" y="0"/>
          <a:chExt cx="0" cy="0"/>
        </a:xfrm>
      </p:grpSpPr>
      <p:sp>
        <p:nvSpPr>
          <p:cNvPr id="23" name="Shape 23"/>
          <p:cNvSpPr/>
          <p:nvPr/>
        </p:nvSpPr>
        <p:spPr>
          <a:xfrm rot="10800000" flipH="1">
            <a:off x="0" y="1163100"/>
            <a:ext cx="9144000" cy="3980399"/>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24" name="Shape 24"/>
          <p:cNvSpPr/>
          <p:nvPr/>
        </p:nvSpPr>
        <p:spPr>
          <a:xfrm rot="10800000">
            <a:off x="4526627" y="1162132"/>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25" name="Shape 25"/>
          <p:cNvSpPr txBox="1">
            <a:spLocks noGrp="1"/>
          </p:cNvSpPr>
          <p:nvPr>
            <p:ph type="title"/>
          </p:nvPr>
        </p:nvSpPr>
        <p:spPr>
          <a:xfrm>
            <a:off x="457200" y="205978"/>
            <a:ext cx="8229600" cy="8574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7" name="Shape 27"/>
          <p:cNvSpPr/>
          <p:nvPr/>
        </p:nvSpPr>
        <p:spPr>
          <a:xfrm flipH="1">
            <a:off x="4526627" y="571349"/>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28" name="Shape 28"/>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9" name="Shape 2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s-419">
                <a:solidFill>
                  <a:schemeClr val="dk2"/>
                </a:solidFill>
              </a:rPr>
              <a:t>‹#›</a:t>
            </a:fld>
            <a:endParaRPr lang="es-419">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p:nvPr/>
        </p:nvSpPr>
        <p:spPr>
          <a:xfrm rot="10800000" flipH="1">
            <a:off x="0" y="1163100"/>
            <a:ext cx="9144000" cy="3980399"/>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32" name="Shape 32"/>
          <p:cNvSpPr/>
          <p:nvPr/>
        </p:nvSpPr>
        <p:spPr>
          <a:xfrm flipH="1">
            <a:off x="4526627" y="571349"/>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33" name="Shape 33"/>
          <p:cNvSpPr txBox="1">
            <a:spLocks noGrp="1"/>
          </p:cNvSpPr>
          <p:nvPr>
            <p:ph type="title"/>
          </p:nvPr>
        </p:nvSpPr>
        <p:spPr>
          <a:xfrm>
            <a:off x="457200" y="205978"/>
            <a:ext cx="8229600" cy="8574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4" name="Shape 34"/>
          <p:cNvSpPr/>
          <p:nvPr/>
        </p:nvSpPr>
        <p:spPr>
          <a:xfrm rot="10800000">
            <a:off x="4526627" y="1162132"/>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35" name="Shape 3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s-419">
                <a:solidFill>
                  <a:schemeClr val="dk1"/>
                </a:solidFill>
              </a:rPr>
              <a:t>‹#›</a:t>
            </a:fld>
            <a:endParaRPr lang="es-419">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6"/>
        <p:cNvGrpSpPr/>
        <p:nvPr/>
      </p:nvGrpSpPr>
      <p:grpSpPr>
        <a:xfrm>
          <a:off x="0" y="0"/>
          <a:ext cx="0" cy="0"/>
          <a:chOff x="0" y="0"/>
          <a:chExt cx="0" cy="0"/>
        </a:xfrm>
      </p:grpSpPr>
      <p:sp>
        <p:nvSpPr>
          <p:cNvPr id="37" name="Shape 37"/>
          <p:cNvSpPr/>
          <p:nvPr/>
        </p:nvSpPr>
        <p:spPr>
          <a:xfrm rot="10800000" flipH="1">
            <a:off x="0" y="4412699"/>
            <a:ext cx="9144000" cy="730799"/>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38" name="Shape 38"/>
          <p:cNvSpPr/>
          <p:nvPr/>
        </p:nvSpPr>
        <p:spPr>
          <a:xfrm flipH="1">
            <a:off x="4526627" y="3820834"/>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39" name="Shape 39"/>
          <p:cNvSpPr/>
          <p:nvPr/>
        </p:nvSpPr>
        <p:spPr>
          <a:xfrm rot="10800000">
            <a:off x="4526627" y="4411617"/>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40" name="Shape 40"/>
          <p:cNvSpPr txBox="1">
            <a:spLocks noGrp="1"/>
          </p:cNvSpPr>
          <p:nvPr>
            <p:ph type="body" idx="1"/>
          </p:nvPr>
        </p:nvSpPr>
        <p:spPr>
          <a:xfrm>
            <a:off x="457200" y="4421726"/>
            <a:ext cx="8229600" cy="505200"/>
          </a:xfrm>
          <a:prstGeom prst="rect">
            <a:avLst/>
          </a:prstGeom>
        </p:spPr>
        <p:txBody>
          <a:bodyPr lIns="91425" tIns="91425" rIns="91425" bIns="91425" anchor="ctr" anchorCtr="0"/>
          <a:lstStyle>
            <a:lvl1pPr>
              <a:spcBef>
                <a:spcPts val="0"/>
              </a:spcBef>
              <a:buClr>
                <a:schemeClr val="dk2"/>
              </a:buClr>
              <a:buSzPct val="100000"/>
              <a:buNone/>
              <a:defRPr sz="2400" i="1">
                <a:solidFill>
                  <a:schemeClr val="dk2"/>
                </a:solidFill>
              </a:defRPr>
            </a:lvl1pPr>
          </a:lstStyle>
          <a:p>
            <a:endParaRPr/>
          </a:p>
        </p:txBody>
      </p:sp>
      <p:sp>
        <p:nvSpPr>
          <p:cNvPr id="41" name="Shape 4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s-419">
                <a:solidFill>
                  <a:schemeClr val="dk2"/>
                </a:solidFill>
              </a:rPr>
              <a:t>‹#›</a:t>
            </a:fld>
            <a:endParaRPr lang="es-419">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2"/>
        <p:cNvGrpSpPr/>
        <p:nvPr/>
      </p:nvGrpSpPr>
      <p:grpSpPr>
        <a:xfrm>
          <a:off x="0" y="0"/>
          <a:ext cx="0" cy="0"/>
          <a:chOff x="0" y="0"/>
          <a:chExt cx="0" cy="0"/>
        </a:xfrm>
      </p:grpSpPr>
      <p:sp>
        <p:nvSpPr>
          <p:cNvPr id="43" name="Shape 43"/>
          <p:cNvSpPr/>
          <p:nvPr/>
        </p:nvSpPr>
        <p:spPr>
          <a:xfrm>
            <a:off x="6676" y="76256"/>
            <a:ext cx="9134130" cy="5054792"/>
          </a:xfrm>
          <a:custGeom>
            <a:avLst/>
            <a:gdLst/>
            <a:ahLst/>
            <a:cxnLst/>
            <a:rect l="0" t="0" r="0" b="0"/>
            <a:pathLst>
              <a:path w="9157023" h="6739723" extrusionOk="0">
                <a:moveTo>
                  <a:pt x="1629" y="0"/>
                </a:moveTo>
                <a:lnTo>
                  <a:pt x="9157023" y="4340980"/>
                </a:lnTo>
                <a:lnTo>
                  <a:pt x="1593" y="6739723"/>
                </a:lnTo>
                <a:cubicBezTo>
                  <a:pt x="-3941" y="5123960"/>
                  <a:pt x="7163" y="1615763"/>
                  <a:pt x="1629" y="0"/>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44" name="Shape 4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s-419"/>
              <a:t>‹#›</a:t>
            </a:fld>
            <a:endParaRPr lang="es-419"/>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100000">
              <a:schemeClr val="dk2"/>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a:spcBef>
                <a:spcPts val="0"/>
              </a:spcBef>
              <a:buClr>
                <a:schemeClr val="lt1"/>
              </a:buClr>
              <a:buSzPct val="100000"/>
              <a:buFont typeface="Georgia"/>
              <a:buNone/>
              <a:defRPr sz="4800">
                <a:solidFill>
                  <a:schemeClr val="lt1"/>
                </a:solidFill>
                <a:latin typeface="Georgia"/>
                <a:ea typeface="Georgia"/>
                <a:cs typeface="Georgia"/>
                <a:sym typeface="Georgia"/>
              </a:defRPr>
            </a:lvl1pPr>
            <a:lvl2pPr>
              <a:spcBef>
                <a:spcPts val="0"/>
              </a:spcBef>
              <a:buClr>
                <a:schemeClr val="lt1"/>
              </a:buClr>
              <a:buSzPct val="100000"/>
              <a:buFont typeface="Georgia"/>
              <a:buNone/>
              <a:defRPr sz="4800">
                <a:solidFill>
                  <a:schemeClr val="lt1"/>
                </a:solidFill>
                <a:latin typeface="Georgia"/>
                <a:ea typeface="Georgia"/>
                <a:cs typeface="Georgia"/>
                <a:sym typeface="Georgia"/>
              </a:defRPr>
            </a:lvl2pPr>
            <a:lvl3pPr>
              <a:spcBef>
                <a:spcPts val="0"/>
              </a:spcBef>
              <a:buClr>
                <a:schemeClr val="lt1"/>
              </a:buClr>
              <a:buSzPct val="100000"/>
              <a:buFont typeface="Georgia"/>
              <a:buNone/>
              <a:defRPr sz="4800">
                <a:solidFill>
                  <a:schemeClr val="lt1"/>
                </a:solidFill>
                <a:latin typeface="Georgia"/>
                <a:ea typeface="Georgia"/>
                <a:cs typeface="Georgia"/>
                <a:sym typeface="Georgia"/>
              </a:defRPr>
            </a:lvl3pPr>
            <a:lvl4pPr>
              <a:spcBef>
                <a:spcPts val="0"/>
              </a:spcBef>
              <a:buClr>
                <a:schemeClr val="lt1"/>
              </a:buClr>
              <a:buSzPct val="100000"/>
              <a:buFont typeface="Georgia"/>
              <a:buNone/>
              <a:defRPr sz="4800">
                <a:solidFill>
                  <a:schemeClr val="lt1"/>
                </a:solidFill>
                <a:latin typeface="Georgia"/>
                <a:ea typeface="Georgia"/>
                <a:cs typeface="Georgia"/>
                <a:sym typeface="Georgia"/>
              </a:defRPr>
            </a:lvl4pPr>
            <a:lvl5pPr>
              <a:spcBef>
                <a:spcPts val="0"/>
              </a:spcBef>
              <a:buClr>
                <a:schemeClr val="lt1"/>
              </a:buClr>
              <a:buSzPct val="100000"/>
              <a:buFont typeface="Georgia"/>
              <a:buNone/>
              <a:defRPr sz="4800">
                <a:solidFill>
                  <a:schemeClr val="lt1"/>
                </a:solidFill>
                <a:latin typeface="Georgia"/>
                <a:ea typeface="Georgia"/>
                <a:cs typeface="Georgia"/>
                <a:sym typeface="Georgia"/>
              </a:defRPr>
            </a:lvl5pPr>
            <a:lvl6pPr>
              <a:spcBef>
                <a:spcPts val="0"/>
              </a:spcBef>
              <a:buClr>
                <a:schemeClr val="lt1"/>
              </a:buClr>
              <a:buSzPct val="100000"/>
              <a:buFont typeface="Georgia"/>
              <a:buNone/>
              <a:defRPr sz="4800">
                <a:solidFill>
                  <a:schemeClr val="lt1"/>
                </a:solidFill>
                <a:latin typeface="Georgia"/>
                <a:ea typeface="Georgia"/>
                <a:cs typeface="Georgia"/>
                <a:sym typeface="Georgia"/>
              </a:defRPr>
            </a:lvl6pPr>
            <a:lvl7pPr>
              <a:spcBef>
                <a:spcPts val="0"/>
              </a:spcBef>
              <a:buClr>
                <a:schemeClr val="lt1"/>
              </a:buClr>
              <a:buSzPct val="100000"/>
              <a:buFont typeface="Georgia"/>
              <a:buNone/>
              <a:defRPr sz="4800">
                <a:solidFill>
                  <a:schemeClr val="lt1"/>
                </a:solidFill>
                <a:latin typeface="Georgia"/>
                <a:ea typeface="Georgia"/>
                <a:cs typeface="Georgia"/>
                <a:sym typeface="Georgia"/>
              </a:defRPr>
            </a:lvl7pPr>
            <a:lvl8pPr>
              <a:spcBef>
                <a:spcPts val="0"/>
              </a:spcBef>
              <a:buClr>
                <a:schemeClr val="lt1"/>
              </a:buClr>
              <a:buSzPct val="100000"/>
              <a:buFont typeface="Georgia"/>
              <a:buNone/>
              <a:defRPr sz="4800">
                <a:solidFill>
                  <a:schemeClr val="lt1"/>
                </a:solidFill>
                <a:latin typeface="Georgia"/>
                <a:ea typeface="Georgia"/>
                <a:cs typeface="Georgia"/>
                <a:sym typeface="Georgia"/>
              </a:defRPr>
            </a:lvl8pPr>
            <a:lvl9pPr>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buFont typeface="Georgia"/>
              <a:defRPr sz="3000">
                <a:solidFill>
                  <a:schemeClr val="dk1"/>
                </a:solidFill>
                <a:latin typeface="Georgia"/>
                <a:ea typeface="Georgia"/>
                <a:cs typeface="Georgia"/>
                <a:sym typeface="Georgia"/>
              </a:defRPr>
            </a:lvl1pPr>
            <a:lvl2pPr>
              <a:spcBef>
                <a:spcPts val="480"/>
              </a:spcBef>
              <a:buClr>
                <a:schemeClr val="dk1"/>
              </a:buClr>
              <a:buSzPct val="100000"/>
              <a:buFont typeface="Georgia"/>
              <a:defRPr sz="2400">
                <a:solidFill>
                  <a:schemeClr val="dk1"/>
                </a:solidFill>
                <a:latin typeface="Georgia"/>
                <a:ea typeface="Georgia"/>
                <a:cs typeface="Georgia"/>
                <a:sym typeface="Georgia"/>
              </a:defRPr>
            </a:lvl2pPr>
            <a:lvl3pPr>
              <a:spcBef>
                <a:spcPts val="480"/>
              </a:spcBef>
              <a:buClr>
                <a:schemeClr val="dk1"/>
              </a:buClr>
              <a:buSzPct val="100000"/>
              <a:buFont typeface="Georgia"/>
              <a:defRPr sz="2400">
                <a:solidFill>
                  <a:schemeClr val="dk1"/>
                </a:solidFill>
                <a:latin typeface="Georgia"/>
                <a:ea typeface="Georgia"/>
                <a:cs typeface="Georgia"/>
                <a:sym typeface="Georgia"/>
              </a:defRPr>
            </a:lvl3pPr>
            <a:lvl4pPr>
              <a:spcBef>
                <a:spcPts val="360"/>
              </a:spcBef>
              <a:buClr>
                <a:schemeClr val="dk1"/>
              </a:buClr>
              <a:buSzPct val="100000"/>
              <a:buFont typeface="Georgia"/>
              <a:defRPr sz="1800">
                <a:solidFill>
                  <a:schemeClr val="dk1"/>
                </a:solidFill>
                <a:latin typeface="Georgia"/>
                <a:ea typeface="Georgia"/>
                <a:cs typeface="Georgia"/>
                <a:sym typeface="Georgia"/>
              </a:defRPr>
            </a:lvl4pPr>
            <a:lvl5pPr>
              <a:spcBef>
                <a:spcPts val="360"/>
              </a:spcBef>
              <a:buClr>
                <a:schemeClr val="dk1"/>
              </a:buClr>
              <a:buSzPct val="100000"/>
              <a:buFont typeface="Georgia"/>
              <a:defRPr sz="1800">
                <a:solidFill>
                  <a:schemeClr val="dk1"/>
                </a:solidFill>
                <a:latin typeface="Georgia"/>
                <a:ea typeface="Georgia"/>
                <a:cs typeface="Georgia"/>
                <a:sym typeface="Georgia"/>
              </a:defRPr>
            </a:lvl5pPr>
            <a:lvl6pPr>
              <a:spcBef>
                <a:spcPts val="360"/>
              </a:spcBef>
              <a:buClr>
                <a:schemeClr val="dk1"/>
              </a:buClr>
              <a:buSzPct val="100000"/>
              <a:buFont typeface="Georgia"/>
              <a:defRPr sz="1800">
                <a:solidFill>
                  <a:schemeClr val="dk1"/>
                </a:solidFill>
                <a:latin typeface="Georgia"/>
                <a:ea typeface="Georgia"/>
                <a:cs typeface="Georgia"/>
                <a:sym typeface="Georgia"/>
              </a:defRPr>
            </a:lvl6pPr>
            <a:lvl7pPr>
              <a:spcBef>
                <a:spcPts val="360"/>
              </a:spcBef>
              <a:buClr>
                <a:schemeClr val="dk1"/>
              </a:buClr>
              <a:buSzPct val="100000"/>
              <a:buFont typeface="Georgia"/>
              <a:defRPr sz="1800">
                <a:solidFill>
                  <a:schemeClr val="dk1"/>
                </a:solidFill>
                <a:latin typeface="Georgia"/>
                <a:ea typeface="Georgia"/>
                <a:cs typeface="Georgia"/>
                <a:sym typeface="Georgia"/>
              </a:defRPr>
            </a:lvl7pPr>
            <a:lvl8pPr>
              <a:spcBef>
                <a:spcPts val="360"/>
              </a:spcBef>
              <a:buClr>
                <a:schemeClr val="dk1"/>
              </a:buClr>
              <a:buSzPct val="100000"/>
              <a:buFont typeface="Georgia"/>
              <a:defRPr sz="1800">
                <a:solidFill>
                  <a:schemeClr val="dk1"/>
                </a:solidFill>
                <a:latin typeface="Georgia"/>
                <a:ea typeface="Georgia"/>
                <a:cs typeface="Georgia"/>
                <a:sym typeface="Georgia"/>
              </a:defRPr>
            </a:lvl8pPr>
            <a:lvl9pPr>
              <a:spcBef>
                <a:spcPts val="360"/>
              </a:spcBef>
              <a:buClr>
                <a:schemeClr val="dk1"/>
              </a:buClr>
              <a:buSzPct val="100000"/>
              <a:buFont typeface="Georgia"/>
              <a:defRPr sz="1800">
                <a:solidFill>
                  <a:schemeClr val="dk1"/>
                </a:solidFill>
                <a:latin typeface="Georgia"/>
                <a:ea typeface="Georgia"/>
                <a:cs typeface="Georgia"/>
                <a:sym typeface="Georgia"/>
              </a:defRPr>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s-419" sz="1300">
                <a:solidFill>
                  <a:schemeClr val="lt2"/>
                </a:solidFill>
                <a:latin typeface="Georgia"/>
                <a:ea typeface="Georgia"/>
                <a:cs typeface="Georgia"/>
                <a:sym typeface="Georgia"/>
              </a:rPr>
              <a:t>‹#›</a:t>
            </a:fld>
            <a:endParaRPr lang="es-419" sz="1300">
              <a:solidFill>
                <a:schemeClr val="lt2"/>
              </a:solidFill>
              <a:latin typeface="Georgia"/>
              <a:ea typeface="Georgia"/>
              <a:cs typeface="Georgia"/>
              <a:sym typeface="Georgi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hackerrank.com/contests/epiccode/challenges/begin-en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codeforces.com/problemset/problem/37/A"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codeforces.com/problemset/problem/515/C" TargetMode="External"/><Relationship Id="rId4" Type="http://schemas.openxmlformats.org/officeDocument/2006/relationships/hyperlink" Target="http://codeforces.com/problemset/problem/456/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codeforces.com/problemset/problem/405/A"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codeforces.com/problemset/problem/545/D" TargetMode="External"/><Relationship Id="rId4" Type="http://schemas.openxmlformats.org/officeDocument/2006/relationships/hyperlink" Target="http://codeforces.com/contest/285/problem/C"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visualgo.net/sorting.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www.youtube.com/user/AlgoRythmics" TargetMode="External"/><Relationship Id="rId5" Type="http://schemas.openxmlformats.org/officeDocument/2006/relationships/hyperlink" Target="https://www.youtube.com/watch?v=Nz1KZXbghj8" TargetMode="External"/><Relationship Id="rId4" Type="http://schemas.openxmlformats.org/officeDocument/2006/relationships/hyperlink" Target="http://www.sorting-algorithms.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3.cs.stonybrook.edu/~algorith/video-lecture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en.wikipedia.org/wiki/Sorting_algorith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ctrTitle"/>
          </p:nvPr>
        </p:nvSpPr>
        <p:spPr>
          <a:xfrm>
            <a:off x="534075" y="1735300"/>
            <a:ext cx="8179500" cy="1238099"/>
          </a:xfrm>
          <a:prstGeom prst="rect">
            <a:avLst/>
          </a:prstGeom>
        </p:spPr>
        <p:txBody>
          <a:bodyPr lIns="91425" tIns="91425" rIns="91425" bIns="91425" anchor="b" anchorCtr="0">
            <a:noAutofit/>
          </a:bodyPr>
          <a:lstStyle/>
          <a:p>
            <a:pPr rtl="0">
              <a:spcBef>
                <a:spcPts val="0"/>
              </a:spcBef>
              <a:buNone/>
            </a:pPr>
            <a:r>
              <a:rPr lang="es-419"/>
              <a:t>Algoritmos de ordenamiento</a:t>
            </a:r>
          </a:p>
        </p:txBody>
      </p:sp>
      <p:sp>
        <p:nvSpPr>
          <p:cNvPr id="47" name="Shape 47"/>
          <p:cNvSpPr txBox="1">
            <a:spLocks noGrp="1"/>
          </p:cNvSpPr>
          <p:nvPr>
            <p:ph type="subTitle" idx="1"/>
          </p:nvPr>
        </p:nvSpPr>
        <p:spPr>
          <a:xfrm>
            <a:off x="1185050" y="4266032"/>
            <a:ext cx="7772400" cy="666600"/>
          </a:xfrm>
          <a:prstGeom prst="rect">
            <a:avLst/>
          </a:prstGeom>
        </p:spPr>
        <p:txBody>
          <a:bodyPr lIns="91425" tIns="91425" rIns="91425" bIns="91425" anchor="t" anchorCtr="0">
            <a:noAutofit/>
          </a:bodyPr>
          <a:lstStyle/>
          <a:p>
            <a:pPr algn="r" rtl="0">
              <a:spcBef>
                <a:spcPts val="0"/>
              </a:spcBef>
              <a:buNone/>
            </a:pPr>
            <a:endParaRPr/>
          </a:p>
          <a:p>
            <a:pPr algn="r">
              <a:spcBef>
                <a:spcPts val="0"/>
              </a:spcBef>
              <a:buNone/>
            </a:pP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s-419"/>
              <a:t>Quick Sort - Desempeño</a:t>
            </a:r>
          </a:p>
        </p:txBody>
      </p:sp>
      <p:sp>
        <p:nvSpPr>
          <p:cNvPr id="102" name="Shape 102"/>
          <p:cNvSpPr txBox="1">
            <a:spLocks noGrp="1"/>
          </p:cNvSpPr>
          <p:nvPr>
            <p:ph type="body" idx="1"/>
          </p:nvPr>
        </p:nvSpPr>
        <p:spPr>
          <a:xfrm>
            <a:off x="351700" y="1559675"/>
            <a:ext cx="8335199" cy="3365999"/>
          </a:xfrm>
          <a:prstGeom prst="rect">
            <a:avLst/>
          </a:prstGeom>
        </p:spPr>
        <p:txBody>
          <a:bodyPr lIns="91425" tIns="91425" rIns="91425" bIns="91425" anchor="t" anchorCtr="0">
            <a:noAutofit/>
          </a:bodyPr>
          <a:lstStyle/>
          <a:p>
            <a:pPr algn="just">
              <a:spcBef>
                <a:spcPts val="0"/>
              </a:spcBef>
              <a:buNone/>
            </a:pPr>
            <a:r>
              <a:rPr lang="es-419"/>
              <a:t>Depende de que tan balanceado sea el particionamiento (orden relativo de la entrada) , entre más balanceado mejor tiempo de ejecución, aún así el tiempo promedio se acerca más al mejor tiempo que al peor.</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s-419"/>
              <a:t>Porque no es lo mismo...</a:t>
            </a:r>
          </a:p>
        </p:txBody>
      </p:sp>
      <p:sp>
        <p:nvSpPr>
          <p:cNvPr id="108" name="Shape 108"/>
          <p:cNvSpPr txBox="1">
            <a:spLocks noGrp="1"/>
          </p:cNvSpPr>
          <p:nvPr>
            <p:ph type="body" idx="1"/>
          </p:nvPr>
        </p:nvSpPr>
        <p:spPr>
          <a:xfrm>
            <a:off x="457200" y="1416500"/>
            <a:ext cx="8229600" cy="3509100"/>
          </a:xfrm>
          <a:prstGeom prst="rect">
            <a:avLst/>
          </a:prstGeom>
        </p:spPr>
        <p:txBody>
          <a:bodyPr lIns="91425" tIns="91425" rIns="91425" bIns="91425" anchor="t" anchorCtr="0">
            <a:noAutofit/>
          </a:bodyPr>
          <a:lstStyle/>
          <a:p>
            <a:pPr algn="just" rtl="0">
              <a:lnSpc>
                <a:spcPct val="115000"/>
              </a:lnSpc>
              <a:spcBef>
                <a:spcPts val="0"/>
              </a:spcBef>
              <a:buNone/>
            </a:pPr>
            <a:r>
              <a:rPr lang="es-419" sz="2800"/>
              <a:t>“Dada una entrada random, el tiempo de ejecución esperado del QS es </a:t>
            </a:r>
            <a:r>
              <a:rPr lang="es-419" sz="2800" i="1"/>
              <a:t>Θ(nlogn)</a:t>
            </a:r>
            <a:r>
              <a:rPr lang="es-419" sz="2800"/>
              <a:t>”</a:t>
            </a:r>
          </a:p>
          <a:p>
            <a:pPr algn="ctr" rtl="0">
              <a:lnSpc>
                <a:spcPct val="115000"/>
              </a:lnSpc>
              <a:spcBef>
                <a:spcPts val="0"/>
              </a:spcBef>
              <a:buNone/>
            </a:pPr>
            <a:r>
              <a:rPr lang="es-419" sz="2800" b="1"/>
              <a:t>que</a:t>
            </a:r>
            <a:r>
              <a:rPr lang="es-419" sz="2800"/>
              <a:t>:</a:t>
            </a:r>
          </a:p>
          <a:p>
            <a:pPr algn="just">
              <a:lnSpc>
                <a:spcPct val="115000"/>
              </a:lnSpc>
              <a:spcBef>
                <a:spcPts val="0"/>
              </a:spcBef>
              <a:buNone/>
            </a:pPr>
            <a:r>
              <a:rPr lang="es-419" sz="2800"/>
              <a:t>“Con alta probabilidad un QS randomizado, se ejecutará en </a:t>
            </a:r>
            <a:r>
              <a:rPr lang="es-419" sz="2800" i="1"/>
              <a:t>Θ(nlogn)</a:t>
            </a:r>
            <a:r>
              <a:rPr lang="es-419" sz="2800"/>
              <a: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685800" y="1161053"/>
            <a:ext cx="7772400" cy="1823999"/>
          </a:xfrm>
          <a:prstGeom prst="rect">
            <a:avLst/>
          </a:prstGeom>
        </p:spPr>
        <p:txBody>
          <a:bodyPr lIns="91425" tIns="91425" rIns="91425" bIns="91425" anchor="b" anchorCtr="0">
            <a:noAutofit/>
          </a:bodyPr>
          <a:lstStyle/>
          <a:p>
            <a:pPr lvl="0" rtl="0">
              <a:spcBef>
                <a:spcPts val="0"/>
              </a:spcBef>
              <a:buNone/>
            </a:pPr>
            <a:r>
              <a:rPr lang="es-419"/>
              <a:t>Ordenamiento en tiempo  lineal</a:t>
            </a:r>
          </a:p>
        </p:txBody>
      </p:sp>
      <p:sp>
        <p:nvSpPr>
          <p:cNvPr id="114" name="Shape 114"/>
          <p:cNvSpPr txBox="1">
            <a:spLocks noGrp="1"/>
          </p:cNvSpPr>
          <p:nvPr>
            <p:ph type="subTitle" idx="1"/>
          </p:nvPr>
        </p:nvSpPr>
        <p:spPr>
          <a:xfrm>
            <a:off x="1127000" y="4184757"/>
            <a:ext cx="7772400" cy="6666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185775" y="205975"/>
            <a:ext cx="8742899" cy="857400"/>
          </a:xfrm>
          <a:prstGeom prst="rect">
            <a:avLst/>
          </a:prstGeom>
        </p:spPr>
        <p:txBody>
          <a:bodyPr lIns="91425" tIns="91425" rIns="91425" bIns="91425" anchor="ctr" anchorCtr="0">
            <a:noAutofit/>
          </a:bodyPr>
          <a:lstStyle/>
          <a:p>
            <a:pPr algn="ctr">
              <a:spcBef>
                <a:spcPts val="0"/>
              </a:spcBef>
              <a:buNone/>
            </a:pPr>
            <a:r>
              <a:rPr lang="es-419"/>
              <a:t>Counting Sort</a:t>
            </a:r>
          </a:p>
        </p:txBody>
      </p:sp>
      <p:sp>
        <p:nvSpPr>
          <p:cNvPr id="120" name="Shape 12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lgn="just" rtl="0">
              <a:spcBef>
                <a:spcPts val="0"/>
              </a:spcBef>
              <a:buNone/>
            </a:pPr>
            <a:r>
              <a:rPr lang="es-419" sz="2200"/>
              <a:t>Se utiliza sólo para entradas contables, asume que la entrada contiene un rango de valores menor al tamaño de la entrada, el tiempo de ejecución viene dado por la diferencia entre el valor mínimo y máximo.</a:t>
            </a:r>
          </a:p>
          <a:p>
            <a:pPr lvl="0" algn="just" rtl="0">
              <a:spcBef>
                <a:spcPts val="0"/>
              </a:spcBef>
              <a:buNone/>
            </a:pPr>
            <a:endParaRPr sz="2200"/>
          </a:p>
          <a:p>
            <a:pPr algn="just" rtl="0">
              <a:spcBef>
                <a:spcPts val="0"/>
              </a:spcBef>
              <a:buNone/>
            </a:pPr>
            <a:r>
              <a:rPr lang="es-419" sz="2200"/>
              <a:t>Generalmente es utilizado como apoyo para algoritmos menos limitados.</a:t>
            </a:r>
          </a:p>
          <a:p>
            <a:pPr algn="just" rtl="0">
              <a:spcBef>
                <a:spcPts val="0"/>
              </a:spcBef>
              <a:buNone/>
            </a:pPr>
            <a:endParaRPr sz="2200"/>
          </a:p>
          <a:p>
            <a:pPr algn="just" rtl="0">
              <a:spcBef>
                <a:spcPts val="0"/>
              </a:spcBef>
              <a:buNone/>
            </a:pPr>
            <a:r>
              <a:rPr lang="es-419" sz="2200" u="sng">
                <a:solidFill>
                  <a:schemeClr val="hlink"/>
                </a:solidFill>
                <a:hlinkClick r:id="rId3"/>
              </a:rPr>
              <a:t>https://www.hackerrank.com/contests/epiccode/challenges/begin-end</a:t>
            </a:r>
          </a:p>
          <a:p>
            <a:pPr algn="just">
              <a:spcBef>
                <a:spcPts val="0"/>
              </a:spcBef>
              <a:buNone/>
            </a:pPr>
            <a:endParaRPr sz="2200"/>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lgn="ctr">
              <a:spcBef>
                <a:spcPts val="0"/>
              </a:spcBef>
              <a:buNone/>
            </a:pPr>
            <a:r>
              <a:rPr lang="es-419"/>
              <a:t>Bucket Sort</a:t>
            </a:r>
          </a:p>
        </p:txBody>
      </p:sp>
      <p:sp>
        <p:nvSpPr>
          <p:cNvPr id="126" name="Shape 12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lgn="just" rtl="0">
              <a:spcBef>
                <a:spcPts val="0"/>
              </a:spcBef>
              <a:buNone/>
            </a:pPr>
            <a:r>
              <a:rPr lang="es-419" sz="2800"/>
              <a:t>Es un algoritmo de distribución, se definen contenedores (cubetas)  con propiedades excluyentes de manera que cada elemento sólo puede pertenecer a una de ellas, posteriormente se puede resolver de manera recursiva, u ordenar cada contenedor por separado.</a:t>
            </a:r>
          </a:p>
          <a:p>
            <a:pPr algn="just">
              <a:spcBef>
                <a:spcPts val="0"/>
              </a:spcBef>
              <a:buNone/>
            </a:pPr>
            <a:r>
              <a:rPr lang="es-419" sz="2800"/>
              <a:t>Asume una distribución uniforme.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lgn="ctr">
              <a:spcBef>
                <a:spcPts val="0"/>
              </a:spcBef>
              <a:buNone/>
            </a:pPr>
            <a:r>
              <a:rPr lang="es-419"/>
              <a:t>Radix Sort</a:t>
            </a:r>
          </a:p>
        </p:txBody>
      </p:sp>
      <p:sp>
        <p:nvSpPr>
          <p:cNvPr id="132" name="Shape 132"/>
          <p:cNvSpPr txBox="1">
            <a:spLocks noGrp="1"/>
          </p:cNvSpPr>
          <p:nvPr>
            <p:ph type="body" idx="1"/>
          </p:nvPr>
        </p:nvSpPr>
        <p:spPr>
          <a:xfrm>
            <a:off x="457200" y="1300400"/>
            <a:ext cx="8229600" cy="3483300"/>
          </a:xfrm>
          <a:prstGeom prst="rect">
            <a:avLst/>
          </a:prstGeom>
        </p:spPr>
        <p:txBody>
          <a:bodyPr lIns="91425" tIns="91425" rIns="91425" bIns="91425" anchor="t" anchorCtr="0">
            <a:noAutofit/>
          </a:bodyPr>
          <a:lstStyle/>
          <a:p>
            <a:pPr algn="just" rtl="0">
              <a:spcBef>
                <a:spcPts val="0"/>
              </a:spcBef>
              <a:buNone/>
            </a:pPr>
            <a:r>
              <a:rPr lang="es-419" sz="2600"/>
              <a:t>Ordenamiento por agrupación, utilizable no sólo para enteros, sino para cadenas, fechas, datos...</a:t>
            </a:r>
          </a:p>
          <a:p>
            <a:pPr algn="just" rtl="0">
              <a:spcBef>
                <a:spcPts val="0"/>
              </a:spcBef>
              <a:buNone/>
            </a:pPr>
            <a:endParaRPr sz="2600"/>
          </a:p>
          <a:p>
            <a:pPr algn="just" rtl="0">
              <a:spcBef>
                <a:spcPts val="0"/>
              </a:spcBef>
              <a:buNone/>
            </a:pPr>
            <a:r>
              <a:rPr lang="es-419" sz="2600"/>
              <a:t>Útil a la hora de ordenar enteros (LSD) , o cuando se realiza un ordenamiento lexicográfico (MSD).</a:t>
            </a:r>
          </a:p>
          <a:p>
            <a:pPr algn="just" rtl="0">
              <a:spcBef>
                <a:spcPts val="0"/>
              </a:spcBef>
              <a:buNone/>
            </a:pPr>
            <a:endParaRPr sz="2600"/>
          </a:p>
          <a:p>
            <a:pPr algn="just">
              <a:spcBef>
                <a:spcPts val="0"/>
              </a:spcBef>
              <a:buNone/>
            </a:pPr>
            <a:r>
              <a:rPr lang="es-419" sz="2600"/>
              <a:t>Su eficiencia puede ser tan buena o incluso mejor que los ordenamientos basados en comparación.</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ctrTitle"/>
          </p:nvPr>
        </p:nvSpPr>
        <p:spPr>
          <a:xfrm>
            <a:off x="685800" y="1161053"/>
            <a:ext cx="7772400" cy="1823999"/>
          </a:xfrm>
          <a:prstGeom prst="rect">
            <a:avLst/>
          </a:prstGeom>
        </p:spPr>
        <p:txBody>
          <a:bodyPr lIns="91425" tIns="91425" rIns="91425" bIns="91425" anchor="b" anchorCtr="0">
            <a:noAutofit/>
          </a:bodyPr>
          <a:lstStyle/>
          <a:p>
            <a:pPr lvl="0" rtl="0">
              <a:spcBef>
                <a:spcPts val="0"/>
              </a:spcBef>
              <a:buNone/>
            </a:pPr>
            <a:r>
              <a:rPr lang="es-419"/>
              <a:t>Comparación de datos no nativos</a:t>
            </a:r>
          </a:p>
        </p:txBody>
      </p:sp>
      <p:sp>
        <p:nvSpPr>
          <p:cNvPr id="138" name="Shape 138"/>
          <p:cNvSpPr txBox="1">
            <a:spLocks noGrp="1"/>
          </p:cNvSpPr>
          <p:nvPr>
            <p:ph type="subTitle" idx="1"/>
          </p:nvPr>
        </p:nvSpPr>
        <p:spPr>
          <a:xfrm>
            <a:off x="685800" y="3093357"/>
            <a:ext cx="7772400" cy="6666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algn="ctr" rtl="0">
              <a:spcBef>
                <a:spcPts val="0"/>
              </a:spcBef>
              <a:buNone/>
            </a:pPr>
            <a:r>
              <a:rPr lang="es-419"/>
              <a:t>Comparación de objetos</a:t>
            </a:r>
          </a:p>
        </p:txBody>
      </p:sp>
      <p:sp>
        <p:nvSpPr>
          <p:cNvPr id="144" name="Shape 144"/>
          <p:cNvSpPr txBox="1">
            <a:spLocks noGrp="1"/>
          </p:cNvSpPr>
          <p:nvPr>
            <p:ph type="body" idx="1"/>
          </p:nvPr>
        </p:nvSpPr>
        <p:spPr>
          <a:xfrm>
            <a:off x="457200" y="1753200"/>
            <a:ext cx="8229600" cy="3172500"/>
          </a:xfrm>
          <a:prstGeom prst="rect">
            <a:avLst/>
          </a:prstGeom>
        </p:spPr>
        <p:txBody>
          <a:bodyPr lIns="91425" tIns="91425" rIns="91425" bIns="91425" anchor="t" anchorCtr="0">
            <a:noAutofit/>
          </a:bodyPr>
          <a:lstStyle/>
          <a:p>
            <a:pPr rtl="0">
              <a:spcBef>
                <a:spcPts val="0"/>
              </a:spcBef>
              <a:buNone/>
            </a:pPr>
            <a:r>
              <a:rPr lang="es-419" sz="2400">
                <a:solidFill>
                  <a:srgbClr val="000000"/>
                </a:solidFill>
              </a:rPr>
              <a:t>Sobrecarga de operadores.</a:t>
            </a:r>
          </a:p>
          <a:p>
            <a:pPr rtl="0">
              <a:spcBef>
                <a:spcPts val="0"/>
              </a:spcBef>
              <a:buNone/>
            </a:pPr>
            <a:r>
              <a:rPr lang="es-419" sz="2400" i="1">
                <a:solidFill>
                  <a:srgbClr val="0000FF"/>
                </a:solidFill>
              </a:rPr>
              <a:t>bool</a:t>
            </a:r>
            <a:r>
              <a:rPr lang="es-419" sz="2400" i="1"/>
              <a:t> T</a:t>
            </a:r>
            <a:r>
              <a:rPr lang="es-419" sz="2400" i="1">
                <a:solidFill>
                  <a:srgbClr val="008080"/>
                </a:solidFill>
              </a:rPr>
              <a:t>::</a:t>
            </a:r>
            <a:r>
              <a:rPr lang="es-419" sz="2400" i="1"/>
              <a:t>operator </a:t>
            </a:r>
            <a:r>
              <a:rPr lang="es-419" sz="2400" i="1">
                <a:solidFill>
                  <a:srgbClr val="000080"/>
                </a:solidFill>
              </a:rPr>
              <a:t>&lt;</a:t>
            </a:r>
            <a:r>
              <a:rPr lang="es-419" sz="2400" i="1">
                <a:solidFill>
                  <a:srgbClr val="008000"/>
                </a:solidFill>
              </a:rPr>
              <a:t>(</a:t>
            </a:r>
            <a:r>
              <a:rPr lang="es-419" sz="2400" i="1">
                <a:solidFill>
                  <a:srgbClr val="0000FF"/>
                </a:solidFill>
              </a:rPr>
              <a:t>const</a:t>
            </a:r>
            <a:r>
              <a:rPr lang="es-419" sz="2400" i="1"/>
              <a:t> T2 </a:t>
            </a:r>
            <a:r>
              <a:rPr lang="es-419" sz="2400" i="1">
                <a:solidFill>
                  <a:srgbClr val="000040"/>
                </a:solidFill>
              </a:rPr>
              <a:t>&amp;</a:t>
            </a:r>
            <a:r>
              <a:rPr lang="es-419" sz="2400" i="1"/>
              <a:t>b</a:t>
            </a:r>
            <a:r>
              <a:rPr lang="es-419" sz="2400" i="1">
                <a:solidFill>
                  <a:srgbClr val="008000"/>
                </a:solidFill>
              </a:rPr>
              <a:t>)</a:t>
            </a:r>
            <a:r>
              <a:rPr lang="es-419" sz="2400" i="1"/>
              <a:t> </a:t>
            </a:r>
            <a:r>
              <a:rPr lang="es-419" sz="2400" i="1">
                <a:solidFill>
                  <a:srgbClr val="0000FF"/>
                </a:solidFill>
              </a:rPr>
              <a:t>const</a:t>
            </a:r>
            <a:r>
              <a:rPr lang="es-419" sz="2400" i="1">
                <a:solidFill>
                  <a:srgbClr val="008080"/>
                </a:solidFill>
              </a:rPr>
              <a:t>;</a:t>
            </a:r>
          </a:p>
          <a:p>
            <a:pPr rtl="0">
              <a:spcBef>
                <a:spcPts val="0"/>
              </a:spcBef>
              <a:buNone/>
            </a:pPr>
            <a:r>
              <a:rPr lang="es-419" sz="2400" i="1">
                <a:solidFill>
                  <a:srgbClr val="0000FF"/>
                </a:solidFill>
              </a:rPr>
              <a:t>bool</a:t>
            </a:r>
            <a:r>
              <a:rPr lang="es-419" sz="2400" i="1"/>
              <a:t> operator </a:t>
            </a:r>
            <a:r>
              <a:rPr lang="es-419" sz="2400" i="1">
                <a:solidFill>
                  <a:srgbClr val="000080"/>
                </a:solidFill>
              </a:rPr>
              <a:t>&lt;</a:t>
            </a:r>
            <a:r>
              <a:rPr lang="es-419" sz="2400" i="1">
                <a:solidFill>
                  <a:srgbClr val="008000"/>
                </a:solidFill>
              </a:rPr>
              <a:t>(</a:t>
            </a:r>
            <a:r>
              <a:rPr lang="es-419" sz="2400" i="1">
                <a:solidFill>
                  <a:srgbClr val="0000FF"/>
                </a:solidFill>
              </a:rPr>
              <a:t>const</a:t>
            </a:r>
            <a:r>
              <a:rPr lang="es-419" sz="2400" i="1"/>
              <a:t> T </a:t>
            </a:r>
            <a:r>
              <a:rPr lang="es-419" sz="2400" i="1">
                <a:solidFill>
                  <a:srgbClr val="000040"/>
                </a:solidFill>
              </a:rPr>
              <a:t>&amp;</a:t>
            </a:r>
            <a:r>
              <a:rPr lang="es-419" sz="2400" i="1"/>
              <a:t>a, </a:t>
            </a:r>
            <a:r>
              <a:rPr lang="es-419" sz="2400" i="1">
                <a:solidFill>
                  <a:srgbClr val="0000FF"/>
                </a:solidFill>
              </a:rPr>
              <a:t>const</a:t>
            </a:r>
            <a:r>
              <a:rPr lang="es-419" sz="2400" i="1"/>
              <a:t> T2 </a:t>
            </a:r>
            <a:r>
              <a:rPr lang="es-419" sz="2400" i="1">
                <a:solidFill>
                  <a:srgbClr val="000040"/>
                </a:solidFill>
              </a:rPr>
              <a:t>&amp;</a:t>
            </a:r>
            <a:r>
              <a:rPr lang="es-419" sz="2400" i="1"/>
              <a:t>b</a:t>
            </a:r>
            <a:r>
              <a:rPr lang="es-419" sz="2400" i="1">
                <a:solidFill>
                  <a:srgbClr val="008000"/>
                </a:solidFill>
              </a:rPr>
              <a:t>)</a:t>
            </a:r>
            <a:r>
              <a:rPr lang="es-419" sz="2400" i="1">
                <a:solidFill>
                  <a:srgbClr val="008080"/>
                </a:solidFill>
              </a:rPr>
              <a:t>;</a:t>
            </a:r>
          </a:p>
          <a:p>
            <a:pPr rtl="0">
              <a:spcBef>
                <a:spcPts val="0"/>
              </a:spcBef>
              <a:buNone/>
            </a:pPr>
            <a:endParaRPr sz="2400">
              <a:solidFill>
                <a:srgbClr val="000000"/>
              </a:solidFill>
            </a:endParaRPr>
          </a:p>
          <a:p>
            <a:pPr rtl="0">
              <a:spcBef>
                <a:spcPts val="0"/>
              </a:spcBef>
              <a:buNone/>
            </a:pPr>
            <a:r>
              <a:rPr lang="es-419" sz="2400">
                <a:solidFill>
                  <a:srgbClr val="000000"/>
                </a:solidFill>
              </a:rPr>
              <a:t>Librería de c++:</a:t>
            </a:r>
          </a:p>
          <a:p>
            <a:pPr lvl="0" rtl="0">
              <a:lnSpc>
                <a:spcPct val="115000"/>
              </a:lnSpc>
              <a:spcBef>
                <a:spcPts val="0"/>
              </a:spcBef>
              <a:buNone/>
            </a:pPr>
            <a:r>
              <a:rPr lang="es-419" sz="2400" i="1">
                <a:solidFill>
                  <a:srgbClr val="500070"/>
                </a:solidFill>
              </a:rPr>
              <a:t>#include &lt;algorithm&gt;    </a:t>
            </a:r>
            <a:r>
              <a:rPr lang="es-419" sz="2400" i="1">
                <a:solidFill>
                  <a:srgbClr val="007000"/>
                </a:solidFill>
              </a:rPr>
              <a:t>// std::sort , std::stable_sort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ctrTitle"/>
          </p:nvPr>
        </p:nvSpPr>
        <p:spPr>
          <a:xfrm>
            <a:off x="685800" y="1746892"/>
            <a:ext cx="7772400" cy="1238099"/>
          </a:xfrm>
          <a:prstGeom prst="rect">
            <a:avLst/>
          </a:prstGeom>
        </p:spPr>
        <p:txBody>
          <a:bodyPr lIns="91425" tIns="91425" rIns="91425" bIns="91425" anchor="b" anchorCtr="0">
            <a:noAutofit/>
          </a:bodyPr>
          <a:lstStyle/>
          <a:p>
            <a:pPr>
              <a:spcBef>
                <a:spcPts val="0"/>
              </a:spcBef>
              <a:buNone/>
            </a:pPr>
            <a:r>
              <a:rPr lang="es-419"/>
              <a:t>Casos de estudio</a:t>
            </a:r>
          </a:p>
        </p:txBody>
      </p:sp>
      <p:sp>
        <p:nvSpPr>
          <p:cNvPr id="150" name="Shape 150"/>
          <p:cNvSpPr txBox="1">
            <a:spLocks noGrp="1"/>
          </p:cNvSpPr>
          <p:nvPr>
            <p:ph type="subTitle" idx="1"/>
          </p:nvPr>
        </p:nvSpPr>
        <p:spPr>
          <a:xfrm>
            <a:off x="685800" y="3093357"/>
            <a:ext cx="7772400" cy="6666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algn="ctr" rtl="0">
              <a:spcBef>
                <a:spcPts val="0"/>
              </a:spcBef>
              <a:buNone/>
            </a:pPr>
            <a:r>
              <a:rPr lang="es-419"/>
              <a:t>Problemas relacionados</a:t>
            </a:r>
          </a:p>
        </p:txBody>
      </p:sp>
      <p:sp>
        <p:nvSpPr>
          <p:cNvPr id="156" name="Shape 15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s-419" sz="2400"/>
              <a:t>Counting Sort</a:t>
            </a:r>
          </a:p>
          <a:p>
            <a:pPr rtl="0">
              <a:spcBef>
                <a:spcPts val="0"/>
              </a:spcBef>
              <a:buNone/>
            </a:pPr>
            <a:r>
              <a:rPr lang="es-419" sz="2400" u="sng">
                <a:solidFill>
                  <a:schemeClr val="hlink"/>
                </a:solidFill>
                <a:hlinkClick r:id="rId3"/>
              </a:rPr>
              <a:t>http://codeforces.com/problemset/problem/37/A</a:t>
            </a:r>
          </a:p>
          <a:p>
            <a:pPr rtl="0">
              <a:spcBef>
                <a:spcPts val="0"/>
              </a:spcBef>
              <a:buNone/>
            </a:pPr>
            <a:endParaRPr sz="2400"/>
          </a:p>
          <a:p>
            <a:pPr rtl="0">
              <a:spcBef>
                <a:spcPts val="0"/>
              </a:spcBef>
              <a:buNone/>
            </a:pPr>
            <a:r>
              <a:rPr lang="es-419" sz="2400"/>
              <a:t>Ordenar pares de números</a:t>
            </a:r>
          </a:p>
          <a:p>
            <a:pPr rtl="0">
              <a:spcBef>
                <a:spcPts val="0"/>
              </a:spcBef>
              <a:buNone/>
            </a:pPr>
            <a:r>
              <a:rPr lang="es-419" sz="2400" u="sng">
                <a:solidFill>
                  <a:schemeClr val="hlink"/>
                </a:solidFill>
                <a:hlinkClick r:id="rId4"/>
              </a:rPr>
              <a:t>http://codeforces.com/problemset/problem/456/A</a:t>
            </a:r>
          </a:p>
          <a:p>
            <a:pPr rtl="0">
              <a:spcBef>
                <a:spcPts val="0"/>
              </a:spcBef>
              <a:buNone/>
            </a:pPr>
            <a:endParaRPr sz="2400"/>
          </a:p>
          <a:p>
            <a:pPr rtl="0">
              <a:spcBef>
                <a:spcPts val="0"/>
              </a:spcBef>
              <a:buNone/>
            </a:pPr>
            <a:r>
              <a:rPr lang="es-419" sz="2400"/>
              <a:t>Orden Lexicográfico</a:t>
            </a:r>
          </a:p>
          <a:p>
            <a:pPr rtl="0">
              <a:spcBef>
                <a:spcPts val="0"/>
              </a:spcBef>
              <a:buNone/>
            </a:pPr>
            <a:r>
              <a:rPr lang="es-419" sz="2400" u="sng">
                <a:solidFill>
                  <a:schemeClr val="hlink"/>
                </a:solidFill>
                <a:hlinkClick r:id="rId5"/>
              </a:rPr>
              <a:t>http://codeforces.com/problemset/problem/515/C</a:t>
            </a:r>
          </a:p>
          <a:p>
            <a:pPr lvl="0" rtl="0">
              <a:spcBef>
                <a:spcPts val="0"/>
              </a:spcBef>
              <a:buNone/>
            </a:pPr>
            <a:endParaRPr sz="24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685800" y="1746892"/>
            <a:ext cx="7772400" cy="1238099"/>
          </a:xfrm>
          <a:prstGeom prst="rect">
            <a:avLst/>
          </a:prstGeom>
        </p:spPr>
        <p:txBody>
          <a:bodyPr lIns="91425" tIns="91425" rIns="91425" bIns="91425" anchor="b" anchorCtr="0">
            <a:noAutofit/>
          </a:bodyPr>
          <a:lstStyle/>
          <a:p>
            <a:pPr>
              <a:spcBef>
                <a:spcPts val="0"/>
              </a:spcBef>
              <a:buNone/>
            </a:pPr>
            <a:r>
              <a:rPr lang="es-419"/>
              <a:t>¿Por qué ordenar?</a:t>
            </a:r>
          </a:p>
        </p:txBody>
      </p:sp>
      <p:sp>
        <p:nvSpPr>
          <p:cNvPr id="53" name="Shape 53"/>
          <p:cNvSpPr txBox="1">
            <a:spLocks noGrp="1"/>
          </p:cNvSpPr>
          <p:nvPr>
            <p:ph type="subTitle" idx="1"/>
          </p:nvPr>
        </p:nvSpPr>
        <p:spPr>
          <a:xfrm>
            <a:off x="685800" y="3093357"/>
            <a:ext cx="7772400" cy="6666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algn="ctr" rtl="0">
              <a:spcBef>
                <a:spcPts val="0"/>
              </a:spcBef>
              <a:buNone/>
            </a:pPr>
            <a:r>
              <a:rPr lang="es-419"/>
              <a:t>Problemas relacionados II</a:t>
            </a:r>
          </a:p>
        </p:txBody>
      </p:sp>
      <p:sp>
        <p:nvSpPr>
          <p:cNvPr id="162" name="Shape 16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s-419" sz="2400"/>
              <a:t>Sólo ordenar :)</a:t>
            </a:r>
          </a:p>
          <a:p>
            <a:pPr rtl="0">
              <a:spcBef>
                <a:spcPts val="0"/>
              </a:spcBef>
              <a:buNone/>
            </a:pPr>
            <a:r>
              <a:rPr lang="es-419" sz="2400" u="sng">
                <a:solidFill>
                  <a:schemeClr val="hlink"/>
                </a:solidFill>
                <a:hlinkClick r:id="rId3"/>
              </a:rPr>
              <a:t>http://codeforces.com/problemset/problem/405/A</a:t>
            </a:r>
          </a:p>
          <a:p>
            <a:pPr rtl="0">
              <a:spcBef>
                <a:spcPts val="0"/>
              </a:spcBef>
              <a:buNone/>
            </a:pPr>
            <a:endParaRPr sz="2400"/>
          </a:p>
          <a:p>
            <a:pPr lvl="0" rtl="0">
              <a:spcBef>
                <a:spcPts val="0"/>
              </a:spcBef>
              <a:buNone/>
            </a:pPr>
            <a:r>
              <a:rPr lang="es-419" sz="2400"/>
              <a:t>¿Por qué es necesario ordenar y qué?.</a:t>
            </a:r>
          </a:p>
          <a:p>
            <a:pPr rtl="0">
              <a:spcBef>
                <a:spcPts val="0"/>
              </a:spcBef>
              <a:buNone/>
            </a:pPr>
            <a:r>
              <a:rPr lang="es-419" sz="2400" u="sng">
                <a:solidFill>
                  <a:schemeClr val="hlink"/>
                </a:solidFill>
                <a:hlinkClick r:id="rId4"/>
              </a:rPr>
              <a:t>http://codeforces.com/contest/285/problem/C</a:t>
            </a:r>
          </a:p>
          <a:p>
            <a:pPr lvl="0" rtl="0">
              <a:spcBef>
                <a:spcPts val="0"/>
              </a:spcBef>
              <a:buNone/>
            </a:pPr>
            <a:endParaRPr sz="2400"/>
          </a:p>
          <a:p>
            <a:pPr rtl="0">
              <a:spcBef>
                <a:spcPts val="0"/>
              </a:spcBef>
              <a:buNone/>
            </a:pPr>
            <a:r>
              <a:rPr lang="es-419" sz="2400"/>
              <a:t>Alguna heurística.</a:t>
            </a:r>
          </a:p>
          <a:p>
            <a:pPr rtl="0">
              <a:spcBef>
                <a:spcPts val="0"/>
              </a:spcBef>
              <a:buNone/>
            </a:pPr>
            <a:r>
              <a:rPr lang="es-419" sz="2400" u="sng">
                <a:solidFill>
                  <a:schemeClr val="hlink"/>
                </a:solidFill>
                <a:hlinkClick r:id="rId5"/>
              </a:rPr>
              <a:t>http://codeforces.com/problemset/problem/545/D</a:t>
            </a:r>
          </a:p>
          <a:p>
            <a:pPr lvl="0" rtl="0">
              <a:spcBef>
                <a:spcPts val="0"/>
              </a:spcBef>
              <a:buNone/>
            </a:pPr>
            <a:endParaRPr sz="2400"/>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s-419"/>
              <a:t>Material Visual</a:t>
            </a:r>
          </a:p>
        </p:txBody>
      </p:sp>
      <p:sp>
        <p:nvSpPr>
          <p:cNvPr id="168" name="Shape 168"/>
          <p:cNvSpPr txBox="1">
            <a:spLocks noGrp="1"/>
          </p:cNvSpPr>
          <p:nvPr>
            <p:ph type="body" idx="1"/>
          </p:nvPr>
        </p:nvSpPr>
        <p:spPr>
          <a:xfrm>
            <a:off x="457200" y="1486250"/>
            <a:ext cx="8292900" cy="2979600"/>
          </a:xfrm>
          <a:prstGeom prst="rect">
            <a:avLst/>
          </a:prstGeom>
        </p:spPr>
        <p:txBody>
          <a:bodyPr lIns="91425" tIns="91425" rIns="91425" bIns="91425" anchor="t" anchorCtr="0">
            <a:noAutofit/>
          </a:bodyPr>
          <a:lstStyle/>
          <a:p>
            <a:pPr rtl="0">
              <a:lnSpc>
                <a:spcPct val="115000"/>
              </a:lnSpc>
              <a:spcBef>
                <a:spcPts val="0"/>
              </a:spcBef>
              <a:buNone/>
            </a:pPr>
            <a:r>
              <a:rPr lang="es-419" sz="2800" u="sng">
                <a:solidFill>
                  <a:schemeClr val="hlink"/>
                </a:solidFill>
                <a:hlinkClick r:id="rId3"/>
              </a:rPr>
              <a:t>http://visualgo.net/sorting.html#</a:t>
            </a:r>
          </a:p>
          <a:p>
            <a:pPr rtl="0">
              <a:lnSpc>
                <a:spcPct val="115000"/>
              </a:lnSpc>
              <a:spcBef>
                <a:spcPts val="0"/>
              </a:spcBef>
              <a:buNone/>
            </a:pPr>
            <a:r>
              <a:rPr lang="es-419" sz="2800" u="sng">
                <a:solidFill>
                  <a:schemeClr val="hlink"/>
                </a:solidFill>
                <a:hlinkClick r:id="rId4"/>
              </a:rPr>
              <a:t>http://www.sorting-algorithms.com/</a:t>
            </a:r>
          </a:p>
          <a:p>
            <a:pPr rtl="0">
              <a:lnSpc>
                <a:spcPct val="115000"/>
              </a:lnSpc>
              <a:spcBef>
                <a:spcPts val="0"/>
              </a:spcBef>
              <a:buNone/>
            </a:pPr>
            <a:r>
              <a:rPr lang="es-419" sz="2800" u="sng">
                <a:solidFill>
                  <a:schemeClr val="hlink"/>
                </a:solidFill>
                <a:hlinkClick r:id="rId5"/>
              </a:rPr>
              <a:t>https://www.youtube.com/watch?v=Nz1KZXbghj8</a:t>
            </a:r>
          </a:p>
          <a:p>
            <a:pPr rtl="0">
              <a:lnSpc>
                <a:spcPct val="115000"/>
              </a:lnSpc>
              <a:spcBef>
                <a:spcPts val="0"/>
              </a:spcBef>
              <a:buNone/>
            </a:pPr>
            <a:r>
              <a:rPr lang="es-419" sz="2800" u="sng">
                <a:solidFill>
                  <a:schemeClr val="hlink"/>
                </a:solidFill>
                <a:hlinkClick r:id="rId6"/>
              </a:rPr>
              <a:t>https://www.youtube.com/user/AlgoRythmics</a:t>
            </a:r>
          </a:p>
          <a:p>
            <a:pPr rtl="0">
              <a:lnSpc>
                <a:spcPct val="115000"/>
              </a:lnSpc>
              <a:spcBef>
                <a:spcPts val="0"/>
              </a:spcBef>
              <a:buNone/>
            </a:pPr>
            <a:endParaRPr sz="2800"/>
          </a:p>
          <a:p>
            <a:pPr>
              <a:lnSpc>
                <a:spcPct val="115000"/>
              </a:lnSpc>
              <a:spcBef>
                <a:spcPts val="0"/>
              </a:spcBef>
              <a:buNone/>
            </a:pPr>
            <a:endParaRPr sz="280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s-419"/>
              <a:t>Referencias</a:t>
            </a:r>
          </a:p>
        </p:txBody>
      </p:sp>
      <p:sp>
        <p:nvSpPr>
          <p:cNvPr id="174" name="Shape 17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s-419" sz="2200"/>
              <a:t>Cormen, Thomas H.; Leiserson, Charles E., Rivest, Ronald L., Stein, Clifford (2009) [1990]. </a:t>
            </a:r>
            <a:r>
              <a:rPr lang="es-419" sz="2200" b="1"/>
              <a:t>Introduction to Algorithms</a:t>
            </a:r>
            <a:r>
              <a:rPr lang="es-419" sz="2200"/>
              <a:t> (3rd ed.). MIT Press and McGraw-Hill. ISBN 0-262-03384-4.</a:t>
            </a:r>
          </a:p>
          <a:p>
            <a:pPr rtl="0">
              <a:spcBef>
                <a:spcPts val="0"/>
              </a:spcBef>
              <a:buNone/>
            </a:pPr>
            <a:endParaRPr sz="2200"/>
          </a:p>
          <a:p>
            <a:pPr rtl="0">
              <a:spcBef>
                <a:spcPts val="0"/>
              </a:spcBef>
              <a:buNone/>
            </a:pPr>
            <a:r>
              <a:rPr lang="es-419" sz="2200" b="1"/>
              <a:t>The Stony Brook Algorithm Repository</a:t>
            </a:r>
          </a:p>
          <a:p>
            <a:pPr rtl="0">
              <a:spcBef>
                <a:spcPts val="0"/>
              </a:spcBef>
              <a:buNone/>
            </a:pPr>
            <a:r>
              <a:rPr lang="es-419" sz="2200" u="sng">
                <a:solidFill>
                  <a:schemeClr val="hlink"/>
                </a:solidFill>
                <a:hlinkClick r:id="rId3"/>
              </a:rPr>
              <a:t>http://www3.cs.stonybrook.edu/~algorith/video-lectures/</a:t>
            </a:r>
          </a:p>
          <a:p>
            <a:pPr rtl="0">
              <a:spcBef>
                <a:spcPts val="0"/>
              </a:spcBef>
              <a:buNone/>
            </a:pPr>
            <a:endParaRPr sz="2200"/>
          </a:p>
          <a:p>
            <a:pPr rtl="0">
              <a:spcBef>
                <a:spcPts val="0"/>
              </a:spcBef>
              <a:buNone/>
            </a:pPr>
            <a:r>
              <a:rPr lang="es-419" sz="2200" b="1"/>
              <a:t>Sorting algorithm</a:t>
            </a:r>
          </a:p>
          <a:p>
            <a:pPr rtl="0">
              <a:spcBef>
                <a:spcPts val="0"/>
              </a:spcBef>
              <a:buNone/>
            </a:pPr>
            <a:r>
              <a:rPr lang="es-419" sz="2200" u="sng">
                <a:solidFill>
                  <a:schemeClr val="hlink"/>
                </a:solidFill>
                <a:hlinkClick r:id="rId4"/>
              </a:rPr>
              <a:t>https://en.wikipedia.org/wiki/Sorting_algorithm</a:t>
            </a:r>
          </a:p>
          <a:p>
            <a:pPr>
              <a:spcBef>
                <a:spcPts val="0"/>
              </a:spcBef>
              <a:buNone/>
            </a:pPr>
            <a:endParaRPr sz="22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s-419"/>
              <a:t>Conceptos</a:t>
            </a:r>
          </a:p>
        </p:txBody>
      </p:sp>
      <p:sp>
        <p:nvSpPr>
          <p:cNvPr id="59" name="Shape 5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algn="just" rtl="0">
              <a:spcBef>
                <a:spcPts val="0"/>
              </a:spcBef>
              <a:buSzPct val="100000"/>
              <a:buChar char="-"/>
            </a:pPr>
            <a:r>
              <a:rPr lang="es-419" sz="2400"/>
              <a:t>Estabilidad: Se mantiene el orden inicial en caso de empates.</a:t>
            </a:r>
          </a:p>
          <a:p>
            <a:pPr lvl="0" algn="just" rtl="0">
              <a:spcBef>
                <a:spcPts val="0"/>
              </a:spcBef>
              <a:buNone/>
            </a:pPr>
            <a:endParaRPr sz="2400"/>
          </a:p>
          <a:p>
            <a:pPr marL="457200" lvl="0" indent="-381000" algn="just" rtl="0">
              <a:spcBef>
                <a:spcPts val="0"/>
              </a:spcBef>
              <a:buSzPct val="100000"/>
              <a:buChar char="-"/>
            </a:pPr>
            <a:r>
              <a:rPr lang="es-419" sz="2400"/>
              <a:t>Adaptabilidad: Son afectados por el preordenamiento de la entrada.</a:t>
            </a:r>
          </a:p>
          <a:p>
            <a:pPr lvl="0" algn="just" rtl="0">
              <a:spcBef>
                <a:spcPts val="0"/>
              </a:spcBef>
              <a:buNone/>
            </a:pPr>
            <a:endParaRPr sz="2400"/>
          </a:p>
          <a:p>
            <a:pPr marL="457200" lvl="0" indent="-381000" algn="just">
              <a:spcBef>
                <a:spcPts val="0"/>
              </a:spcBef>
              <a:buSzPct val="100000"/>
              <a:buChar char="-"/>
            </a:pPr>
            <a:r>
              <a:rPr lang="es-419" sz="2400"/>
              <a:t>Algoritmos basados en comparación.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s-419"/>
              <a:t>Basados en comparaciòn.</a:t>
            </a:r>
          </a:p>
        </p:txBody>
      </p:sp>
      <p:sp>
        <p:nvSpPr>
          <p:cNvPr id="65" name="Shape 65"/>
          <p:cNvSpPr txBox="1">
            <a:spLocks noGrp="1"/>
          </p:cNvSpPr>
          <p:nvPr>
            <p:ph type="body" idx="1"/>
          </p:nvPr>
        </p:nvSpPr>
        <p:spPr>
          <a:xfrm>
            <a:off x="457200" y="1200150"/>
            <a:ext cx="4082700" cy="3725699"/>
          </a:xfrm>
          <a:prstGeom prst="rect">
            <a:avLst/>
          </a:prstGeom>
        </p:spPr>
        <p:txBody>
          <a:bodyPr lIns="91425" tIns="91425" rIns="91425" bIns="91425" anchor="t" anchorCtr="0">
            <a:noAutofit/>
          </a:bodyPr>
          <a:lstStyle/>
          <a:p>
            <a:pPr lvl="0" algn="ctr" rtl="0">
              <a:spcBef>
                <a:spcPts val="0"/>
              </a:spcBef>
              <a:buNone/>
            </a:pPr>
            <a:endParaRPr sz="2600" i="1"/>
          </a:p>
          <a:p>
            <a:pPr marL="457200" lvl="0" indent="-393700" algn="ctr" rtl="0">
              <a:spcBef>
                <a:spcPts val="0"/>
              </a:spcBef>
              <a:buSzPct val="100000"/>
              <a:buChar char="-"/>
            </a:pPr>
            <a:r>
              <a:rPr lang="es-419" sz="2600" i="1"/>
              <a:t>O( nlogn )</a:t>
            </a:r>
          </a:p>
          <a:p>
            <a:pPr algn="ctr" rtl="0">
              <a:spcBef>
                <a:spcPts val="0"/>
              </a:spcBef>
              <a:buNone/>
            </a:pPr>
            <a:r>
              <a:rPr lang="es-419" sz="2600"/>
              <a:t>Heap Sort </a:t>
            </a:r>
          </a:p>
          <a:p>
            <a:pPr algn="ctr" rtl="0">
              <a:spcBef>
                <a:spcPts val="0"/>
              </a:spcBef>
              <a:buNone/>
            </a:pPr>
            <a:r>
              <a:rPr lang="es-419" sz="2600"/>
              <a:t>Merge Sort </a:t>
            </a:r>
          </a:p>
          <a:p>
            <a:pPr lvl="0" algn="ctr" rtl="0">
              <a:spcBef>
                <a:spcPts val="0"/>
              </a:spcBef>
              <a:buNone/>
            </a:pPr>
            <a:r>
              <a:rPr lang="es-419" sz="2600"/>
              <a:t>QuickSort</a:t>
            </a:r>
          </a:p>
        </p:txBody>
      </p:sp>
      <p:sp>
        <p:nvSpPr>
          <p:cNvPr id="66" name="Shape 66"/>
          <p:cNvSpPr txBox="1">
            <a:spLocks noGrp="1"/>
          </p:cNvSpPr>
          <p:nvPr>
            <p:ph type="body" idx="2"/>
          </p:nvPr>
        </p:nvSpPr>
        <p:spPr>
          <a:xfrm>
            <a:off x="4684925" y="1200150"/>
            <a:ext cx="4082700" cy="3725699"/>
          </a:xfrm>
          <a:prstGeom prst="rect">
            <a:avLst/>
          </a:prstGeom>
        </p:spPr>
        <p:txBody>
          <a:bodyPr lIns="91425" tIns="91425" rIns="91425" bIns="91425" anchor="t" anchorCtr="0">
            <a:noAutofit/>
          </a:bodyPr>
          <a:lstStyle/>
          <a:p>
            <a:pPr lvl="0" algn="ctr" rtl="0">
              <a:spcBef>
                <a:spcPts val="0"/>
              </a:spcBef>
              <a:buNone/>
            </a:pPr>
            <a:endParaRPr sz="2600" i="1"/>
          </a:p>
          <a:p>
            <a:pPr marL="457200" lvl="0" indent="-393700" algn="ctr" rtl="0">
              <a:spcBef>
                <a:spcPts val="0"/>
              </a:spcBef>
              <a:buSzPct val="100000"/>
              <a:buChar char="-"/>
            </a:pPr>
            <a:r>
              <a:rPr lang="es-419" sz="2600" i="1"/>
              <a:t>O( n</a:t>
            </a:r>
            <a:r>
              <a:rPr lang="es-419" sz="2600" i="1" baseline="30000"/>
              <a:t>2</a:t>
            </a:r>
            <a:r>
              <a:rPr lang="es-419" sz="2600" i="1"/>
              <a:t> )</a:t>
            </a:r>
          </a:p>
          <a:p>
            <a:pPr lvl="0" algn="ctr" rtl="0">
              <a:spcBef>
                <a:spcPts val="0"/>
              </a:spcBef>
              <a:buNone/>
            </a:pPr>
            <a:r>
              <a:rPr lang="es-419" sz="2600"/>
              <a:t>Burbuja</a:t>
            </a:r>
          </a:p>
          <a:p>
            <a:pPr lvl="0" algn="ctr" rtl="0">
              <a:spcBef>
                <a:spcPts val="0"/>
              </a:spcBef>
              <a:buNone/>
            </a:pPr>
            <a:r>
              <a:rPr lang="es-419" sz="2600"/>
              <a:t>Inserción</a:t>
            </a:r>
          </a:p>
          <a:p>
            <a:pPr lvl="0" algn="ctr" rtl="0">
              <a:spcBef>
                <a:spcPts val="0"/>
              </a:spcBef>
              <a:buNone/>
            </a:pPr>
            <a:r>
              <a:rPr lang="es-419" sz="2600"/>
              <a:t>Selección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s-419"/>
              <a:t>Quick Sort</a:t>
            </a:r>
          </a:p>
        </p:txBody>
      </p:sp>
      <p:sp>
        <p:nvSpPr>
          <p:cNvPr id="72" name="Shape 7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s-419"/>
              <a:t>Tiempo de ejecución esperado: </a:t>
            </a:r>
            <a:r>
              <a:rPr lang="es-419" i="1"/>
              <a:t>Θ(nlogn).</a:t>
            </a:r>
          </a:p>
          <a:p>
            <a:pPr rtl="0">
              <a:spcBef>
                <a:spcPts val="0"/>
              </a:spcBef>
              <a:buNone/>
            </a:pPr>
            <a:endParaRPr/>
          </a:p>
          <a:p>
            <a:pPr rtl="0">
              <a:spcBef>
                <a:spcPts val="0"/>
              </a:spcBef>
              <a:buNone/>
            </a:pPr>
            <a:r>
              <a:rPr lang="es-419"/>
              <a:t>Utiliza el  paradigma de divide y vencerás.</a:t>
            </a:r>
          </a:p>
          <a:p>
            <a:pPr rtl="0">
              <a:spcBef>
                <a:spcPts val="0"/>
              </a:spcBef>
              <a:buNone/>
            </a:pPr>
            <a:endParaRPr/>
          </a:p>
          <a:p>
            <a:pPr>
              <a:spcBef>
                <a:spcPts val="0"/>
              </a:spcBef>
              <a:buNone/>
            </a:pPr>
            <a:r>
              <a:rPr lang="es-419"/>
              <a:t>Particularmente rápido en el caso promedio.</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s-419"/>
              <a:t>Quick Sort - D&amp;C</a:t>
            </a:r>
          </a:p>
        </p:txBody>
      </p:sp>
      <p:sp>
        <p:nvSpPr>
          <p:cNvPr id="78" name="Shape 78"/>
          <p:cNvSpPr txBox="1">
            <a:spLocks noGrp="1"/>
          </p:cNvSpPr>
          <p:nvPr>
            <p:ph type="body" idx="1"/>
          </p:nvPr>
        </p:nvSpPr>
        <p:spPr>
          <a:xfrm>
            <a:off x="457200" y="1126225"/>
            <a:ext cx="8378399" cy="3936000"/>
          </a:xfrm>
          <a:prstGeom prst="rect">
            <a:avLst/>
          </a:prstGeom>
        </p:spPr>
        <p:txBody>
          <a:bodyPr lIns="91425" tIns="91425" rIns="91425" bIns="91425" anchor="t" anchorCtr="0">
            <a:noAutofit/>
          </a:bodyPr>
          <a:lstStyle/>
          <a:p>
            <a:pPr algn="just" rtl="0">
              <a:spcBef>
                <a:spcPts val="0"/>
              </a:spcBef>
              <a:buNone/>
            </a:pPr>
            <a:r>
              <a:rPr lang="es-419" sz="2100"/>
              <a:t>Considerando un arreglo </a:t>
            </a:r>
            <a:r>
              <a:rPr lang="es-419" sz="2100" i="1"/>
              <a:t>A[ p .. r ]</a:t>
            </a:r>
            <a:r>
              <a:rPr lang="es-419" sz="2100"/>
              <a:t>:</a:t>
            </a:r>
          </a:p>
          <a:p>
            <a:pPr algn="just" rtl="0">
              <a:spcBef>
                <a:spcPts val="0"/>
              </a:spcBef>
              <a:buNone/>
            </a:pPr>
            <a:endParaRPr sz="2100"/>
          </a:p>
          <a:p>
            <a:pPr algn="just" rtl="0">
              <a:spcBef>
                <a:spcPts val="0"/>
              </a:spcBef>
              <a:buNone/>
            </a:pPr>
            <a:r>
              <a:rPr lang="es-419" sz="2100" b="1"/>
              <a:t>Divide</a:t>
            </a:r>
            <a:r>
              <a:rPr lang="es-419" sz="2100"/>
              <a:t>: Particionar el arreglo en dos subarreglos </a:t>
            </a:r>
            <a:r>
              <a:rPr lang="es-419" sz="2100" i="1"/>
              <a:t>A[p..q-1]</a:t>
            </a:r>
            <a:r>
              <a:rPr lang="es-419" sz="2100"/>
              <a:t> y </a:t>
            </a:r>
            <a:r>
              <a:rPr lang="es-419" sz="2100" i="1"/>
              <a:t>A[q+1..r]</a:t>
            </a:r>
            <a:r>
              <a:rPr lang="es-419" sz="2100"/>
              <a:t> tal que los elementos del primer subarreglo son menores o iguales que A[q], que a su vez es menor o igual a los elementos del segundo.</a:t>
            </a:r>
          </a:p>
          <a:p>
            <a:pPr algn="just" rtl="0">
              <a:spcBef>
                <a:spcPts val="0"/>
              </a:spcBef>
              <a:buNone/>
            </a:pPr>
            <a:endParaRPr sz="2100"/>
          </a:p>
          <a:p>
            <a:pPr algn="just" rtl="0">
              <a:spcBef>
                <a:spcPts val="0"/>
              </a:spcBef>
              <a:buNone/>
            </a:pPr>
            <a:r>
              <a:rPr lang="es-419" sz="2100" b="1"/>
              <a:t>Conquista</a:t>
            </a:r>
            <a:r>
              <a:rPr lang="es-419" sz="2100"/>
              <a:t>: Ordenar </a:t>
            </a:r>
            <a:r>
              <a:rPr lang="es-419" sz="2100" i="1"/>
              <a:t>A[p..q-1]</a:t>
            </a:r>
            <a:r>
              <a:rPr lang="es-419" sz="2100"/>
              <a:t> y </a:t>
            </a:r>
            <a:r>
              <a:rPr lang="es-419" sz="2100" i="1"/>
              <a:t>A[q+1..r]</a:t>
            </a:r>
            <a:r>
              <a:rPr lang="es-419" sz="2100"/>
              <a:t> de manera recursiva.</a:t>
            </a:r>
          </a:p>
          <a:p>
            <a:pPr algn="just" rtl="0">
              <a:spcBef>
                <a:spcPts val="0"/>
              </a:spcBef>
              <a:buNone/>
            </a:pPr>
            <a:endParaRPr sz="2100"/>
          </a:p>
          <a:p>
            <a:pPr algn="just">
              <a:spcBef>
                <a:spcPts val="0"/>
              </a:spcBef>
              <a:buNone/>
            </a:pPr>
            <a:r>
              <a:rPr lang="es-419" sz="2100" b="1"/>
              <a:t>Combina</a:t>
            </a:r>
            <a:r>
              <a:rPr lang="es-419" sz="2100"/>
              <a:t>: No necesario, ya que el arreglo esta ordenado.</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s-419"/>
              <a:t>Quick Sort - Pseudocódigo</a:t>
            </a:r>
          </a:p>
        </p:txBody>
      </p:sp>
      <p:sp>
        <p:nvSpPr>
          <p:cNvPr id="84" name="Shape 8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0" lvl="0" indent="0" rtl="0">
              <a:lnSpc>
                <a:spcPct val="115000"/>
              </a:lnSpc>
              <a:spcBef>
                <a:spcPts val="0"/>
              </a:spcBef>
              <a:buNone/>
            </a:pPr>
            <a:endParaRPr sz="2800" i="1">
              <a:solidFill>
                <a:srgbClr val="000000"/>
              </a:solidFill>
            </a:endParaRPr>
          </a:p>
          <a:p>
            <a:pPr marL="0" lvl="0" indent="0" rtl="0">
              <a:lnSpc>
                <a:spcPct val="115000"/>
              </a:lnSpc>
              <a:spcBef>
                <a:spcPts val="0"/>
              </a:spcBef>
              <a:buClr>
                <a:schemeClr val="dk1"/>
              </a:buClr>
              <a:buSzPct val="39285"/>
              <a:buFont typeface="Arial"/>
              <a:buNone/>
            </a:pPr>
            <a:r>
              <a:rPr lang="es-419" sz="2800" i="1">
                <a:solidFill>
                  <a:srgbClr val="000000"/>
                </a:solidFill>
              </a:rPr>
              <a:t>QUICKSORT ( A ,  p ,  r )</a:t>
            </a:r>
          </a:p>
          <a:p>
            <a:pPr marL="0" lvl="0" indent="457200" rtl="0">
              <a:lnSpc>
                <a:spcPct val="115000"/>
              </a:lnSpc>
              <a:spcBef>
                <a:spcPts val="0"/>
              </a:spcBef>
              <a:buClr>
                <a:schemeClr val="dk1"/>
              </a:buClr>
              <a:buSzPct val="39285"/>
              <a:buFont typeface="Arial"/>
              <a:buNone/>
            </a:pPr>
            <a:r>
              <a:rPr lang="es-419" sz="2800" b="1" i="1">
                <a:solidFill>
                  <a:srgbClr val="000000"/>
                </a:solidFill>
              </a:rPr>
              <a:t>if</a:t>
            </a:r>
            <a:r>
              <a:rPr lang="es-419" sz="2800" i="1">
                <a:solidFill>
                  <a:srgbClr val="000000"/>
                </a:solidFill>
              </a:rPr>
              <a:t> p &lt; r</a:t>
            </a:r>
          </a:p>
          <a:p>
            <a:pPr marL="0" lvl="0" indent="457200" rtl="0">
              <a:lnSpc>
                <a:spcPct val="115000"/>
              </a:lnSpc>
              <a:spcBef>
                <a:spcPts val="0"/>
              </a:spcBef>
              <a:buClr>
                <a:schemeClr val="dk1"/>
              </a:buClr>
              <a:buSzPct val="39285"/>
              <a:buFont typeface="Arial"/>
              <a:buNone/>
            </a:pPr>
            <a:r>
              <a:rPr lang="es-419" sz="2800" i="1">
                <a:solidFill>
                  <a:srgbClr val="000000"/>
                </a:solidFill>
              </a:rPr>
              <a:t>q =  PARTITION( A ,  p ,  r )</a:t>
            </a:r>
          </a:p>
          <a:p>
            <a:pPr marL="0" lvl="0" indent="457200" rtl="0">
              <a:lnSpc>
                <a:spcPct val="115000"/>
              </a:lnSpc>
              <a:spcBef>
                <a:spcPts val="0"/>
              </a:spcBef>
              <a:buClr>
                <a:schemeClr val="dk1"/>
              </a:buClr>
              <a:buSzPct val="39285"/>
              <a:buFont typeface="Arial"/>
              <a:buNone/>
            </a:pPr>
            <a:r>
              <a:rPr lang="es-419" sz="2800" i="1">
                <a:solidFill>
                  <a:srgbClr val="000000"/>
                </a:solidFill>
              </a:rPr>
              <a:t>QUICKSORT( A ,  p ,  q - 1 )</a:t>
            </a:r>
          </a:p>
          <a:p>
            <a:pPr marL="0" lvl="0" indent="457200" rtl="0">
              <a:lnSpc>
                <a:spcPct val="115000"/>
              </a:lnSpc>
              <a:spcBef>
                <a:spcPts val="0"/>
              </a:spcBef>
              <a:buClr>
                <a:schemeClr val="dk1"/>
              </a:buClr>
              <a:buSzPct val="39285"/>
              <a:buFont typeface="Arial"/>
              <a:buNone/>
            </a:pPr>
            <a:r>
              <a:rPr lang="es-419" sz="2800" i="1">
                <a:solidFill>
                  <a:srgbClr val="000000"/>
                </a:solidFill>
              </a:rPr>
              <a:t>QUICKSORT( A ,  q + 1 ,  r )</a:t>
            </a:r>
          </a:p>
          <a:p>
            <a:pPr>
              <a:spcBef>
                <a:spcPts val="0"/>
              </a:spcBef>
              <a:buNone/>
            </a:pPr>
            <a:endParaRPr sz="2800" i="1">
              <a:solidFill>
                <a:srgbClr val="000000"/>
              </a:solidFil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s-419"/>
              <a:t>Quick Sort - Pseudocódigo</a:t>
            </a:r>
          </a:p>
        </p:txBody>
      </p:sp>
      <p:sp>
        <p:nvSpPr>
          <p:cNvPr id="90" name="Shape 9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s-419" sz="2200" i="1"/>
              <a:t>PARTITION( A ,  p ,  r )</a:t>
            </a:r>
          </a:p>
          <a:p>
            <a:pPr rtl="0">
              <a:spcBef>
                <a:spcPts val="0"/>
              </a:spcBef>
              <a:buNone/>
            </a:pPr>
            <a:r>
              <a:rPr lang="es-419" sz="2200" i="1"/>
              <a:t>	x = A[ r ]</a:t>
            </a:r>
          </a:p>
          <a:p>
            <a:pPr rtl="0">
              <a:spcBef>
                <a:spcPts val="0"/>
              </a:spcBef>
              <a:buNone/>
            </a:pPr>
            <a:r>
              <a:rPr lang="es-419" sz="2200" i="1"/>
              <a:t>	i = p - 1</a:t>
            </a:r>
          </a:p>
          <a:p>
            <a:pPr rtl="0">
              <a:spcBef>
                <a:spcPts val="0"/>
              </a:spcBef>
              <a:buNone/>
            </a:pPr>
            <a:r>
              <a:rPr lang="es-419" sz="2200" i="1"/>
              <a:t>	</a:t>
            </a:r>
            <a:r>
              <a:rPr lang="es-419" sz="2200" b="1" i="1"/>
              <a:t>for</a:t>
            </a:r>
            <a:r>
              <a:rPr lang="es-419" sz="2200" i="1"/>
              <a:t> j = p </a:t>
            </a:r>
            <a:r>
              <a:rPr lang="es-419" sz="2200" b="1" i="1"/>
              <a:t>to</a:t>
            </a:r>
            <a:r>
              <a:rPr lang="es-419" sz="2200" i="1"/>
              <a:t> r-1</a:t>
            </a:r>
          </a:p>
          <a:p>
            <a:pPr rtl="0">
              <a:spcBef>
                <a:spcPts val="0"/>
              </a:spcBef>
              <a:buNone/>
            </a:pPr>
            <a:r>
              <a:rPr lang="es-419" sz="2200" i="1"/>
              <a:t>		if ( A[ j ]  ≤ x  )</a:t>
            </a:r>
          </a:p>
          <a:p>
            <a:pPr rtl="0">
              <a:spcBef>
                <a:spcPts val="0"/>
              </a:spcBef>
              <a:buNone/>
            </a:pPr>
            <a:r>
              <a:rPr lang="es-419" sz="2200" i="1"/>
              <a:t>			i = i + 1</a:t>
            </a:r>
          </a:p>
          <a:p>
            <a:pPr rtl="0">
              <a:spcBef>
                <a:spcPts val="0"/>
              </a:spcBef>
              <a:buNone/>
            </a:pPr>
            <a:r>
              <a:rPr lang="es-419" sz="2200" i="1"/>
              <a:t>			exchange A[ i ] with A[ j ]</a:t>
            </a:r>
          </a:p>
          <a:p>
            <a:pPr rtl="0">
              <a:spcBef>
                <a:spcPts val="0"/>
              </a:spcBef>
              <a:buNone/>
            </a:pPr>
            <a:r>
              <a:rPr lang="es-419" sz="2200" i="1"/>
              <a:t>	exchange A[ i+1 ] with A[ r ]</a:t>
            </a:r>
          </a:p>
          <a:p>
            <a:pPr rtl="0">
              <a:spcBef>
                <a:spcPts val="0"/>
              </a:spcBef>
              <a:buNone/>
            </a:pPr>
            <a:r>
              <a:rPr lang="es-419" sz="2200" i="1"/>
              <a:t>	</a:t>
            </a:r>
            <a:r>
              <a:rPr lang="es-419" sz="2200" b="1" i="1"/>
              <a:t>return</a:t>
            </a:r>
            <a:r>
              <a:rPr lang="es-419" sz="2200" i="1"/>
              <a:t> i + 1</a:t>
            </a:r>
          </a:p>
          <a:p>
            <a:pPr>
              <a:spcBef>
                <a:spcPts val="0"/>
              </a:spcBef>
              <a:buNone/>
            </a:pPr>
            <a:r>
              <a:rPr lang="es-419" sz="2200" i="1"/>
              <a:t>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s-419"/>
              <a:t>Quick Sort </a:t>
            </a:r>
          </a:p>
        </p:txBody>
      </p:sp>
      <p:sp>
        <p:nvSpPr>
          <p:cNvPr id="96" name="Shape 9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s-419" i="1"/>
              <a:t>Si p ≤  k ≤ i, entonces A[ k ] ≤ x.</a:t>
            </a:r>
          </a:p>
          <a:p>
            <a:pPr rtl="0">
              <a:spcBef>
                <a:spcPts val="0"/>
              </a:spcBef>
              <a:buNone/>
            </a:pPr>
            <a:endParaRPr i="1"/>
          </a:p>
          <a:p>
            <a:pPr rtl="0">
              <a:spcBef>
                <a:spcPts val="0"/>
              </a:spcBef>
              <a:buNone/>
            </a:pPr>
            <a:r>
              <a:rPr lang="es-419" i="1"/>
              <a:t>Si i + 1 ≤ k ≤ j - 1 , entonces A[ k ] &gt; x.</a:t>
            </a:r>
          </a:p>
          <a:p>
            <a:pPr rtl="0">
              <a:spcBef>
                <a:spcPts val="0"/>
              </a:spcBef>
              <a:buNone/>
            </a:pPr>
            <a:endParaRPr i="1"/>
          </a:p>
          <a:p>
            <a:pPr>
              <a:spcBef>
                <a:spcPts val="0"/>
              </a:spcBef>
              <a:buNone/>
            </a:pPr>
            <a:r>
              <a:rPr lang="es-419" i="1"/>
              <a:t>Si k = r , entonces A[ k ] = x.</a:t>
            </a:r>
          </a:p>
        </p:txBody>
      </p:sp>
    </p:spTree>
  </p:cSld>
  <p:clrMapOvr>
    <a:masterClrMapping/>
  </p:clrMapOvr>
  <p:transition spd="slow">
    <p:cut/>
  </p:transition>
</p:sld>
</file>

<file path=ppt/theme/theme1.xml><?xml version="1.0" encoding="utf-8"?>
<a:theme xmlns:a="http://schemas.openxmlformats.org/drawingml/2006/main"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694</Words>
  <Application>Microsoft Office PowerPoint</Application>
  <PresentationFormat>On-screen Show (16:9)</PresentationFormat>
  <Paragraphs>119</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Georgia</vt:lpstr>
      <vt:lpstr>paper-plane</vt:lpstr>
      <vt:lpstr>Algoritmos de ordenamiento</vt:lpstr>
      <vt:lpstr>¿Por qué ordenar?</vt:lpstr>
      <vt:lpstr>Conceptos</vt:lpstr>
      <vt:lpstr>Basados en comparaciòn.</vt:lpstr>
      <vt:lpstr>Quick Sort</vt:lpstr>
      <vt:lpstr>Quick Sort - D&amp;C</vt:lpstr>
      <vt:lpstr>Quick Sort - Pseudocódigo</vt:lpstr>
      <vt:lpstr>Quick Sort - Pseudocódigo</vt:lpstr>
      <vt:lpstr>Quick Sort </vt:lpstr>
      <vt:lpstr>Quick Sort - Desempeño</vt:lpstr>
      <vt:lpstr>Porque no es lo mismo...</vt:lpstr>
      <vt:lpstr>Ordenamiento en tiempo  lineal</vt:lpstr>
      <vt:lpstr>Counting Sort</vt:lpstr>
      <vt:lpstr>Bucket Sort</vt:lpstr>
      <vt:lpstr>Radix Sort</vt:lpstr>
      <vt:lpstr>Comparación de datos no nativos</vt:lpstr>
      <vt:lpstr>Comparación de objetos</vt:lpstr>
      <vt:lpstr>Casos de estudio</vt:lpstr>
      <vt:lpstr>Problemas relacionados</vt:lpstr>
      <vt:lpstr>Problemas relacionados II</vt:lpstr>
      <vt:lpstr>Material Visual</vt:lpstr>
      <vt:lpstr>Referencias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de ordenamiento</dc:title>
  <dc:creator>Mendez Martinez, Ulises</dc:creator>
  <cp:lastModifiedBy>Mendez Martinez, Ulises</cp:lastModifiedBy>
  <cp:revision>1</cp:revision>
  <dcterms:modified xsi:type="dcterms:W3CDTF">2015-08-25T22:10:52Z</dcterms:modified>
</cp:coreProperties>
</file>