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6"/>
  </p:notesMasterIdLst>
  <p:sldIdLst>
    <p:sldId id="1169" r:id="rId2"/>
    <p:sldId id="1171" r:id="rId3"/>
    <p:sldId id="257" r:id="rId4"/>
    <p:sldId id="1172" r:id="rId5"/>
    <p:sldId id="1173" r:id="rId6"/>
    <p:sldId id="1174" r:id="rId7"/>
    <p:sldId id="1175" r:id="rId8"/>
    <p:sldId id="1176" r:id="rId9"/>
    <p:sldId id="1177" r:id="rId10"/>
    <p:sldId id="1170" r:id="rId11"/>
    <p:sldId id="1179" r:id="rId12"/>
    <p:sldId id="1180" r:id="rId13"/>
    <p:sldId id="1181" r:id="rId14"/>
    <p:sldId id="1178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Hind" panose="02000000000000000000" pitchFamily="2" charset="0"/>
      <p:regular r:id="rId21"/>
      <p:bold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  <p:embeddedFont>
      <p:font typeface="Trebuchet MS" panose="020B060302020202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27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92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fcd322537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4fcd322537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72654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fcd322537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4fcd322537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9104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fcd322537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4fcd322537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5430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fcd322537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4fcd322537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fcd322537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4fcd322537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4403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fcd322537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4fcd322537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6571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fcd322537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4fcd322537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9699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fcd322537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4fcd322537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466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fcd322537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4fcd322537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6761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fcd322537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4fcd322537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7863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fcd322537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4fcd322537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8624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p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1143001" y="1663810"/>
            <a:ext cx="3983636" cy="125250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 rtl="1">
              <a:defRPr sz="27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61322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8257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כותר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A517D8B-589C-4D78-A327-BB79AEC122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7934" y="1458673"/>
            <a:ext cx="7306908" cy="2200275"/>
          </a:xfrm>
          <a:prstGeom prst="rect">
            <a:avLst/>
          </a:prstGeom>
        </p:spPr>
        <p:txBody>
          <a:bodyPr/>
          <a:lstStyle>
            <a:lvl1pPr>
              <a:buClrTx/>
              <a:defRPr lang="en-US" sz="1800" dirty="0">
                <a:solidFill>
                  <a:srgbClr val="3A383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ClrTx/>
              <a:defRPr lang="en-US" sz="1350" dirty="0">
                <a:solidFill>
                  <a:srgbClr val="3A383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buClrTx/>
              <a:defRPr lang="en-US" sz="1200" dirty="0">
                <a:solidFill>
                  <a:srgbClr val="3A383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ClrTx/>
              <a:defRPr lang="en-US" sz="1050" dirty="0">
                <a:solidFill>
                  <a:srgbClr val="3A383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ClrTx/>
              <a:defRPr lang="he-IL" sz="900" dirty="0">
                <a:solidFill>
                  <a:srgbClr val="3A383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255985" lvl="0" indent="-255985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buSzPct val="100000"/>
            </a:pPr>
            <a:r>
              <a:rPr lang="he-IL"/>
              <a:t>לחץ כדי לערוך סגנונות טקסט של תבנית בסיס</a:t>
            </a:r>
          </a:p>
          <a:p>
            <a:pPr marL="255985" lvl="1" indent="-255985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buSzPct val="100000"/>
            </a:pPr>
            <a:r>
              <a:rPr lang="he-IL"/>
              <a:t>רמה שנייה</a:t>
            </a:r>
          </a:p>
          <a:p>
            <a:pPr marL="255985" lvl="2" indent="-255985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buSzPct val="100000"/>
            </a:pPr>
            <a:r>
              <a:rPr lang="he-IL"/>
              <a:t>רמה שלישית</a:t>
            </a:r>
          </a:p>
          <a:p>
            <a:pPr marL="255985" lvl="3" indent="-255985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buSzPct val="100000"/>
            </a:pPr>
            <a:r>
              <a:rPr lang="he-IL"/>
              <a:t>רמה רביעית</a:t>
            </a:r>
          </a:p>
          <a:p>
            <a:pPr marL="255985" lvl="4" indent="-255985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buSzPct val="100000"/>
            </a:pPr>
            <a:r>
              <a:rPr lang="he-IL"/>
              <a:t>רמה חמישית</a:t>
            </a:r>
            <a:endParaRPr lang="he-I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89EFAF-D5FE-4B86-B72E-7A0FBE6CEC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7934" y="684742"/>
            <a:ext cx="7306908" cy="411480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he-IL" dirty="0"/>
              <a:t>לחץ כדי לערוך סגנון כותרת של תבנית בסיס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589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54">
              <a:defRPr/>
            </a:pPr>
            <a:fld id="{2F5CCB13-0A32-4557-88E9-079F0C330695}" type="slidenum">
              <a:rPr lang="en-US" smtClean="0">
                <a:solidFill>
                  <a:srgbClr val="595959"/>
                </a:solidFill>
              </a:rPr>
              <a:pPr defTabSz="385754">
                <a:defRPr/>
              </a:pPr>
              <a:t>‹#›</a:t>
            </a:fld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5358" y="988182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59" indent="-169859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lvl1pPr>
            <a:lvl2pPr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500">
                <a:solidFill>
                  <a:srgbClr val="000000"/>
                </a:solidFill>
              </a:defRPr>
            </a:lvl2pPr>
            <a:lvl3pPr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350">
                <a:solidFill>
                  <a:srgbClr val="000000"/>
                </a:solidFill>
              </a:defRPr>
            </a:lvl3pPr>
            <a:lvl4pPr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5357" y="208253"/>
            <a:ext cx="9004994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5783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50" kern="1200" dirty="0">
                <a:solidFill>
                  <a:schemeClr val="tx1"/>
                </a:solidFill>
                <a:latin typeface="+mn-lt"/>
                <a:ea typeface="+mj-ea"/>
                <a:cs typeface="+mj-cs"/>
                <a:sym typeface="Arial" pitchFamily="34" charset="0"/>
              </a:defRPr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494710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50044"/>
            <a:ext cx="7886700" cy="994172"/>
          </a:xfrm>
          <a:prstGeom prst="rect">
            <a:avLst/>
          </a:prstGeom>
        </p:spPr>
        <p:txBody>
          <a:bodyPr anchor="ctr"/>
          <a:lstStyle>
            <a:lvl1pPr algn="l">
              <a:defRPr lang="en-GB" sz="2700" b="1" dirty="0">
                <a:solidFill>
                  <a:srgbClr val="3A383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ctr"/>
            <a:r>
              <a:rPr lang="he-IL"/>
              <a:t>לחץ כדי לערוך סגנון כותרת של תבנית בסיס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6412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90FBCAF3-1BCD-4D45-BE3F-A6F24C9037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58059" y="2306293"/>
            <a:ext cx="3827883" cy="530915"/>
          </a:xfrm>
          <a:prstGeom prst="rect">
            <a:avLst/>
          </a:prstGeom>
        </p:spPr>
        <p:txBody>
          <a:bodyPr/>
          <a:lstStyle>
            <a:lvl1pPr algn="ctr" rtl="0"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Chapter Name</a:t>
            </a:r>
            <a:endParaRPr lang="en-GB" dirty="0"/>
          </a:p>
        </p:txBody>
      </p:sp>
      <p:sp>
        <p:nvSpPr>
          <p:cNvPr id="9" name="Freeform 47">
            <a:extLst>
              <a:ext uri="{FF2B5EF4-FFF2-40B4-BE49-F238E27FC236}">
                <a16:creationId xmlns:a16="http://schemas.microsoft.com/office/drawing/2014/main" id="{FD699AAF-E2C0-4F27-8E6D-D810B886E5B2}"/>
              </a:ext>
            </a:extLst>
          </p:cNvPr>
          <p:cNvSpPr>
            <a:spLocks/>
          </p:cNvSpPr>
          <p:nvPr/>
        </p:nvSpPr>
        <p:spPr bwMode="auto">
          <a:xfrm>
            <a:off x="6416558" y="3422172"/>
            <a:ext cx="103022" cy="122001"/>
          </a:xfrm>
          <a:custGeom>
            <a:avLst/>
            <a:gdLst>
              <a:gd name="T0" fmla="*/ 0 w 38"/>
              <a:gd name="T1" fmla="*/ 24 h 45"/>
              <a:gd name="T2" fmla="*/ 38 w 38"/>
              <a:gd name="T3" fmla="*/ 45 h 45"/>
              <a:gd name="T4" fmla="*/ 38 w 38"/>
              <a:gd name="T5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45">
                <a:moveTo>
                  <a:pt x="0" y="24"/>
                </a:moveTo>
                <a:lnTo>
                  <a:pt x="38" y="45"/>
                </a:lnTo>
                <a:lnTo>
                  <a:pt x="3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 dirty="0"/>
          </a:p>
        </p:txBody>
      </p:sp>
      <p:sp>
        <p:nvSpPr>
          <p:cNvPr id="11" name="Freeform 47">
            <a:extLst>
              <a:ext uri="{FF2B5EF4-FFF2-40B4-BE49-F238E27FC236}">
                <a16:creationId xmlns:a16="http://schemas.microsoft.com/office/drawing/2014/main" id="{92D4C2EE-EEB0-4575-80A8-B854F04A9BA1}"/>
              </a:ext>
            </a:extLst>
          </p:cNvPr>
          <p:cNvSpPr>
            <a:spLocks/>
          </p:cNvSpPr>
          <p:nvPr userDrawn="1"/>
        </p:nvSpPr>
        <p:spPr bwMode="auto">
          <a:xfrm>
            <a:off x="6416558" y="3422172"/>
            <a:ext cx="103022" cy="122001"/>
          </a:xfrm>
          <a:custGeom>
            <a:avLst/>
            <a:gdLst>
              <a:gd name="T0" fmla="*/ 0 w 38"/>
              <a:gd name="T1" fmla="*/ 24 h 45"/>
              <a:gd name="T2" fmla="*/ 38 w 38"/>
              <a:gd name="T3" fmla="*/ 45 h 45"/>
              <a:gd name="T4" fmla="*/ 38 w 38"/>
              <a:gd name="T5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45">
                <a:moveTo>
                  <a:pt x="0" y="24"/>
                </a:moveTo>
                <a:lnTo>
                  <a:pt x="38" y="45"/>
                </a:lnTo>
                <a:lnTo>
                  <a:pt x="3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340127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DG Themed_Geo" type="title">
  <p:cSld name="NDG Themed_Geo">
    <p:bg>
      <p:bgPr>
        <a:solidFill>
          <a:srgbClr val="005B99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8115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CE96F8B1-E3D5-1B4E-9D40-0D336DE04262}"/>
              </a:ext>
            </a:extLst>
          </p:cNvPr>
          <p:cNvGrpSpPr/>
          <p:nvPr userDrawn="1"/>
        </p:nvGrpSpPr>
        <p:grpSpPr>
          <a:xfrm>
            <a:off x="-44877" y="345512"/>
            <a:ext cx="9294713" cy="4816775"/>
            <a:chOff x="-63232" y="466133"/>
            <a:chExt cx="12392951" cy="642236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2EA89F1-4D5D-F142-88BD-4413397BCF26}"/>
                </a:ext>
              </a:extLst>
            </p:cNvPr>
            <p:cNvGrpSpPr/>
            <p:nvPr userDrawn="1"/>
          </p:nvGrpSpPr>
          <p:grpSpPr>
            <a:xfrm>
              <a:off x="-63232" y="466133"/>
              <a:ext cx="12392951" cy="5306286"/>
              <a:chOff x="-63232" y="466133"/>
              <a:chExt cx="12392951" cy="5306286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9773CA9-7675-FC43-A0B8-AAC8A4BEB136}"/>
                  </a:ext>
                </a:extLst>
              </p:cNvPr>
              <p:cNvSpPr txBox="1"/>
              <p:nvPr userDrawn="1"/>
            </p:nvSpPr>
            <p:spPr>
              <a:xfrm rot="19629108">
                <a:off x="8345674" y="4746583"/>
                <a:ext cx="3281680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2100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2100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785352C-5F5E-7746-A35F-BEDFC1E98E3A}"/>
                  </a:ext>
                </a:extLst>
              </p:cNvPr>
              <p:cNvSpPr txBox="1"/>
              <p:nvPr userDrawn="1"/>
            </p:nvSpPr>
            <p:spPr>
              <a:xfrm rot="19629108">
                <a:off x="9048039" y="2467211"/>
                <a:ext cx="3281680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2100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2100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4E355A2-AEC4-7F48-AB7D-6AF2B3614230}"/>
                  </a:ext>
                </a:extLst>
              </p:cNvPr>
              <p:cNvSpPr txBox="1"/>
              <p:nvPr userDrawn="1"/>
            </p:nvSpPr>
            <p:spPr>
              <a:xfrm rot="19629108">
                <a:off x="5708491" y="4574307"/>
                <a:ext cx="3281680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2100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2100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2020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38AEFE9-5F55-FD4B-BE94-3525A3419A34}"/>
                  </a:ext>
                </a:extLst>
              </p:cNvPr>
              <p:cNvSpPr txBox="1"/>
              <p:nvPr userDrawn="1"/>
            </p:nvSpPr>
            <p:spPr>
              <a:xfrm rot="19629108">
                <a:off x="8928770" y="823941"/>
                <a:ext cx="3281680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2100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2100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E6CAE0E-16F6-054F-885D-3165C40C97E4}"/>
                  </a:ext>
                </a:extLst>
              </p:cNvPr>
              <p:cNvSpPr txBox="1"/>
              <p:nvPr userDrawn="1"/>
            </p:nvSpPr>
            <p:spPr>
              <a:xfrm rot="19629108">
                <a:off x="5589221" y="2931037"/>
                <a:ext cx="3281680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2100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2100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6B00186-567D-014E-89FB-4A3A587E9734}"/>
                  </a:ext>
                </a:extLst>
              </p:cNvPr>
              <p:cNvSpPr txBox="1"/>
              <p:nvPr userDrawn="1"/>
            </p:nvSpPr>
            <p:spPr>
              <a:xfrm rot="19629108">
                <a:off x="2214216" y="4787534"/>
                <a:ext cx="3281680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2100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2100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30BED5E-61A6-BF41-BFEF-67103C2D8360}"/>
                  </a:ext>
                </a:extLst>
              </p:cNvPr>
              <p:cNvSpPr txBox="1"/>
              <p:nvPr userDrawn="1"/>
            </p:nvSpPr>
            <p:spPr>
              <a:xfrm rot="19629108">
                <a:off x="6649398" y="466133"/>
                <a:ext cx="3281680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2100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2100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A203121-597A-A845-901C-88993C15DB1F}"/>
                  </a:ext>
                </a:extLst>
              </p:cNvPr>
              <p:cNvSpPr txBox="1"/>
              <p:nvPr userDrawn="1"/>
            </p:nvSpPr>
            <p:spPr>
              <a:xfrm rot="19629108">
                <a:off x="3309849" y="2573229"/>
                <a:ext cx="3281680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2100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2100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4E6834B-04F9-6148-97FD-27320F299608}"/>
                  </a:ext>
                </a:extLst>
              </p:cNvPr>
              <p:cNvSpPr txBox="1"/>
              <p:nvPr userDrawn="1"/>
            </p:nvSpPr>
            <p:spPr>
              <a:xfrm rot="19629108">
                <a:off x="-63232" y="4727328"/>
                <a:ext cx="3281680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2100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2100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29E967B-9EF6-DB47-8DB9-4FD6899950ED}"/>
                  </a:ext>
                </a:extLst>
              </p:cNvPr>
              <p:cNvSpPr txBox="1"/>
              <p:nvPr userDrawn="1"/>
            </p:nvSpPr>
            <p:spPr>
              <a:xfrm rot="19629108">
                <a:off x="3508629" y="691418"/>
                <a:ext cx="3281680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2100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2100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4C8B27B-F7C7-AB41-8C8A-FE8E39558B8B}"/>
                  </a:ext>
                </a:extLst>
              </p:cNvPr>
              <p:cNvSpPr txBox="1"/>
              <p:nvPr userDrawn="1"/>
            </p:nvSpPr>
            <p:spPr>
              <a:xfrm rot="19629108">
                <a:off x="169081" y="2798514"/>
                <a:ext cx="3281680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2100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2100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F97766E-0249-374F-A197-B37E5F2E5F2B}"/>
                  </a:ext>
                </a:extLst>
              </p:cNvPr>
              <p:cNvSpPr txBox="1"/>
              <p:nvPr userDrawn="1"/>
            </p:nvSpPr>
            <p:spPr>
              <a:xfrm rot="19629108">
                <a:off x="89569" y="744426"/>
                <a:ext cx="3281680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2100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2100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A5785BB-E10C-8644-83B0-24C0951DF282}"/>
                </a:ext>
              </a:extLst>
            </p:cNvPr>
            <p:cNvSpPr txBox="1"/>
            <p:nvPr userDrawn="1"/>
          </p:nvSpPr>
          <p:spPr>
            <a:xfrm>
              <a:off x="706297" y="6272946"/>
              <a:ext cx="8603078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</a:rPr>
                <a:t>ALL RIGHTS RESERVED </a:t>
              </a:r>
              <a:r>
                <a:rPr lang="en-ES" sz="1200" dirty="0">
                  <a:solidFill>
                    <a:schemeClr val="bg1">
                      <a:lumMod val="95000"/>
                    </a:schemeClr>
                  </a:solidFill>
                </a:rPr>
                <a:t>©</a:t>
              </a:r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</a:rPr>
                <a:t> COPYRIGHT 2022 | DO NOT DISTRIBUTE WITHOUT WRITTEN PERMISSION</a:t>
              </a:r>
            </a:p>
          </p:txBody>
        </p:sp>
      </p:grpSp>
      <p:pic>
        <p:nvPicPr>
          <p:cNvPr id="55" name="Picture 54">
            <a:extLst>
              <a:ext uri="{FF2B5EF4-FFF2-40B4-BE49-F238E27FC236}">
                <a16:creationId xmlns:a16="http://schemas.microsoft.com/office/drawing/2014/main" id="{63739BD9-DD43-8A44-B850-E9E92078DE6B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lum bright="-100000" contrast="-100000"/>
          </a:blip>
          <a:stretch>
            <a:fillRect/>
          </a:stretch>
        </p:blipFill>
        <p:spPr>
          <a:xfrm>
            <a:off x="7973521" y="4711611"/>
            <a:ext cx="958562" cy="310793"/>
          </a:xfrm>
          <a:prstGeom prst="rect">
            <a:avLst/>
          </a:prstGeom>
        </p:spPr>
      </p:pic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1D925E71-E109-8543-BB69-F10799EA0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18171"/>
            <a:ext cx="7886700" cy="501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461C849-1C5D-734D-B142-F998D49A8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49" y="1187605"/>
            <a:ext cx="7886699" cy="3445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873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8" r:id="rId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250" b="1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14313" indent="-214313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84E6D97-AAC7-1C4D-B2BC-047D47289A4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207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6" y="-4763"/>
            <a:ext cx="9172077" cy="51482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77B63A2-25D2-EE46-BF94-A0A30914DA33}"/>
              </a:ext>
            </a:extLst>
          </p:cNvPr>
          <p:cNvSpPr/>
          <p:nvPr/>
        </p:nvSpPr>
        <p:spPr>
          <a:xfrm>
            <a:off x="0" y="0"/>
            <a:ext cx="4937760" cy="5148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1804B47-4DFE-914E-8D4C-1FC4D61515A6}"/>
              </a:ext>
            </a:extLst>
          </p:cNvPr>
          <p:cNvSpPr txBox="1">
            <a:spLocks/>
          </p:cNvSpPr>
          <p:nvPr/>
        </p:nvSpPr>
        <p:spPr>
          <a:xfrm>
            <a:off x="4985500" y="2442020"/>
            <a:ext cx="3845689" cy="1357123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kern="1200">
                <a:solidFill>
                  <a:schemeClr val="tx2"/>
                </a:solidFill>
                <a:latin typeface="+mj-lt"/>
                <a:ea typeface="+mj-ea"/>
                <a:cs typeface="Calibri" panose="020F050202020403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95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Arial"/>
              </a:rPr>
              <a:t>Module 5.1.1</a:t>
            </a:r>
            <a:r>
              <a:rPr kumimoji="0" lang="en-US" sz="49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Arial"/>
              </a:rPr>
              <a:t>: Module Introduction</a:t>
            </a:r>
            <a:endParaRPr kumimoji="0" lang="en-US" sz="49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Arimo" panose="020B060402020202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9B9D70-31BD-C542-B1A2-6876C15E2FCA}"/>
              </a:ext>
            </a:extLst>
          </p:cNvPr>
          <p:cNvSpPr/>
          <p:nvPr/>
        </p:nvSpPr>
        <p:spPr>
          <a:xfrm>
            <a:off x="909279" y="0"/>
            <a:ext cx="87312" cy="5143500"/>
          </a:xfrm>
          <a:prstGeom prst="rect">
            <a:avLst/>
          </a:prstGeom>
          <a:solidFill>
            <a:srgbClr val="0007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A281C69-6059-6847-BEC9-D717A1ED2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76" y="426810"/>
            <a:ext cx="3150383" cy="10555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2B875F-6048-BB48-BF42-0A19916B0CD7}"/>
              </a:ext>
            </a:extLst>
          </p:cNvPr>
          <p:cNvSpPr txBox="1"/>
          <p:nvPr/>
        </p:nvSpPr>
        <p:spPr>
          <a:xfrm>
            <a:off x="1135450" y="4716690"/>
            <a:ext cx="3607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t>ALL RIGHTS RESERVED </a:t>
            </a:r>
            <a:r>
              <a:rPr kumimoji="0" lang="en-E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t>©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t> COPYRIGHT 2022</a:t>
            </a:r>
            <a:endParaRPr kumimoji="0" lang="he-IL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  <a:sym typeface="Arial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t>DO NOT DISTRIBUTE WITHOUT WRITTEN PERMISSION</a:t>
            </a:r>
          </a:p>
        </p:txBody>
      </p:sp>
    </p:spTree>
    <p:extLst>
      <p:ext uri="{BB962C8B-B14F-4D97-AF65-F5344CB8AC3E}">
        <p14:creationId xmlns:p14="http://schemas.microsoft.com/office/powerpoint/2010/main" val="606238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F9434C-7FB9-413B-B9A3-B6243EFB4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9253" y="1945495"/>
            <a:ext cx="3983636" cy="1252509"/>
          </a:xfrm>
        </p:spPr>
        <p:txBody>
          <a:bodyPr>
            <a:normAutofit/>
          </a:bodyPr>
          <a:lstStyle/>
          <a:p>
            <a:r>
              <a:rPr lang="en-US" sz="4200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677259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ctr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  <a:effectLst/>
                <a:latin typeface="Hind" panose="02000000000000000000" pitchFamily="2" charset="0"/>
                <a:cs typeface="Hind" panose="02000000000000000000" pitchFamily="2" charset="0"/>
              </a:rPr>
              <a:t>History of Python</a:t>
            </a:r>
            <a:endParaRPr lang="en-US" b="1" dirty="0">
              <a:solidFill>
                <a:schemeClr val="tx1"/>
              </a:solidFill>
              <a:latin typeface="Hind" panose="02000000000000000000" pitchFamily="2" charset="0"/>
              <a:ea typeface="Hind"/>
              <a:cs typeface="Hind" panose="02000000000000000000" pitchFamily="2" charset="0"/>
              <a:sym typeface="Hind"/>
            </a:endParaRPr>
          </a:p>
        </p:txBody>
      </p:sp>
      <p:sp>
        <p:nvSpPr>
          <p:cNvPr id="133" name="Google Shape;133;p24"/>
          <p:cNvSpPr txBox="1">
            <a:spLocks noGrp="1"/>
          </p:cNvSpPr>
          <p:nvPr>
            <p:ph type="subTitle" idx="1"/>
          </p:nvPr>
        </p:nvSpPr>
        <p:spPr>
          <a:xfrm>
            <a:off x="311700" y="1229875"/>
            <a:ext cx="8520600" cy="32802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Python 2.0 was first released in 2000. Its latest version, 2.7, was released in 2010.</a:t>
            </a:r>
            <a:b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</a:br>
            <a:endParaRPr lang="en-US" sz="1600" dirty="0">
              <a:solidFill>
                <a:schemeClr val="tx1"/>
              </a:solidFill>
              <a:latin typeface="Trebuchet MS" panose="020B0603020202020204" pitchFamily="34" charset="0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Python 3.0 was released in 2008. Its latest version, 3.7, was released in 2018.</a:t>
            </a:r>
            <a:b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</a:br>
            <a:endParaRPr lang="en-US" sz="1600" dirty="0">
              <a:solidFill>
                <a:schemeClr val="tx1"/>
              </a:solidFill>
              <a:latin typeface="Trebuchet MS" panose="020B0603020202020204" pitchFamily="34" charset="0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Since January 1, 2020, Python 2.7 has "retired" and no longer be maintained.</a:t>
            </a:r>
            <a:b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</a:br>
            <a:endParaRPr lang="en-US" sz="1600" dirty="0">
              <a:solidFill>
                <a:schemeClr val="tx1"/>
              </a:solidFill>
              <a:latin typeface="Trebuchet MS" panose="020B0603020202020204" pitchFamily="34" charset="0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endParaRPr lang="en-US" sz="1600" dirty="0">
              <a:solidFill>
                <a:schemeClr val="tx1"/>
              </a:solidFill>
              <a:latin typeface="Trebuchet MS" panose="020B0603020202020204" pitchFamily="34" charset="0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endParaRPr lang="en-US" sz="1600" dirty="0">
              <a:solidFill>
                <a:schemeClr val="tx1"/>
              </a:solidFill>
              <a:latin typeface="Trebuchet MS" panose="020B0603020202020204" pitchFamily="34" charset="0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6A56890C-114C-4C75-8211-02FFB67EA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850" y="2825051"/>
            <a:ext cx="1691654" cy="168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04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ctr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  <a:effectLst/>
                <a:latin typeface="Hind" panose="02000000000000000000" pitchFamily="2" charset="0"/>
                <a:cs typeface="Hind" panose="02000000000000000000" pitchFamily="2" charset="0"/>
              </a:rPr>
              <a:t>Why Python?</a:t>
            </a:r>
            <a:endParaRPr lang="en-US" b="1" dirty="0">
              <a:solidFill>
                <a:schemeClr val="tx1"/>
              </a:solidFill>
              <a:latin typeface="Hind" panose="02000000000000000000" pitchFamily="2" charset="0"/>
              <a:ea typeface="Hind"/>
              <a:cs typeface="Hind" panose="02000000000000000000" pitchFamily="2" charset="0"/>
              <a:sym typeface="Hind"/>
            </a:endParaRPr>
          </a:p>
        </p:txBody>
      </p:sp>
      <p:sp>
        <p:nvSpPr>
          <p:cNvPr id="133" name="Google Shape;133;p24"/>
          <p:cNvSpPr txBox="1">
            <a:spLocks noGrp="1"/>
          </p:cNvSpPr>
          <p:nvPr>
            <p:ph type="subTitle" idx="1"/>
          </p:nvPr>
        </p:nvSpPr>
        <p:spPr>
          <a:xfrm>
            <a:off x="311700" y="1229875"/>
            <a:ext cx="8520600" cy="32802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High level</a:t>
            </a:r>
            <a:b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</a:br>
            <a:endParaRPr lang="en-US" sz="1600" dirty="0">
              <a:solidFill>
                <a:schemeClr val="tx1"/>
              </a:solidFill>
              <a:latin typeface="Trebuchet MS" panose="020B0603020202020204" pitchFamily="34" charset="0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Interpreted</a:t>
            </a:r>
            <a:b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</a:br>
            <a:endParaRPr lang="en-US" sz="1600" dirty="0">
              <a:solidFill>
                <a:schemeClr val="tx1"/>
              </a:solidFill>
              <a:latin typeface="Trebuchet MS" panose="020B0603020202020204" pitchFamily="34" charset="0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Very readable and easy to use</a:t>
            </a:r>
            <a:b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</a:br>
            <a:endParaRPr lang="en-US" sz="1600" dirty="0">
              <a:solidFill>
                <a:schemeClr val="tx1"/>
              </a:solidFill>
              <a:latin typeface="Trebuchet MS" panose="020B0603020202020204" pitchFamily="34" charset="0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Used a lot in the field of cyber security</a:t>
            </a:r>
            <a:b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</a:br>
            <a:endParaRPr lang="en-US" sz="1600" dirty="0">
              <a:solidFill>
                <a:schemeClr val="tx1"/>
              </a:solidFill>
              <a:latin typeface="Trebuchet MS" panose="020B0603020202020204" pitchFamily="34" charset="0"/>
              <a:ea typeface="Trebuchet MS"/>
              <a:cs typeface="Trebuchet MS"/>
              <a:sym typeface="Trebuchet MS"/>
            </a:endParaRPr>
          </a:p>
          <a:p>
            <a:pPr marL="757237" lvl="1" indent="-330200"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A lot of tools, exploits and POCs are written in python</a:t>
            </a:r>
          </a:p>
        </p:txBody>
      </p:sp>
    </p:spTree>
    <p:extLst>
      <p:ext uri="{BB962C8B-B14F-4D97-AF65-F5344CB8AC3E}">
        <p14:creationId xmlns:p14="http://schemas.microsoft.com/office/powerpoint/2010/main" val="4197885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ctr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  <a:effectLst/>
                <a:latin typeface="Hind" panose="02000000000000000000" pitchFamily="2" charset="0"/>
                <a:cs typeface="Hind" panose="02000000000000000000" pitchFamily="2" charset="0"/>
              </a:rPr>
              <a:t>PyCharm Installation</a:t>
            </a:r>
            <a:endParaRPr lang="en-US" b="1" dirty="0">
              <a:solidFill>
                <a:schemeClr val="tx1"/>
              </a:solidFill>
              <a:latin typeface="Hind" panose="02000000000000000000" pitchFamily="2" charset="0"/>
              <a:ea typeface="Hind"/>
              <a:cs typeface="Hind" panose="02000000000000000000" pitchFamily="2" charset="0"/>
              <a:sym typeface="Hind"/>
            </a:endParaRPr>
          </a:p>
        </p:txBody>
      </p:sp>
      <p:sp>
        <p:nvSpPr>
          <p:cNvPr id="133" name="Google Shape;133;p24"/>
          <p:cNvSpPr txBox="1">
            <a:spLocks noGrp="1"/>
          </p:cNvSpPr>
          <p:nvPr>
            <p:ph type="subTitle" idx="1"/>
          </p:nvPr>
        </p:nvSpPr>
        <p:spPr>
          <a:xfrm>
            <a:off x="311700" y="1229875"/>
            <a:ext cx="8520600" cy="32802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Follow lab 5.1.1 to </a:t>
            </a:r>
            <a:r>
              <a:rPr lang="en-US" sz="1600">
                <a:solidFill>
                  <a:schemeClr val="tx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install PyCharm</a:t>
            </a:r>
            <a:endParaRPr lang="en-US" sz="1600" dirty="0">
              <a:solidFill>
                <a:schemeClr val="tx1"/>
              </a:solidFill>
              <a:latin typeface="Trebuchet MS" panose="020B0603020202020204" pitchFamily="34" charset="0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" name="Picture 2" descr="A picture containing text, businesscard, vector graphics&#10;&#10;Description automatically generated">
            <a:extLst>
              <a:ext uri="{FF2B5EF4-FFF2-40B4-BE49-F238E27FC236}">
                <a16:creationId xmlns:a16="http://schemas.microsoft.com/office/drawing/2014/main" id="{9B45CD65-BA9A-4F1C-8485-BF2A24352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2427" y="1336508"/>
            <a:ext cx="2761534" cy="276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006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F9434C-7FB9-413B-B9A3-B6243EFB4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9253" y="1945495"/>
            <a:ext cx="3983636" cy="1252509"/>
          </a:xfrm>
        </p:spPr>
        <p:txBody>
          <a:bodyPr>
            <a:normAutofit/>
          </a:bodyPr>
          <a:lstStyle/>
          <a:p>
            <a:r>
              <a:rPr lang="en-US" sz="42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690177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ctr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  <a:effectLst/>
                <a:latin typeface="Hind" panose="02000000000000000000" pitchFamily="2" charset="0"/>
                <a:cs typeface="Hind" panose="02000000000000000000" pitchFamily="2" charset="0"/>
              </a:rPr>
              <a:t>Introduction</a:t>
            </a:r>
            <a:endParaRPr lang="en-US" b="1" dirty="0">
              <a:solidFill>
                <a:schemeClr val="tx1"/>
              </a:solidFill>
              <a:latin typeface="Hind" panose="02000000000000000000" pitchFamily="2" charset="0"/>
              <a:ea typeface="Hind"/>
              <a:cs typeface="Hind" panose="02000000000000000000" pitchFamily="2" charset="0"/>
              <a:sym typeface="Hind"/>
            </a:endParaRPr>
          </a:p>
        </p:txBody>
      </p:sp>
      <p:sp>
        <p:nvSpPr>
          <p:cNvPr id="133" name="Google Shape;133;p24"/>
          <p:cNvSpPr txBox="1">
            <a:spLocks noGrp="1"/>
          </p:cNvSpPr>
          <p:nvPr>
            <p:ph type="subTitle" idx="1"/>
          </p:nvPr>
        </p:nvSpPr>
        <p:spPr>
          <a:xfrm>
            <a:off x="311700" y="1229875"/>
            <a:ext cx="8520600" cy="32802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-US" sz="1600" dirty="0"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High and Low Programming Languages</a:t>
            </a:r>
            <a:br>
              <a:rPr lang="en-US" sz="1600" dirty="0"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</a:br>
            <a:endParaRPr lang="en-US" sz="1600" dirty="0"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-US" sz="1600" dirty="0"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Compilation and Interpretation</a:t>
            </a:r>
            <a:br>
              <a:rPr lang="en-US" sz="1600" dirty="0"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</a:br>
            <a:endParaRPr lang="en-US" sz="1600" dirty="0"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History of Python</a:t>
            </a:r>
            <a:b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</a:br>
            <a:endParaRPr lang="en-US" sz="1600" dirty="0">
              <a:solidFill>
                <a:schemeClr val="tx1"/>
              </a:solidFill>
              <a:latin typeface="Trebuchet MS" panose="020B0603020202020204" pitchFamily="34" charset="0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Installing PyCharm</a:t>
            </a: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endParaRPr lang="en-US" sz="1600" dirty="0">
              <a:solidFill>
                <a:schemeClr val="tx1"/>
              </a:solidFill>
              <a:latin typeface="Trebuchet MS" panose="020B0603020202020204" pitchFamily="34" charset="0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746837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ctrTitle"/>
          </p:nvPr>
        </p:nvSpPr>
        <p:spPr>
          <a:xfrm>
            <a:off x="806116" y="1945495"/>
            <a:ext cx="4377775" cy="12525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 dirty="0">
                <a:solidFill>
                  <a:schemeClr val="tx1"/>
                </a:solidFill>
                <a:effectLst/>
                <a:latin typeface="Hind" panose="02000000000000000000" pitchFamily="2" charset="0"/>
                <a:cs typeface="Hind" panose="02000000000000000000" pitchFamily="2" charset="0"/>
              </a:rPr>
              <a:t>Programming Languages</a:t>
            </a:r>
            <a:endParaRPr lang="en-US" sz="4200" b="1" dirty="0">
              <a:solidFill>
                <a:schemeClr val="tx1"/>
              </a:solidFill>
              <a:latin typeface="Hind" panose="02000000000000000000" pitchFamily="2" charset="0"/>
              <a:ea typeface="Hind"/>
              <a:cs typeface="Hind" panose="02000000000000000000" pitchFamily="2" charset="0"/>
              <a:sym typeface="Hi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ctr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  <a:effectLst/>
                <a:latin typeface="Hind" panose="02000000000000000000" pitchFamily="2" charset="0"/>
                <a:cs typeface="Hind" panose="02000000000000000000" pitchFamily="2" charset="0"/>
              </a:rPr>
              <a:t>Machine Code - Binary</a:t>
            </a:r>
            <a:endParaRPr lang="en-US" b="1" dirty="0">
              <a:solidFill>
                <a:schemeClr val="tx1"/>
              </a:solidFill>
              <a:latin typeface="Hind" panose="02000000000000000000" pitchFamily="2" charset="0"/>
              <a:ea typeface="Hind"/>
              <a:cs typeface="Hind" panose="02000000000000000000" pitchFamily="2" charset="0"/>
              <a:sym typeface="Hind"/>
            </a:endParaRPr>
          </a:p>
        </p:txBody>
      </p:sp>
      <p:sp>
        <p:nvSpPr>
          <p:cNvPr id="133" name="Google Shape;133;p24"/>
          <p:cNvSpPr txBox="1">
            <a:spLocks noGrp="1"/>
          </p:cNvSpPr>
          <p:nvPr>
            <p:ph type="subTitle" idx="1"/>
          </p:nvPr>
        </p:nvSpPr>
        <p:spPr>
          <a:xfrm>
            <a:off x="311700" y="1229875"/>
            <a:ext cx="8520600" cy="32802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This is the only language that the machine understands and runs.</a:t>
            </a:r>
            <a:b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</a:br>
            <a:endParaRPr lang="en-US" sz="1600" dirty="0">
              <a:solidFill>
                <a:schemeClr val="tx1"/>
              </a:solidFill>
              <a:latin typeface="Trebuchet MS" panose="020B0603020202020204" pitchFamily="34" charset="0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Ones and Zeros (Set/Unset || Lit / Unlit)</a:t>
            </a:r>
            <a:b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</a:br>
            <a:endParaRPr lang="en-US" sz="1600" dirty="0">
              <a:solidFill>
                <a:schemeClr val="tx1"/>
              </a:solidFill>
              <a:latin typeface="Trebuchet MS" panose="020B0603020202020204" pitchFamily="34" charset="0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Processor and Operating-System oriented.</a:t>
            </a:r>
            <a:b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</a:br>
            <a:endParaRPr lang="en-US" sz="1600" dirty="0">
              <a:solidFill>
                <a:schemeClr val="tx1"/>
              </a:solidFill>
              <a:latin typeface="Trebuchet MS" panose="020B0603020202020204" pitchFamily="34" charset="0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We won’t code in this. Barely used nowadays.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6C44DC80-A6B4-4EEE-8689-E206033A2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607" y="1941849"/>
            <a:ext cx="1936434" cy="228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748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ctr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  <a:effectLst/>
                <a:latin typeface="Hind" panose="02000000000000000000" pitchFamily="2" charset="0"/>
                <a:cs typeface="Hind" panose="02000000000000000000" pitchFamily="2" charset="0"/>
              </a:rPr>
              <a:t>Assembly</a:t>
            </a:r>
            <a:endParaRPr lang="en-US" b="1" dirty="0">
              <a:solidFill>
                <a:schemeClr val="tx1"/>
              </a:solidFill>
              <a:latin typeface="Hind" panose="02000000000000000000" pitchFamily="2" charset="0"/>
              <a:ea typeface="Hind"/>
              <a:cs typeface="Hind" panose="02000000000000000000" pitchFamily="2" charset="0"/>
              <a:sym typeface="Hind"/>
            </a:endParaRPr>
          </a:p>
        </p:txBody>
      </p:sp>
      <p:sp>
        <p:nvSpPr>
          <p:cNvPr id="133" name="Google Shape;133;p24"/>
          <p:cNvSpPr txBox="1">
            <a:spLocks noGrp="1"/>
          </p:cNvSpPr>
          <p:nvPr>
            <p:ph type="subTitle" idx="1"/>
          </p:nvPr>
        </p:nvSpPr>
        <p:spPr>
          <a:xfrm>
            <a:off x="311700" y="1229875"/>
            <a:ext cx="8520600" cy="32802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Readable</a:t>
            </a:r>
            <a:b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</a:br>
            <a:endParaRPr lang="en-US" sz="1600" dirty="0">
              <a:solidFill>
                <a:schemeClr val="tx1"/>
              </a:solidFill>
              <a:latin typeface="Trebuchet MS" panose="020B0603020202020204" pitchFamily="34" charset="0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Needs translation into machine code</a:t>
            </a:r>
            <a:b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</a:br>
            <a:endParaRPr lang="en-US" sz="1600" dirty="0">
              <a:solidFill>
                <a:schemeClr val="tx1"/>
              </a:solidFill>
              <a:latin typeface="Trebuchet MS" panose="020B0603020202020204" pitchFamily="34" charset="0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Processor oriented</a:t>
            </a:r>
            <a:b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</a:br>
            <a:endParaRPr lang="en-US" sz="1600" dirty="0">
              <a:solidFill>
                <a:schemeClr val="tx1"/>
              </a:solidFill>
              <a:latin typeface="Trebuchet MS" panose="020B0603020202020204" pitchFamily="34" charset="0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endParaRPr lang="en-US" sz="1600" dirty="0">
              <a:solidFill>
                <a:schemeClr val="tx1"/>
              </a:solidFill>
              <a:latin typeface="Trebuchet MS" panose="020B0603020202020204" pitchFamily="34" charset="0"/>
              <a:ea typeface="Trebuchet MS"/>
              <a:cs typeface="Trebuchet MS"/>
              <a:sym typeface="Trebuchet M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9C88DB-EFC2-4495-A99D-064813C355B0}"/>
              </a:ext>
            </a:extLst>
          </p:cNvPr>
          <p:cNvSpPr txBox="1"/>
          <p:nvPr/>
        </p:nvSpPr>
        <p:spPr>
          <a:xfrm>
            <a:off x="5412492" y="1549275"/>
            <a:ext cx="200583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effectLst/>
                <a:latin typeface="Courier New" panose="02070309020205020404" pitchFamily="49" charset="0"/>
              </a:rPr>
              <a:t>MOV ax, 5</a:t>
            </a:r>
            <a:br>
              <a:rPr lang="en-US" sz="2200" dirty="0"/>
            </a:br>
            <a:r>
              <a:rPr lang="en-US" sz="2200" dirty="0">
                <a:effectLst/>
                <a:latin typeface="Courier New" panose="02070309020205020404" pitchFamily="49" charset="0"/>
              </a:rPr>
              <a:t>MOV bx, 17</a:t>
            </a:r>
            <a:br>
              <a:rPr lang="en-US" sz="2200" dirty="0"/>
            </a:br>
            <a:r>
              <a:rPr lang="en-US" sz="2200" dirty="0">
                <a:effectLst/>
                <a:latin typeface="Courier New" panose="02070309020205020404" pitchFamily="49" charset="0"/>
              </a:rPr>
              <a:t>ADD ax, bx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05139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ctr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  <a:effectLst/>
                <a:latin typeface="Hind" panose="02000000000000000000" pitchFamily="2" charset="0"/>
                <a:cs typeface="Hind" panose="02000000000000000000" pitchFamily="2" charset="0"/>
              </a:rPr>
              <a:t>Low-Level Programming Language</a:t>
            </a:r>
            <a:endParaRPr lang="en-US" b="1" dirty="0">
              <a:solidFill>
                <a:schemeClr val="tx1"/>
              </a:solidFill>
              <a:latin typeface="Hind" panose="02000000000000000000" pitchFamily="2" charset="0"/>
              <a:ea typeface="Hind"/>
              <a:cs typeface="Hind" panose="02000000000000000000" pitchFamily="2" charset="0"/>
              <a:sym typeface="Hind"/>
            </a:endParaRPr>
          </a:p>
        </p:txBody>
      </p:sp>
      <p:sp>
        <p:nvSpPr>
          <p:cNvPr id="133" name="Google Shape;133;p24"/>
          <p:cNvSpPr txBox="1">
            <a:spLocks noGrp="1"/>
          </p:cNvSpPr>
          <p:nvPr>
            <p:ph type="subTitle" idx="1"/>
          </p:nvPr>
        </p:nvSpPr>
        <p:spPr>
          <a:xfrm>
            <a:off x="311700" y="1229875"/>
            <a:ext cx="8520600" cy="32802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Machine Code and Assembly are the two main low-level programming languages.</a:t>
            </a:r>
            <a:b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</a:br>
            <a:endParaRPr lang="en-US" sz="1600" dirty="0">
              <a:solidFill>
                <a:schemeClr val="tx1"/>
              </a:solidFill>
              <a:latin typeface="Trebuchet MS" panose="020B0603020202020204" pitchFamily="34" charset="0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They are known as “low-level” because they are very close to how different hardware elements of a computer communicate with each other.</a:t>
            </a:r>
          </a:p>
        </p:txBody>
      </p:sp>
    </p:spTree>
    <p:extLst>
      <p:ext uri="{BB962C8B-B14F-4D97-AF65-F5344CB8AC3E}">
        <p14:creationId xmlns:p14="http://schemas.microsoft.com/office/powerpoint/2010/main" val="1401716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ctrTitle"/>
          </p:nvPr>
        </p:nvSpPr>
        <p:spPr>
          <a:xfrm>
            <a:off x="311700" y="409999"/>
            <a:ext cx="8520600" cy="13294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  <a:effectLst/>
                <a:latin typeface="Hind" panose="02000000000000000000" pitchFamily="2" charset="0"/>
                <a:cs typeface="Hind" panose="02000000000000000000" pitchFamily="2" charset="0"/>
              </a:rPr>
              <a:t>High-Level Programming Language (HLPL)</a:t>
            </a:r>
            <a:endParaRPr lang="en-US" b="1" dirty="0">
              <a:solidFill>
                <a:schemeClr val="tx1"/>
              </a:solidFill>
              <a:latin typeface="Hind" panose="02000000000000000000" pitchFamily="2" charset="0"/>
              <a:ea typeface="Hind"/>
              <a:cs typeface="Hind" panose="02000000000000000000" pitchFamily="2" charset="0"/>
              <a:sym typeface="Hind"/>
            </a:endParaRPr>
          </a:p>
        </p:txBody>
      </p:sp>
      <p:sp>
        <p:nvSpPr>
          <p:cNvPr id="133" name="Google Shape;133;p24"/>
          <p:cNvSpPr txBox="1">
            <a:spLocks noGrp="1"/>
          </p:cNvSpPr>
          <p:nvPr>
            <p:ph type="subTitle" idx="1"/>
          </p:nvPr>
        </p:nvSpPr>
        <p:spPr>
          <a:xfrm>
            <a:off x="311700" y="1802159"/>
            <a:ext cx="8520600" cy="16019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High-level programming languages are a lot closer to the logic of human communication.</a:t>
            </a:r>
            <a:b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</a:br>
            <a:endParaRPr lang="en-US" sz="1600" dirty="0">
              <a:solidFill>
                <a:schemeClr val="tx1"/>
              </a:solidFill>
              <a:latin typeface="Trebuchet MS" panose="020B0603020202020204" pitchFamily="34" charset="0"/>
              <a:ea typeface="Trebuchet MS"/>
              <a:cs typeface="Trebuchet MS"/>
              <a:sym typeface="Trebuchet MS"/>
            </a:endParaRPr>
          </a:p>
          <a:p>
            <a:pPr marL="757237" lvl="1" indent="-330200"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Easy to use</a:t>
            </a:r>
            <a:b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</a:br>
            <a:endParaRPr lang="en-US" sz="1600" dirty="0">
              <a:solidFill>
                <a:schemeClr val="tx1"/>
              </a:solidFill>
              <a:latin typeface="Trebuchet MS" panose="020B0603020202020204" pitchFamily="34" charset="0"/>
              <a:ea typeface="Trebuchet MS"/>
              <a:cs typeface="Trebuchet MS"/>
              <a:sym typeface="Trebuchet MS"/>
            </a:endParaRPr>
          </a:p>
          <a:p>
            <a:pPr marL="757237" lvl="1" indent="-330200"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More flexible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88C345-69A7-4642-B9FE-7432CE666070}"/>
              </a:ext>
            </a:extLst>
          </p:cNvPr>
          <p:cNvSpPr txBox="1"/>
          <p:nvPr/>
        </p:nvSpPr>
        <p:spPr>
          <a:xfrm>
            <a:off x="2226990" y="3811135"/>
            <a:ext cx="13612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/>
                <a:latin typeface="Courier New" panose="02070309020205020404" pitchFamily="49" charset="0"/>
              </a:rPr>
              <a:t>High-Level:</a:t>
            </a:r>
          </a:p>
          <a:p>
            <a:r>
              <a:rPr lang="en-US" dirty="0">
                <a:effectLst/>
                <a:latin typeface="Courier New" panose="02070309020205020404" pitchFamily="49" charset="0"/>
              </a:rPr>
              <a:t>x = 17 + 5</a:t>
            </a:r>
            <a:br>
              <a:rPr lang="en-US" dirty="0"/>
            </a:br>
            <a:r>
              <a:rPr lang="en-US" dirty="0">
                <a:effectLst/>
                <a:latin typeface="Courier New" panose="02070309020205020404" pitchFamily="49" charset="0"/>
              </a:rPr>
              <a:t>&gt;&gt;&gt; 22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4F9342-56EC-48C3-B0BB-3C6CC729F482}"/>
              </a:ext>
            </a:extLst>
          </p:cNvPr>
          <p:cNvSpPr txBox="1"/>
          <p:nvPr/>
        </p:nvSpPr>
        <p:spPr>
          <a:xfrm>
            <a:off x="4965031" y="3703415"/>
            <a:ext cx="18012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/>
                <a:latin typeface="Courier New" panose="02070309020205020404" pitchFamily="49" charset="0"/>
              </a:rPr>
              <a:t>Assembly:</a:t>
            </a:r>
          </a:p>
          <a:p>
            <a:r>
              <a:rPr lang="en-US" dirty="0">
                <a:effectLst/>
                <a:latin typeface="Courier New" panose="02070309020205020404" pitchFamily="49" charset="0"/>
              </a:rPr>
              <a:t>MOV ax, 5</a:t>
            </a:r>
            <a:br>
              <a:rPr lang="en-US" dirty="0"/>
            </a:br>
            <a:r>
              <a:rPr lang="en-US" dirty="0">
                <a:effectLst/>
                <a:latin typeface="Courier New" panose="02070309020205020404" pitchFamily="49" charset="0"/>
              </a:rPr>
              <a:t>MOV bx, 17</a:t>
            </a:r>
            <a:br>
              <a:rPr lang="en-US" dirty="0"/>
            </a:br>
            <a:r>
              <a:rPr lang="en-US" dirty="0">
                <a:effectLst/>
                <a:latin typeface="Courier New" panose="02070309020205020404" pitchFamily="49" charset="0"/>
              </a:rPr>
              <a:t>ADD ax, bx</a:t>
            </a:r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C96F0096-430A-44B0-87A4-4FADF5E19CAE}"/>
              </a:ext>
            </a:extLst>
          </p:cNvPr>
          <p:cNvSpPr/>
          <p:nvPr/>
        </p:nvSpPr>
        <p:spPr>
          <a:xfrm flipV="1">
            <a:off x="3778202" y="4035911"/>
            <a:ext cx="996903" cy="289111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010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ctrTitle"/>
          </p:nvPr>
        </p:nvSpPr>
        <p:spPr>
          <a:xfrm>
            <a:off x="311700" y="410000"/>
            <a:ext cx="8520600" cy="12194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  <a:effectLst/>
                <a:latin typeface="Hind" panose="02000000000000000000" pitchFamily="2" charset="0"/>
                <a:cs typeface="Hind" panose="02000000000000000000" pitchFamily="2" charset="0"/>
              </a:rPr>
              <a:t>How do these high-level languages run?</a:t>
            </a:r>
            <a:endParaRPr lang="en-US" b="1" dirty="0">
              <a:solidFill>
                <a:schemeClr val="tx1"/>
              </a:solidFill>
              <a:latin typeface="Hind" panose="02000000000000000000" pitchFamily="2" charset="0"/>
              <a:ea typeface="Hind"/>
              <a:cs typeface="Hind" panose="02000000000000000000" pitchFamily="2" charset="0"/>
              <a:sym typeface="Hind"/>
            </a:endParaRPr>
          </a:p>
        </p:txBody>
      </p:sp>
      <p:sp>
        <p:nvSpPr>
          <p:cNvPr id="133" name="Google Shape;133;p24"/>
          <p:cNvSpPr txBox="1">
            <a:spLocks noGrp="1"/>
          </p:cNvSpPr>
          <p:nvPr>
            <p:ph type="subTitle" idx="1"/>
          </p:nvPr>
        </p:nvSpPr>
        <p:spPr>
          <a:xfrm>
            <a:off x="311700" y="1787549"/>
            <a:ext cx="8520600" cy="969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Compilation!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2F61870-E24D-44AA-AD00-224C8BB40709}"/>
              </a:ext>
            </a:extLst>
          </p:cNvPr>
          <p:cNvSpPr/>
          <p:nvPr/>
        </p:nvSpPr>
        <p:spPr>
          <a:xfrm>
            <a:off x="1588169" y="3224463"/>
            <a:ext cx="1760048" cy="8593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HLPL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D670D45-1731-46BD-A5AA-5BEE952CE6AF}"/>
              </a:ext>
            </a:extLst>
          </p:cNvPr>
          <p:cNvSpPr/>
          <p:nvPr/>
        </p:nvSpPr>
        <p:spPr>
          <a:xfrm>
            <a:off x="3609473" y="3224463"/>
            <a:ext cx="1760049" cy="8593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Assembly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C878CD9-45F5-4761-A923-7C73FAB88480}"/>
              </a:ext>
            </a:extLst>
          </p:cNvPr>
          <p:cNvSpPr/>
          <p:nvPr/>
        </p:nvSpPr>
        <p:spPr>
          <a:xfrm>
            <a:off x="5630779" y="3224463"/>
            <a:ext cx="1760048" cy="8593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Machine Code</a:t>
            </a:r>
          </a:p>
        </p:txBody>
      </p:sp>
      <p:sp>
        <p:nvSpPr>
          <p:cNvPr id="3" name="Arrow: Curved Down 2">
            <a:extLst>
              <a:ext uri="{FF2B5EF4-FFF2-40B4-BE49-F238E27FC236}">
                <a16:creationId xmlns:a16="http://schemas.microsoft.com/office/drawing/2014/main" id="{6AA25A57-4711-4904-A954-B2EC4D8583DC}"/>
              </a:ext>
            </a:extLst>
          </p:cNvPr>
          <p:cNvSpPr/>
          <p:nvPr/>
        </p:nvSpPr>
        <p:spPr>
          <a:xfrm>
            <a:off x="2970081" y="2571751"/>
            <a:ext cx="928151" cy="5908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Arrow: Curved Down 7">
            <a:extLst>
              <a:ext uri="{FF2B5EF4-FFF2-40B4-BE49-F238E27FC236}">
                <a16:creationId xmlns:a16="http://schemas.microsoft.com/office/drawing/2014/main" id="{14D19B79-F173-43AE-8794-90DD6114BEDE}"/>
              </a:ext>
            </a:extLst>
          </p:cNvPr>
          <p:cNvSpPr/>
          <p:nvPr/>
        </p:nvSpPr>
        <p:spPr>
          <a:xfrm>
            <a:off x="5054409" y="2571750"/>
            <a:ext cx="928151" cy="5908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976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ctrTitle"/>
          </p:nvPr>
        </p:nvSpPr>
        <p:spPr>
          <a:xfrm>
            <a:off x="311700" y="410000"/>
            <a:ext cx="8520600" cy="13706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  <a:effectLst/>
                <a:latin typeface="Hind" panose="02000000000000000000" pitchFamily="2" charset="0"/>
                <a:cs typeface="Hind" panose="02000000000000000000" pitchFamily="2" charset="0"/>
              </a:rPr>
              <a:t>Compiled and Interpreted Languages</a:t>
            </a:r>
            <a:endParaRPr lang="en-US" b="1" dirty="0">
              <a:solidFill>
                <a:schemeClr val="tx1"/>
              </a:solidFill>
              <a:latin typeface="Hind" panose="02000000000000000000" pitchFamily="2" charset="0"/>
              <a:ea typeface="Hind"/>
              <a:cs typeface="Hind" panose="02000000000000000000" pitchFamily="2" charset="0"/>
              <a:sym typeface="Hind"/>
            </a:endParaRPr>
          </a:p>
        </p:txBody>
      </p:sp>
      <p:sp>
        <p:nvSpPr>
          <p:cNvPr id="133" name="Google Shape;133;p24"/>
          <p:cNvSpPr txBox="1">
            <a:spLocks noGrp="1"/>
          </p:cNvSpPr>
          <p:nvPr>
            <p:ph type="subTitle" idx="1"/>
          </p:nvPr>
        </p:nvSpPr>
        <p:spPr>
          <a:xfrm>
            <a:off x="311700" y="1780673"/>
            <a:ext cx="8520600" cy="2729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In compilation, the whole script (code file) is translated from readable language to machine code.</a:t>
            </a:r>
            <a:b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</a:br>
            <a:endParaRPr lang="en-US" sz="1600" dirty="0">
              <a:solidFill>
                <a:schemeClr val="tx1"/>
              </a:solidFill>
              <a:latin typeface="Trebuchet MS" panose="020B0603020202020204" pitchFamily="34" charset="0"/>
              <a:ea typeface="Trebuchet MS"/>
              <a:cs typeface="Trebuchet MS"/>
              <a:sym typeface="Trebuchet MS"/>
            </a:endParaRPr>
          </a:p>
          <a:p>
            <a:pPr marL="757237" lvl="1" indent="-330200"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This machine code outputs a compiled file that is ready for execution. (for example: .exe) The program still has not been run!</a:t>
            </a:r>
            <a:b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</a:br>
            <a:endParaRPr lang="en-US" sz="1600" dirty="0">
              <a:solidFill>
                <a:schemeClr val="tx1"/>
              </a:solidFill>
              <a:latin typeface="Trebuchet MS" panose="020B0603020202020204" pitchFamily="34" charset="0"/>
              <a:ea typeface="Trebuchet MS"/>
              <a:cs typeface="Trebuchet MS"/>
              <a:sym typeface="Trebuchet MS"/>
            </a:endParaRPr>
          </a:p>
          <a:p>
            <a:pPr marL="757237" lvl="1" indent="-330200"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You can run this compiled file repeatedly. In interpretation, each line is translated into machine code and executed, one line after the other.</a:t>
            </a:r>
            <a:b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</a:br>
            <a:endParaRPr lang="en-US" sz="1600" dirty="0">
              <a:solidFill>
                <a:schemeClr val="tx1"/>
              </a:solidFill>
              <a:latin typeface="Trebuchet MS" panose="020B0603020202020204" pitchFamily="34" charset="0"/>
              <a:ea typeface="Trebuchet MS"/>
              <a:cs typeface="Trebuchet MS"/>
              <a:sym typeface="Trebuchet MS"/>
            </a:endParaRPr>
          </a:p>
          <a:p>
            <a:pPr marL="757237" lvl="1" indent="-330200"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For each rerun, each line must be translated again and again.</a:t>
            </a:r>
          </a:p>
        </p:txBody>
      </p:sp>
    </p:spTree>
    <p:extLst>
      <p:ext uri="{BB962C8B-B14F-4D97-AF65-F5344CB8AC3E}">
        <p14:creationId xmlns:p14="http://schemas.microsoft.com/office/powerpoint/2010/main" val="3395642075"/>
      </p:ext>
    </p:extLst>
  </p:cSld>
  <p:clrMapOvr>
    <a:masterClrMapping/>
  </p:clrMapOvr>
</p:sld>
</file>

<file path=ppt/theme/theme1.xml><?xml version="1.0" encoding="utf-8"?>
<a:theme xmlns:a="http://schemas.openxmlformats.org/drawingml/2006/main" name="SOTERIA Theme">
  <a:themeElements>
    <a:clrScheme name="Custom 34">
      <a:dk1>
        <a:srgbClr val="000000"/>
      </a:dk1>
      <a:lt1>
        <a:srgbClr val="FFFFFF"/>
      </a:lt1>
      <a:dk2>
        <a:srgbClr val="930000"/>
      </a:dk2>
      <a:lt2>
        <a:srgbClr val="EEECE1"/>
      </a:lt2>
      <a:accent1>
        <a:srgbClr val="BA0000"/>
      </a:accent1>
      <a:accent2>
        <a:srgbClr val="E54520"/>
      </a:accent2>
      <a:accent3>
        <a:srgbClr val="930000"/>
      </a:accent3>
      <a:accent4>
        <a:srgbClr val="000000"/>
      </a:accent4>
      <a:accent5>
        <a:srgbClr val="4B494B"/>
      </a:accent5>
      <a:accent6>
        <a:srgbClr val="BA0000"/>
      </a:accent6>
      <a:hlink>
        <a:srgbClr val="BA0000"/>
      </a:hlink>
      <a:folHlink>
        <a:srgbClr val="7E7F7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yberPro-Presentation-v0.4-ENG.pptx" id="{7844918F-E687-3842-AC44-F7383EC6D140}" vid="{07D39C44-A07E-0349-95AD-7EE392E339D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Words>419</Words>
  <Application>Microsoft Office PowerPoint</Application>
  <PresentationFormat>On-screen Show (16:9)</PresentationFormat>
  <Paragraphs>54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Roboto</vt:lpstr>
      <vt:lpstr>Hind</vt:lpstr>
      <vt:lpstr>Courier New</vt:lpstr>
      <vt:lpstr>Calibri</vt:lpstr>
      <vt:lpstr>Trebuchet MS</vt:lpstr>
      <vt:lpstr>Arial</vt:lpstr>
      <vt:lpstr>Wingdings</vt:lpstr>
      <vt:lpstr>SOTERIA Theme</vt:lpstr>
      <vt:lpstr>PowerPoint Presentation</vt:lpstr>
      <vt:lpstr>Introduction</vt:lpstr>
      <vt:lpstr>Programming Languages</vt:lpstr>
      <vt:lpstr>Machine Code - Binary</vt:lpstr>
      <vt:lpstr>Assembly</vt:lpstr>
      <vt:lpstr>Low-Level Programming Language</vt:lpstr>
      <vt:lpstr>High-Level Programming Language (HLPL)</vt:lpstr>
      <vt:lpstr>How do these high-level languages run?</vt:lpstr>
      <vt:lpstr>Compiled and Interpreted Languages</vt:lpstr>
      <vt:lpstr>Python</vt:lpstr>
      <vt:lpstr>History of Python</vt:lpstr>
      <vt:lpstr>Why Python?</vt:lpstr>
      <vt:lpstr>PyCharm Installation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01 Introduction to Linux</dc:title>
  <cp:lastModifiedBy>Sergey Grishuk</cp:lastModifiedBy>
  <cp:revision>12</cp:revision>
  <dcterms:modified xsi:type="dcterms:W3CDTF">2022-01-17T07:37:35Z</dcterms:modified>
</cp:coreProperties>
</file>