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3"/>
  </p:notesMasterIdLst>
  <p:sldIdLst>
    <p:sldId id="1169" r:id="rId2"/>
    <p:sldId id="1200" r:id="rId3"/>
    <p:sldId id="1171" r:id="rId4"/>
    <p:sldId id="1202" r:id="rId5"/>
    <p:sldId id="1203" r:id="rId6"/>
    <p:sldId id="1201" r:id="rId7"/>
    <p:sldId id="1205" r:id="rId8"/>
    <p:sldId id="1204" r:id="rId9"/>
    <p:sldId id="1207" r:id="rId10"/>
    <p:sldId id="1208" r:id="rId11"/>
    <p:sldId id="1209" r:id="rId12"/>
    <p:sldId id="1210" r:id="rId13"/>
    <p:sldId id="1211" r:id="rId14"/>
    <p:sldId id="1212" r:id="rId15"/>
    <p:sldId id="1213" r:id="rId16"/>
    <p:sldId id="1214" r:id="rId17"/>
    <p:sldId id="1215" r:id="rId18"/>
    <p:sldId id="1216" r:id="rId19"/>
    <p:sldId id="1217" r:id="rId20"/>
    <p:sldId id="1218" r:id="rId21"/>
    <p:sldId id="1206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Hind" panose="02000000000000000000" pitchFamily="2" charset="0"/>
      <p:regular r:id="rId32"/>
      <p:bold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Trebuchet MS" panose="020B060302020202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00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cd322537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4fcd322537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7265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cd322537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4fcd322537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4981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cd322537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4fcd322537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3518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cd322537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4fcd322537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5100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cd322537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4fcd322537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6933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cd322537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4fcd322537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8397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cd322537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4fcd322537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0790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cd322537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4fcd322537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3379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cd322537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4fcd322537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7733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cd322537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4fcd322537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2120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cd322537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4fcd322537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2570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cd322537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4fcd322537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3262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cd322537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4fcd322537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9549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cd322537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4fcd322537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0622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cd322537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4fcd322537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5701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cd322537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4fcd322537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1904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1143001" y="1663810"/>
            <a:ext cx="3983636" cy="125250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rtl="1"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132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25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כותר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517D8B-589C-4D78-A327-BB79AEC122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7934" y="1458673"/>
            <a:ext cx="7306908" cy="2200275"/>
          </a:xfrm>
          <a:prstGeom prst="rect">
            <a:avLst/>
          </a:prstGeom>
        </p:spPr>
        <p:txBody>
          <a:bodyPr/>
          <a:lstStyle>
            <a:lvl1pPr>
              <a:buClrTx/>
              <a:defRPr lang="en-US" sz="18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Tx/>
              <a:defRPr lang="en-US" sz="135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Tx/>
              <a:defRPr lang="en-US" sz="12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Tx/>
              <a:defRPr lang="en-US" sz="105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Tx/>
              <a:defRPr lang="he-IL" sz="9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255985" lvl="0" indent="-25598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ct val="100000"/>
            </a:pPr>
            <a:r>
              <a:rPr lang="he-IL"/>
              <a:t>לחץ כדי לערוך סגנונות טקסט של תבנית בסיס</a:t>
            </a:r>
          </a:p>
          <a:p>
            <a:pPr marL="255985" lvl="1" indent="-25598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ct val="100000"/>
            </a:pPr>
            <a:r>
              <a:rPr lang="he-IL"/>
              <a:t>רמה שנייה</a:t>
            </a:r>
          </a:p>
          <a:p>
            <a:pPr marL="255985" lvl="2" indent="-25598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ct val="100000"/>
            </a:pPr>
            <a:r>
              <a:rPr lang="he-IL"/>
              <a:t>רמה שלישית</a:t>
            </a:r>
          </a:p>
          <a:p>
            <a:pPr marL="255985" lvl="3" indent="-25598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ct val="100000"/>
            </a:pPr>
            <a:r>
              <a:rPr lang="he-IL"/>
              <a:t>רמה רביעית</a:t>
            </a:r>
          </a:p>
          <a:p>
            <a:pPr marL="255985" lvl="4" indent="-25598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ct val="100000"/>
            </a:pPr>
            <a:r>
              <a:rPr lang="he-IL"/>
              <a:t>רמה חמישית</a:t>
            </a:r>
            <a:endParaRPr lang="he-I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89EFAF-D5FE-4B86-B72E-7A0FBE6CEC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7934" y="684742"/>
            <a:ext cx="7306908" cy="411480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589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54">
              <a:defRPr/>
            </a:pPr>
            <a:fld id="{2F5CCB13-0A32-4557-88E9-079F0C330695}" type="slidenum">
              <a:rPr lang="en-US" smtClean="0">
                <a:solidFill>
                  <a:srgbClr val="595959"/>
                </a:solidFill>
              </a:rPr>
              <a:pPr defTabSz="385754">
                <a:defRPr/>
              </a:pPr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5358" y="988182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59" indent="-169859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lvl1pPr>
            <a:lvl2pPr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500">
                <a:solidFill>
                  <a:srgbClr val="000000"/>
                </a:solidFill>
              </a:defRPr>
            </a:lvl2pPr>
            <a:lvl3pPr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350">
                <a:solidFill>
                  <a:srgbClr val="000000"/>
                </a:solidFill>
              </a:defRPr>
            </a:lvl3pPr>
            <a:lvl4pPr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5357" y="208253"/>
            <a:ext cx="9004994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783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50" kern="1200" dirty="0">
                <a:solidFill>
                  <a:schemeClr val="tx1"/>
                </a:solidFill>
                <a:latin typeface="+mn-lt"/>
                <a:ea typeface="+mj-ea"/>
                <a:cs typeface="+mj-cs"/>
                <a:sym typeface="Arial" pitchFamily="34" charset="0"/>
              </a:defRPr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4710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50044"/>
            <a:ext cx="7886700" cy="994172"/>
          </a:xfrm>
          <a:prstGeom prst="rect">
            <a:avLst/>
          </a:prstGeom>
        </p:spPr>
        <p:txBody>
          <a:bodyPr anchor="ctr"/>
          <a:lstStyle>
            <a:lvl1pPr algn="l">
              <a:defRPr lang="en-GB" sz="2700" b="1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ctr"/>
            <a:r>
              <a:rPr lang="he-IL"/>
              <a:t>לחץ כדי לערוך סגנון כותרת של תבנית בסיס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641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90FBCAF3-1BCD-4D45-BE3F-A6F24C903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58059" y="2306293"/>
            <a:ext cx="3827883" cy="530915"/>
          </a:xfrm>
          <a:prstGeom prst="rect">
            <a:avLst/>
          </a:prstGeom>
        </p:spPr>
        <p:txBody>
          <a:bodyPr/>
          <a:lstStyle>
            <a:lvl1pPr algn="ctr" rtl="0"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Chapter Name</a:t>
            </a:r>
            <a:endParaRPr lang="en-GB" dirty="0"/>
          </a:p>
        </p:txBody>
      </p:sp>
      <p:sp>
        <p:nvSpPr>
          <p:cNvPr id="9" name="Freeform 47">
            <a:extLst>
              <a:ext uri="{FF2B5EF4-FFF2-40B4-BE49-F238E27FC236}">
                <a16:creationId xmlns:a16="http://schemas.microsoft.com/office/drawing/2014/main" id="{FD699AAF-E2C0-4F27-8E6D-D810B886E5B2}"/>
              </a:ext>
            </a:extLst>
          </p:cNvPr>
          <p:cNvSpPr>
            <a:spLocks/>
          </p:cNvSpPr>
          <p:nvPr/>
        </p:nvSpPr>
        <p:spPr bwMode="auto">
          <a:xfrm>
            <a:off x="6416558" y="3422172"/>
            <a:ext cx="103022" cy="122001"/>
          </a:xfrm>
          <a:custGeom>
            <a:avLst/>
            <a:gdLst>
              <a:gd name="T0" fmla="*/ 0 w 38"/>
              <a:gd name="T1" fmla="*/ 24 h 45"/>
              <a:gd name="T2" fmla="*/ 38 w 38"/>
              <a:gd name="T3" fmla="*/ 45 h 45"/>
              <a:gd name="T4" fmla="*/ 38 w 38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5">
                <a:moveTo>
                  <a:pt x="0" y="24"/>
                </a:moveTo>
                <a:lnTo>
                  <a:pt x="38" y="4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 dirty="0"/>
          </a:p>
        </p:txBody>
      </p:sp>
      <p:sp>
        <p:nvSpPr>
          <p:cNvPr id="11" name="Freeform 47">
            <a:extLst>
              <a:ext uri="{FF2B5EF4-FFF2-40B4-BE49-F238E27FC236}">
                <a16:creationId xmlns:a16="http://schemas.microsoft.com/office/drawing/2014/main" id="{92D4C2EE-EEB0-4575-80A8-B854F04A9BA1}"/>
              </a:ext>
            </a:extLst>
          </p:cNvPr>
          <p:cNvSpPr>
            <a:spLocks/>
          </p:cNvSpPr>
          <p:nvPr userDrawn="1"/>
        </p:nvSpPr>
        <p:spPr bwMode="auto">
          <a:xfrm>
            <a:off x="6416558" y="3422172"/>
            <a:ext cx="103022" cy="122001"/>
          </a:xfrm>
          <a:custGeom>
            <a:avLst/>
            <a:gdLst>
              <a:gd name="T0" fmla="*/ 0 w 38"/>
              <a:gd name="T1" fmla="*/ 24 h 45"/>
              <a:gd name="T2" fmla="*/ 38 w 38"/>
              <a:gd name="T3" fmla="*/ 45 h 45"/>
              <a:gd name="T4" fmla="*/ 38 w 38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5">
                <a:moveTo>
                  <a:pt x="0" y="24"/>
                </a:moveTo>
                <a:lnTo>
                  <a:pt x="38" y="4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34012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DG Themed_Geo" type="title">
  <p:cSld name="NDG Themed_Geo">
    <p:bg>
      <p:bgPr>
        <a:solidFill>
          <a:srgbClr val="005B99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115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CE96F8B1-E3D5-1B4E-9D40-0D336DE04262}"/>
              </a:ext>
            </a:extLst>
          </p:cNvPr>
          <p:cNvGrpSpPr/>
          <p:nvPr userDrawn="1"/>
        </p:nvGrpSpPr>
        <p:grpSpPr>
          <a:xfrm>
            <a:off x="-44877" y="345512"/>
            <a:ext cx="9294713" cy="4816775"/>
            <a:chOff x="-63232" y="466133"/>
            <a:chExt cx="12392951" cy="642236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2EA89F1-4D5D-F142-88BD-4413397BCF26}"/>
                </a:ext>
              </a:extLst>
            </p:cNvPr>
            <p:cNvGrpSpPr/>
            <p:nvPr userDrawn="1"/>
          </p:nvGrpSpPr>
          <p:grpSpPr>
            <a:xfrm>
              <a:off x="-63232" y="466133"/>
              <a:ext cx="12392951" cy="5306286"/>
              <a:chOff x="-63232" y="466133"/>
              <a:chExt cx="12392951" cy="530628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773CA9-7675-FC43-A0B8-AAC8A4BEB136}"/>
                  </a:ext>
                </a:extLst>
              </p:cNvPr>
              <p:cNvSpPr txBox="1"/>
              <p:nvPr userDrawn="1"/>
            </p:nvSpPr>
            <p:spPr>
              <a:xfrm rot="19629108">
                <a:off x="8345674" y="4746583"/>
                <a:ext cx="328168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785352C-5F5E-7746-A35F-BEDFC1E98E3A}"/>
                  </a:ext>
                </a:extLst>
              </p:cNvPr>
              <p:cNvSpPr txBox="1"/>
              <p:nvPr userDrawn="1"/>
            </p:nvSpPr>
            <p:spPr>
              <a:xfrm rot="19629108">
                <a:off x="9048039" y="2467211"/>
                <a:ext cx="328168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E355A2-AEC4-7F48-AB7D-6AF2B3614230}"/>
                  </a:ext>
                </a:extLst>
              </p:cNvPr>
              <p:cNvSpPr txBox="1"/>
              <p:nvPr userDrawn="1"/>
            </p:nvSpPr>
            <p:spPr>
              <a:xfrm rot="19629108">
                <a:off x="5708491" y="4574307"/>
                <a:ext cx="328168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8AEFE9-5F55-FD4B-BE94-3525A3419A34}"/>
                  </a:ext>
                </a:extLst>
              </p:cNvPr>
              <p:cNvSpPr txBox="1"/>
              <p:nvPr userDrawn="1"/>
            </p:nvSpPr>
            <p:spPr>
              <a:xfrm rot="19629108">
                <a:off x="8928770" y="823941"/>
                <a:ext cx="328168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E6CAE0E-16F6-054F-885D-3165C40C97E4}"/>
                  </a:ext>
                </a:extLst>
              </p:cNvPr>
              <p:cNvSpPr txBox="1"/>
              <p:nvPr userDrawn="1"/>
            </p:nvSpPr>
            <p:spPr>
              <a:xfrm rot="19629108">
                <a:off x="5589221" y="2931037"/>
                <a:ext cx="328168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B00186-567D-014E-89FB-4A3A587E9734}"/>
                  </a:ext>
                </a:extLst>
              </p:cNvPr>
              <p:cNvSpPr txBox="1"/>
              <p:nvPr userDrawn="1"/>
            </p:nvSpPr>
            <p:spPr>
              <a:xfrm rot="19629108">
                <a:off x="2214216" y="4787534"/>
                <a:ext cx="328168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30BED5E-61A6-BF41-BFEF-67103C2D8360}"/>
                  </a:ext>
                </a:extLst>
              </p:cNvPr>
              <p:cNvSpPr txBox="1"/>
              <p:nvPr userDrawn="1"/>
            </p:nvSpPr>
            <p:spPr>
              <a:xfrm rot="19629108">
                <a:off x="6649398" y="466133"/>
                <a:ext cx="328168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A203121-597A-A845-901C-88993C15DB1F}"/>
                  </a:ext>
                </a:extLst>
              </p:cNvPr>
              <p:cNvSpPr txBox="1"/>
              <p:nvPr userDrawn="1"/>
            </p:nvSpPr>
            <p:spPr>
              <a:xfrm rot="19629108">
                <a:off x="3309849" y="2573229"/>
                <a:ext cx="328168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E6834B-04F9-6148-97FD-27320F299608}"/>
                  </a:ext>
                </a:extLst>
              </p:cNvPr>
              <p:cNvSpPr txBox="1"/>
              <p:nvPr userDrawn="1"/>
            </p:nvSpPr>
            <p:spPr>
              <a:xfrm rot="19629108">
                <a:off x="-63232" y="4727328"/>
                <a:ext cx="328168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29E967B-9EF6-DB47-8DB9-4FD6899950ED}"/>
                  </a:ext>
                </a:extLst>
              </p:cNvPr>
              <p:cNvSpPr txBox="1"/>
              <p:nvPr userDrawn="1"/>
            </p:nvSpPr>
            <p:spPr>
              <a:xfrm rot="19629108">
                <a:off x="3508629" y="691418"/>
                <a:ext cx="328168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4C8B27B-F7C7-AB41-8C8A-FE8E39558B8B}"/>
                  </a:ext>
                </a:extLst>
              </p:cNvPr>
              <p:cNvSpPr txBox="1"/>
              <p:nvPr userDrawn="1"/>
            </p:nvSpPr>
            <p:spPr>
              <a:xfrm rot="19629108">
                <a:off x="169081" y="2798514"/>
                <a:ext cx="328168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F97766E-0249-374F-A197-B37E5F2E5F2B}"/>
                  </a:ext>
                </a:extLst>
              </p:cNvPr>
              <p:cNvSpPr txBox="1"/>
              <p:nvPr userDrawn="1"/>
            </p:nvSpPr>
            <p:spPr>
              <a:xfrm rot="19629108">
                <a:off x="89569" y="744426"/>
                <a:ext cx="328168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A5785BB-E10C-8644-83B0-24C0951DF282}"/>
                </a:ext>
              </a:extLst>
            </p:cNvPr>
            <p:cNvSpPr txBox="1"/>
            <p:nvPr userDrawn="1"/>
          </p:nvSpPr>
          <p:spPr>
            <a:xfrm>
              <a:off x="706297" y="6272946"/>
              <a:ext cx="860307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ALL RIGHTS RESERVED </a:t>
              </a:r>
              <a:r>
                <a:rPr lang="en-ES" sz="1200" dirty="0">
                  <a:solidFill>
                    <a:schemeClr val="bg1">
                      <a:lumMod val="95000"/>
                    </a:schemeClr>
                  </a:solidFill>
                </a:rPr>
                <a:t>©</a:t>
              </a:r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 COPYRIGHT 2022 | DO NOT DISTRIBUTE WITHOUT WRITTEN PERMISSION</a:t>
              </a:r>
            </a:p>
          </p:txBody>
        </p: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63739BD9-DD43-8A44-B850-E9E92078DE6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lum bright="-100000" contrast="-100000"/>
          </a:blip>
          <a:stretch>
            <a:fillRect/>
          </a:stretch>
        </p:blipFill>
        <p:spPr>
          <a:xfrm>
            <a:off x="7973521" y="4711611"/>
            <a:ext cx="958562" cy="310793"/>
          </a:xfrm>
          <a:prstGeom prst="rect">
            <a:avLst/>
          </a:prstGeom>
        </p:spPr>
      </p:pic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1D925E71-E109-8543-BB69-F10799EA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8171"/>
            <a:ext cx="7886700" cy="501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461C849-1C5D-734D-B142-F998D49A8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49" y="1187605"/>
            <a:ext cx="7886699" cy="3445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873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8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50" b="1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14313" indent="-214313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4E6D97-AAC7-1C4D-B2BC-047D47289A4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207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" y="-4763"/>
            <a:ext cx="9172077" cy="51482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7B63A2-25D2-EE46-BF94-A0A30914DA33}"/>
              </a:ext>
            </a:extLst>
          </p:cNvPr>
          <p:cNvSpPr/>
          <p:nvPr/>
        </p:nvSpPr>
        <p:spPr>
          <a:xfrm>
            <a:off x="0" y="0"/>
            <a:ext cx="4937760" cy="5148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1804B47-4DFE-914E-8D4C-1FC4D61515A6}"/>
              </a:ext>
            </a:extLst>
          </p:cNvPr>
          <p:cNvSpPr txBox="1">
            <a:spLocks/>
          </p:cNvSpPr>
          <p:nvPr/>
        </p:nvSpPr>
        <p:spPr>
          <a:xfrm>
            <a:off x="4985500" y="2442020"/>
            <a:ext cx="3845689" cy="135712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kern="1200">
                <a:solidFill>
                  <a:schemeClr val="tx2"/>
                </a:solidFill>
                <a:latin typeface="+mj-lt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9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Arial"/>
              </a:rPr>
              <a:t>Module 5.1.3: Booleans, None and Strings</a:t>
            </a:r>
            <a:endParaRPr kumimoji="0" lang="en-US" sz="49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Arimo" panose="020B060402020202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B9D70-31BD-C542-B1A2-6876C15E2FCA}"/>
              </a:ext>
            </a:extLst>
          </p:cNvPr>
          <p:cNvSpPr/>
          <p:nvPr/>
        </p:nvSpPr>
        <p:spPr>
          <a:xfrm>
            <a:off x="909279" y="0"/>
            <a:ext cx="87312" cy="5143500"/>
          </a:xfrm>
          <a:prstGeom prst="rect">
            <a:avLst/>
          </a:prstGeom>
          <a:solidFill>
            <a:srgbClr val="000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281C69-6059-6847-BEC9-D717A1ED2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76" y="426810"/>
            <a:ext cx="3150383" cy="10555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2B875F-6048-BB48-BF42-0A19916B0CD7}"/>
              </a:ext>
            </a:extLst>
          </p:cNvPr>
          <p:cNvSpPr txBox="1"/>
          <p:nvPr/>
        </p:nvSpPr>
        <p:spPr>
          <a:xfrm>
            <a:off x="1135450" y="4716690"/>
            <a:ext cx="360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ALL RIGHTS RESERVED </a:t>
            </a:r>
            <a:r>
              <a:rPr kumimoji="0" lang="en-E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 COPYRIGHT 2022</a:t>
            </a:r>
            <a:endParaRPr kumimoji="0" lang="he-IL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  <a:sym typeface="Arial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DO NOT DISTRIBUTE WITHOUT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606238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ctr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effectLst/>
                <a:latin typeface="Hind" panose="02000000000000000000" pitchFamily="2" charset="0"/>
                <a:cs typeface="Hind" panose="02000000000000000000" pitchFamily="2" charset="0"/>
              </a:rPr>
              <a:t>Defining Strings</a:t>
            </a:r>
            <a:endParaRPr lang="en-US" b="1" dirty="0">
              <a:solidFill>
                <a:schemeClr val="tx1"/>
              </a:solidFill>
              <a:latin typeface="Hind" panose="02000000000000000000" pitchFamily="2" charset="0"/>
              <a:ea typeface="Hind"/>
              <a:cs typeface="Hind" panose="02000000000000000000" pitchFamily="2" charset="0"/>
              <a:sym typeface="Hind"/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subTitle" idx="1"/>
          </p:nvPr>
        </p:nvSpPr>
        <p:spPr>
          <a:xfrm>
            <a:off x="311700" y="1229875"/>
            <a:ext cx="8520600" cy="1650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To define a String in Python, use either single quotes or double-quotes.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Python interpreter treats them the same!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That means we can use both options to define a string; the only difference is how we, as programmers decide to use them.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49B96E-2C5F-4323-BA72-FFD621AE959D}"/>
              </a:ext>
            </a:extLst>
          </p:cNvPr>
          <p:cNvSpPr txBox="1"/>
          <p:nvPr/>
        </p:nvSpPr>
        <p:spPr>
          <a:xfrm>
            <a:off x="1388787" y="3298715"/>
            <a:ext cx="41388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&gt;&gt;&gt; string1 = "Text"</a:t>
            </a:r>
          </a:p>
          <a:p>
            <a:r>
              <a:rPr lang="en-US" dirty="0">
                <a:latin typeface="Consolas" panose="020B0609020204030204" pitchFamily="49" charset="0"/>
              </a:rPr>
              <a:t>&gt;&gt;&gt; string2 = 'Text'</a:t>
            </a:r>
          </a:p>
          <a:p>
            <a:r>
              <a:rPr lang="en-US" dirty="0">
                <a:latin typeface="Consolas" panose="020B0609020204030204" pitchFamily="49" charset="0"/>
              </a:rPr>
              <a:t>&gt;&gt;&gt; str_w_qoutes1 = "Text with 'quotes'"</a:t>
            </a:r>
          </a:p>
        </p:txBody>
      </p:sp>
    </p:spTree>
    <p:extLst>
      <p:ext uri="{BB962C8B-B14F-4D97-AF65-F5344CB8AC3E}">
        <p14:creationId xmlns:p14="http://schemas.microsoft.com/office/powerpoint/2010/main" val="1070457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ctr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effectLst/>
                <a:latin typeface="Hind" panose="02000000000000000000" pitchFamily="2" charset="0"/>
                <a:cs typeface="Hind" panose="02000000000000000000" pitchFamily="2" charset="0"/>
              </a:rPr>
              <a:t>Escape Characters</a:t>
            </a:r>
            <a:endParaRPr lang="en-US" b="1" dirty="0">
              <a:solidFill>
                <a:schemeClr val="tx1"/>
              </a:solidFill>
              <a:latin typeface="Hind" panose="02000000000000000000" pitchFamily="2" charset="0"/>
              <a:ea typeface="Hind"/>
              <a:cs typeface="Hind" panose="02000000000000000000" pitchFamily="2" charset="0"/>
              <a:sym typeface="Hind"/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subTitle" idx="1"/>
          </p:nvPr>
        </p:nvSpPr>
        <p:spPr>
          <a:xfrm>
            <a:off x="311700" y="1229875"/>
            <a:ext cx="8520600" cy="33008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There is a unique string in built-in the language, the backslash!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With the use of the ”escape string,” we signal the interpreter that we want to ignore the next character!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An escaped character is one character long!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It comes after the backslash!</a:t>
            </a:r>
          </a:p>
        </p:txBody>
      </p:sp>
    </p:spTree>
    <p:extLst>
      <p:ext uri="{BB962C8B-B14F-4D97-AF65-F5344CB8AC3E}">
        <p14:creationId xmlns:p14="http://schemas.microsoft.com/office/powerpoint/2010/main" val="3114168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ctr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effectLst/>
                <a:latin typeface="Hind" panose="02000000000000000000" pitchFamily="2" charset="0"/>
                <a:cs typeface="Hind" panose="02000000000000000000" pitchFamily="2" charset="0"/>
              </a:rPr>
              <a:t>Escape Characters</a:t>
            </a:r>
            <a:endParaRPr lang="en-US" b="1" dirty="0">
              <a:solidFill>
                <a:schemeClr val="tx1"/>
              </a:solidFill>
              <a:latin typeface="Hind" panose="02000000000000000000" pitchFamily="2" charset="0"/>
              <a:ea typeface="Hind"/>
              <a:cs typeface="Hind" panose="02000000000000000000" pitchFamily="2" charset="0"/>
              <a:sym typeface="Hind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B50A85E-0F82-4D31-88D4-E611A6A1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370561"/>
              </p:ext>
            </p:extLst>
          </p:nvPr>
        </p:nvGraphicFramePr>
        <p:xfrm>
          <a:off x="1524000" y="1509151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698022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393663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54214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050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15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 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205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 slash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203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148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82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Carriage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548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42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ctr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effectLst/>
                <a:latin typeface="Hind" panose="02000000000000000000" pitchFamily="2" charset="0"/>
                <a:cs typeface="Hind" panose="02000000000000000000" pitchFamily="2" charset="0"/>
              </a:rPr>
              <a:t>Raw Strings</a:t>
            </a:r>
            <a:endParaRPr lang="en-US" b="1" dirty="0">
              <a:solidFill>
                <a:schemeClr val="tx1"/>
              </a:solidFill>
              <a:latin typeface="Hind" panose="02000000000000000000" pitchFamily="2" charset="0"/>
              <a:ea typeface="Hind"/>
              <a:cs typeface="Hind" panose="02000000000000000000" pitchFamily="2" charset="0"/>
              <a:sym typeface="Hind"/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subTitle" idx="1"/>
          </p:nvPr>
        </p:nvSpPr>
        <p:spPr>
          <a:xfrm>
            <a:off x="311700" y="1229875"/>
            <a:ext cx="8520600" cy="1203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Using Raw Strings, Python ignores all backslashes, not treating them as escape characters anymore!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To define a raw string, we add ‘r’ before defining our string.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B8F478-A7F2-441B-880E-ADE255038126}"/>
              </a:ext>
            </a:extLst>
          </p:cNvPr>
          <p:cNvSpPr txBox="1"/>
          <p:nvPr/>
        </p:nvSpPr>
        <p:spPr>
          <a:xfrm>
            <a:off x="1347538" y="2632142"/>
            <a:ext cx="39463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</a:rPr>
              <a:t>file_path</a:t>
            </a:r>
            <a:r>
              <a:rPr lang="en-US" dirty="0">
                <a:latin typeface="Consolas" panose="020B0609020204030204" pitchFamily="49" charset="0"/>
              </a:rPr>
              <a:t> = 'c:\temp\newfile.txt'</a:t>
            </a:r>
          </a:p>
          <a:p>
            <a:r>
              <a:rPr lang="en-US" dirty="0">
                <a:latin typeface="Consolas" panose="020B0609020204030204" pitchFamily="49" charset="0"/>
              </a:rPr>
              <a:t>&gt;&gt;&gt; print(</a:t>
            </a:r>
            <a:r>
              <a:rPr lang="en-US" dirty="0" err="1">
                <a:latin typeface="Consolas" panose="020B0609020204030204" pitchFamily="49" charset="0"/>
              </a:rPr>
              <a:t>file_path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c:      emp</a:t>
            </a:r>
          </a:p>
          <a:p>
            <a:r>
              <a:rPr lang="en-US" b="1" dirty="0">
                <a:latin typeface="Consolas" panose="020B0609020204030204" pitchFamily="49" charset="0"/>
              </a:rPr>
              <a:t>ewfile.txt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</a:rPr>
              <a:t>file_path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r'c</a:t>
            </a:r>
            <a:r>
              <a:rPr lang="en-US" dirty="0">
                <a:latin typeface="Consolas" panose="020B0609020204030204" pitchFamily="49" charset="0"/>
              </a:rPr>
              <a:t>:\temp\newfile.txt'</a:t>
            </a:r>
          </a:p>
          <a:p>
            <a:r>
              <a:rPr lang="en-US" dirty="0">
                <a:latin typeface="Consolas" panose="020B0609020204030204" pitchFamily="49" charset="0"/>
              </a:rPr>
              <a:t>&gt;&gt;&gt; print(</a:t>
            </a:r>
            <a:r>
              <a:rPr lang="en-US" dirty="0" err="1">
                <a:latin typeface="Consolas" panose="020B0609020204030204" pitchFamily="49" charset="0"/>
              </a:rPr>
              <a:t>file_path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c:\temp\newfile.txt</a:t>
            </a:r>
          </a:p>
        </p:txBody>
      </p:sp>
    </p:spTree>
    <p:extLst>
      <p:ext uri="{BB962C8B-B14F-4D97-AF65-F5344CB8AC3E}">
        <p14:creationId xmlns:p14="http://schemas.microsoft.com/office/powerpoint/2010/main" val="1039197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ctr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effectLst/>
                <a:latin typeface="Hind" panose="02000000000000000000" pitchFamily="2" charset="0"/>
                <a:cs typeface="Hind" panose="02000000000000000000" pitchFamily="2" charset="0"/>
              </a:rPr>
              <a:t>Length of Strings</a:t>
            </a:r>
            <a:endParaRPr lang="en-US" b="1" dirty="0">
              <a:solidFill>
                <a:schemeClr val="tx1"/>
              </a:solidFill>
              <a:latin typeface="Hind" panose="02000000000000000000" pitchFamily="2" charset="0"/>
              <a:ea typeface="Hind"/>
              <a:cs typeface="Hind" panose="02000000000000000000" pitchFamily="2" charset="0"/>
              <a:sym typeface="Hind"/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subTitle" idx="1"/>
          </p:nvPr>
        </p:nvSpPr>
        <p:spPr>
          <a:xfrm>
            <a:off x="311700" y="1229875"/>
            <a:ext cx="8520600" cy="1203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When we want to know a string's length, we can use the built-in function à </a:t>
            </a:r>
            <a:r>
              <a:rPr lang="en-US" sz="1600" dirty="0" err="1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len</a:t>
            </a: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()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The </a:t>
            </a:r>
            <a:r>
              <a:rPr lang="en-US" sz="1600" dirty="0" err="1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len</a:t>
            </a: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() function returns the length of a string for us.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B8F478-A7F2-441B-880E-ADE255038126}"/>
              </a:ext>
            </a:extLst>
          </p:cNvPr>
          <p:cNvSpPr txBox="1"/>
          <p:nvPr/>
        </p:nvSpPr>
        <p:spPr>
          <a:xfrm>
            <a:off x="1347538" y="2632142"/>
            <a:ext cx="39463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&gt;&gt;&gt; print(</a:t>
            </a:r>
            <a:r>
              <a:rPr lang="en-US" dirty="0" err="1">
                <a:latin typeface="Consolas" panose="020B0609020204030204" pitchFamily="49" charset="0"/>
              </a:rPr>
              <a:t>file_path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c:\temp\newfile.txt</a:t>
            </a:r>
          </a:p>
          <a:p>
            <a:r>
              <a:rPr lang="en-US" dirty="0">
                <a:latin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file_path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19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220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ctr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effectLst/>
                <a:latin typeface="Hind" panose="02000000000000000000" pitchFamily="2" charset="0"/>
                <a:cs typeface="Hind" panose="02000000000000000000" pitchFamily="2" charset="0"/>
              </a:rPr>
              <a:t>Indexing</a:t>
            </a:r>
            <a:endParaRPr lang="en-US" b="1" dirty="0">
              <a:solidFill>
                <a:schemeClr val="tx1"/>
              </a:solidFill>
              <a:latin typeface="Hind" panose="02000000000000000000" pitchFamily="2" charset="0"/>
              <a:ea typeface="Hind"/>
              <a:cs typeface="Hind" panose="02000000000000000000" pitchFamily="2" charset="0"/>
              <a:sym typeface="Hind"/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subTitle" idx="1"/>
          </p:nvPr>
        </p:nvSpPr>
        <p:spPr>
          <a:xfrm>
            <a:off x="311700" y="1229875"/>
            <a:ext cx="8520600" cy="160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We can use square brackets – [] with the index of the wanted letter in them to find a single letter inside a string!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The index is the place number of the letter.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b="1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The count always starts with 0</a:t>
            </a: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CA0F2745-AD3D-4C6A-9E6E-0655E3B62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932507"/>
              </p:ext>
            </p:extLst>
          </p:nvPr>
        </p:nvGraphicFramePr>
        <p:xfrm>
          <a:off x="1573265" y="3217588"/>
          <a:ext cx="5997470" cy="1112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747">
                  <a:extLst>
                    <a:ext uri="{9D8B030D-6E8A-4147-A177-3AD203B41FA5}">
                      <a16:colId xmlns:a16="http://schemas.microsoft.com/office/drawing/2014/main" val="902190246"/>
                    </a:ext>
                  </a:extLst>
                </a:gridCol>
                <a:gridCol w="599747">
                  <a:extLst>
                    <a:ext uri="{9D8B030D-6E8A-4147-A177-3AD203B41FA5}">
                      <a16:colId xmlns:a16="http://schemas.microsoft.com/office/drawing/2014/main" val="1057082445"/>
                    </a:ext>
                  </a:extLst>
                </a:gridCol>
                <a:gridCol w="599747">
                  <a:extLst>
                    <a:ext uri="{9D8B030D-6E8A-4147-A177-3AD203B41FA5}">
                      <a16:colId xmlns:a16="http://schemas.microsoft.com/office/drawing/2014/main" val="407397480"/>
                    </a:ext>
                  </a:extLst>
                </a:gridCol>
                <a:gridCol w="599747">
                  <a:extLst>
                    <a:ext uri="{9D8B030D-6E8A-4147-A177-3AD203B41FA5}">
                      <a16:colId xmlns:a16="http://schemas.microsoft.com/office/drawing/2014/main" val="3846751956"/>
                    </a:ext>
                  </a:extLst>
                </a:gridCol>
                <a:gridCol w="599747">
                  <a:extLst>
                    <a:ext uri="{9D8B030D-6E8A-4147-A177-3AD203B41FA5}">
                      <a16:colId xmlns:a16="http://schemas.microsoft.com/office/drawing/2014/main" val="1243987536"/>
                    </a:ext>
                  </a:extLst>
                </a:gridCol>
                <a:gridCol w="599747">
                  <a:extLst>
                    <a:ext uri="{9D8B030D-6E8A-4147-A177-3AD203B41FA5}">
                      <a16:colId xmlns:a16="http://schemas.microsoft.com/office/drawing/2014/main" val="3242738500"/>
                    </a:ext>
                  </a:extLst>
                </a:gridCol>
                <a:gridCol w="599747">
                  <a:extLst>
                    <a:ext uri="{9D8B030D-6E8A-4147-A177-3AD203B41FA5}">
                      <a16:colId xmlns:a16="http://schemas.microsoft.com/office/drawing/2014/main" val="3655995640"/>
                    </a:ext>
                  </a:extLst>
                </a:gridCol>
                <a:gridCol w="599747">
                  <a:extLst>
                    <a:ext uri="{9D8B030D-6E8A-4147-A177-3AD203B41FA5}">
                      <a16:colId xmlns:a16="http://schemas.microsoft.com/office/drawing/2014/main" val="3129143433"/>
                    </a:ext>
                  </a:extLst>
                </a:gridCol>
                <a:gridCol w="599747">
                  <a:extLst>
                    <a:ext uri="{9D8B030D-6E8A-4147-A177-3AD203B41FA5}">
                      <a16:colId xmlns:a16="http://schemas.microsoft.com/office/drawing/2014/main" val="3060192722"/>
                    </a:ext>
                  </a:extLst>
                </a:gridCol>
                <a:gridCol w="599747">
                  <a:extLst>
                    <a:ext uri="{9D8B030D-6E8A-4147-A177-3AD203B41FA5}">
                      <a16:colId xmlns:a16="http://schemas.microsoft.com/office/drawing/2014/main" val="2424708952"/>
                    </a:ext>
                  </a:extLst>
                </a:gridCol>
              </a:tblGrid>
              <a:tr h="371269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SOME TEXT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57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53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155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373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ctr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effectLst/>
                <a:latin typeface="Hind" panose="02000000000000000000" pitchFamily="2" charset="0"/>
                <a:cs typeface="Hind" panose="02000000000000000000" pitchFamily="2" charset="0"/>
              </a:rPr>
              <a:t>Indexing Cont.</a:t>
            </a:r>
            <a:endParaRPr lang="en-US" b="1" dirty="0">
              <a:solidFill>
                <a:schemeClr val="tx1"/>
              </a:solidFill>
              <a:latin typeface="Hind" panose="02000000000000000000" pitchFamily="2" charset="0"/>
              <a:ea typeface="Hind"/>
              <a:cs typeface="Hind" panose="02000000000000000000" pitchFamily="2" charset="0"/>
              <a:sym typeface="Hind"/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subTitle" idx="1"/>
          </p:nvPr>
        </p:nvSpPr>
        <p:spPr>
          <a:xfrm>
            <a:off x="311700" y="1229875"/>
            <a:ext cx="8520600" cy="1245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We can index strings with negative numbers!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In which case indexing occurs from the end of the string backward!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CA0F2745-AD3D-4C6A-9E6E-0655E3B62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943706"/>
              </p:ext>
            </p:extLst>
          </p:nvPr>
        </p:nvGraphicFramePr>
        <p:xfrm>
          <a:off x="1573265" y="2800676"/>
          <a:ext cx="5997470" cy="1483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747">
                  <a:extLst>
                    <a:ext uri="{9D8B030D-6E8A-4147-A177-3AD203B41FA5}">
                      <a16:colId xmlns:a16="http://schemas.microsoft.com/office/drawing/2014/main" val="902190246"/>
                    </a:ext>
                  </a:extLst>
                </a:gridCol>
                <a:gridCol w="599747">
                  <a:extLst>
                    <a:ext uri="{9D8B030D-6E8A-4147-A177-3AD203B41FA5}">
                      <a16:colId xmlns:a16="http://schemas.microsoft.com/office/drawing/2014/main" val="1057082445"/>
                    </a:ext>
                  </a:extLst>
                </a:gridCol>
                <a:gridCol w="599747">
                  <a:extLst>
                    <a:ext uri="{9D8B030D-6E8A-4147-A177-3AD203B41FA5}">
                      <a16:colId xmlns:a16="http://schemas.microsoft.com/office/drawing/2014/main" val="407397480"/>
                    </a:ext>
                  </a:extLst>
                </a:gridCol>
                <a:gridCol w="599747">
                  <a:extLst>
                    <a:ext uri="{9D8B030D-6E8A-4147-A177-3AD203B41FA5}">
                      <a16:colId xmlns:a16="http://schemas.microsoft.com/office/drawing/2014/main" val="3846751956"/>
                    </a:ext>
                  </a:extLst>
                </a:gridCol>
                <a:gridCol w="599747">
                  <a:extLst>
                    <a:ext uri="{9D8B030D-6E8A-4147-A177-3AD203B41FA5}">
                      <a16:colId xmlns:a16="http://schemas.microsoft.com/office/drawing/2014/main" val="1243987536"/>
                    </a:ext>
                  </a:extLst>
                </a:gridCol>
                <a:gridCol w="599747">
                  <a:extLst>
                    <a:ext uri="{9D8B030D-6E8A-4147-A177-3AD203B41FA5}">
                      <a16:colId xmlns:a16="http://schemas.microsoft.com/office/drawing/2014/main" val="3242738500"/>
                    </a:ext>
                  </a:extLst>
                </a:gridCol>
                <a:gridCol w="599747">
                  <a:extLst>
                    <a:ext uri="{9D8B030D-6E8A-4147-A177-3AD203B41FA5}">
                      <a16:colId xmlns:a16="http://schemas.microsoft.com/office/drawing/2014/main" val="3655995640"/>
                    </a:ext>
                  </a:extLst>
                </a:gridCol>
                <a:gridCol w="599747">
                  <a:extLst>
                    <a:ext uri="{9D8B030D-6E8A-4147-A177-3AD203B41FA5}">
                      <a16:colId xmlns:a16="http://schemas.microsoft.com/office/drawing/2014/main" val="3129143433"/>
                    </a:ext>
                  </a:extLst>
                </a:gridCol>
                <a:gridCol w="599747">
                  <a:extLst>
                    <a:ext uri="{9D8B030D-6E8A-4147-A177-3AD203B41FA5}">
                      <a16:colId xmlns:a16="http://schemas.microsoft.com/office/drawing/2014/main" val="3060192722"/>
                    </a:ext>
                  </a:extLst>
                </a:gridCol>
                <a:gridCol w="599747">
                  <a:extLst>
                    <a:ext uri="{9D8B030D-6E8A-4147-A177-3AD203B41FA5}">
                      <a16:colId xmlns:a16="http://schemas.microsoft.com/office/drawing/2014/main" val="2424708952"/>
                    </a:ext>
                  </a:extLst>
                </a:gridCol>
              </a:tblGrid>
              <a:tr h="371269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SOME TEXT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57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53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15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687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437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ctr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effectLst/>
                <a:latin typeface="Hind" panose="02000000000000000000" pitchFamily="2" charset="0"/>
                <a:cs typeface="Hind" panose="02000000000000000000" pitchFamily="2" charset="0"/>
              </a:rPr>
              <a:t>Strings Slicing</a:t>
            </a:r>
            <a:endParaRPr lang="en-US" b="1" dirty="0">
              <a:solidFill>
                <a:schemeClr val="tx1"/>
              </a:solidFill>
              <a:latin typeface="Hind" panose="02000000000000000000" pitchFamily="2" charset="0"/>
              <a:ea typeface="Hind"/>
              <a:cs typeface="Hind" panose="02000000000000000000" pitchFamily="2" charset="0"/>
              <a:sym typeface="Hind"/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subTitle" idx="1"/>
          </p:nvPr>
        </p:nvSpPr>
        <p:spPr>
          <a:xfrm>
            <a:off x="311700" y="1229875"/>
            <a:ext cx="8520600" cy="20220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String Slicing is a useful technique to master! With String Slicing, we can create a new string out of a string by using the index of a string. When not writing one of the values, Python uses their default: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If, the first value is missing. The string will be sliced from the beginning.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If the second value is missing; the string will be sliced to the end.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8DCF9D-1AC2-46D2-BD81-46A7CCC11772}"/>
              </a:ext>
            </a:extLst>
          </p:cNvPr>
          <p:cNvSpPr txBox="1"/>
          <p:nvPr/>
        </p:nvSpPr>
        <p:spPr>
          <a:xfrm>
            <a:off x="1691296" y="3423844"/>
            <a:ext cx="44207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my_string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 err="1">
                <a:latin typeface="Consolas" panose="020B0609020204030204" pitchFamily="49" charset="0"/>
              </a:rPr>
              <a:t>m</a:t>
            </a:r>
            <a:r>
              <a:rPr lang="en-US" dirty="0" err="1">
                <a:latin typeface="Consolas" panose="020B0609020204030204" pitchFamily="49" charset="0"/>
              </a:rPr>
              <a:t>:</a:t>
            </a:r>
            <a:r>
              <a:rPr lang="en-US" b="1" dirty="0" err="1"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m -&gt; Staring position</a:t>
            </a:r>
          </a:p>
          <a:p>
            <a:r>
              <a:rPr lang="en-US" dirty="0">
                <a:latin typeface="Consolas" panose="020B0609020204030204" pitchFamily="49" charset="0"/>
              </a:rPr>
              <a:t>	a -&gt; Up to but not including</a:t>
            </a:r>
          </a:p>
        </p:txBody>
      </p:sp>
    </p:spTree>
    <p:extLst>
      <p:ext uri="{BB962C8B-B14F-4D97-AF65-F5344CB8AC3E}">
        <p14:creationId xmlns:p14="http://schemas.microsoft.com/office/powerpoint/2010/main" val="1210144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ctr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effectLst/>
                <a:latin typeface="Hind" panose="02000000000000000000" pitchFamily="2" charset="0"/>
                <a:cs typeface="Hind" panose="02000000000000000000" pitchFamily="2" charset="0"/>
              </a:rPr>
              <a:t>Strings Slicing Cont.</a:t>
            </a:r>
            <a:endParaRPr lang="en-US" b="1" dirty="0">
              <a:solidFill>
                <a:schemeClr val="tx1"/>
              </a:solidFill>
              <a:latin typeface="Hind" panose="02000000000000000000" pitchFamily="2" charset="0"/>
              <a:ea typeface="Hind"/>
              <a:cs typeface="Hind" panose="02000000000000000000" pitchFamily="2" charset="0"/>
              <a:sym typeface="Hind"/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subTitle" idx="1"/>
          </p:nvPr>
        </p:nvSpPr>
        <p:spPr>
          <a:xfrm>
            <a:off x="311700" y="1229875"/>
            <a:ext cx="8520600" cy="20220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There is a third argument in String Slicing, which represents Increment/Decrement!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When not writing a third value, Python uses their default → increment by one.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8DCF9D-1AC2-46D2-BD81-46A7CCC11772}"/>
              </a:ext>
            </a:extLst>
          </p:cNvPr>
          <p:cNvSpPr txBox="1"/>
          <p:nvPr/>
        </p:nvSpPr>
        <p:spPr>
          <a:xfrm>
            <a:off x="1691296" y="3423844"/>
            <a:ext cx="44207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my_string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 err="1">
                <a:latin typeface="Consolas" panose="020B0609020204030204" pitchFamily="49" charset="0"/>
              </a:rPr>
              <a:t>m</a:t>
            </a:r>
            <a:r>
              <a:rPr lang="en-US" dirty="0" err="1">
                <a:latin typeface="Consolas" panose="020B0609020204030204" pitchFamily="49" charset="0"/>
              </a:rPr>
              <a:t>:</a:t>
            </a:r>
            <a:r>
              <a:rPr lang="en-US" b="1" dirty="0" err="1">
                <a:latin typeface="Consolas" panose="020B0609020204030204" pitchFamily="49" charset="0"/>
              </a:rPr>
              <a:t>a</a:t>
            </a:r>
            <a:r>
              <a:rPr lang="en-US" dirty="0" err="1">
                <a:latin typeface="Consolas" panose="020B0609020204030204" pitchFamily="49" charset="0"/>
              </a:rPr>
              <a:t>:</a:t>
            </a:r>
            <a:r>
              <a:rPr lang="en-US" b="1" dirty="0" err="1">
                <a:latin typeface="Consolas" panose="020B0609020204030204" pitchFamily="49" charset="0"/>
              </a:rPr>
              <a:t>d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m -&gt; Staring position</a:t>
            </a:r>
          </a:p>
          <a:p>
            <a:r>
              <a:rPr lang="en-US" dirty="0">
                <a:latin typeface="Consolas" panose="020B0609020204030204" pitchFamily="49" charset="0"/>
              </a:rPr>
              <a:t>	a -&gt; Up to but not including</a:t>
            </a:r>
          </a:p>
          <a:p>
            <a:r>
              <a:rPr lang="en-US" dirty="0">
                <a:latin typeface="Consolas" panose="020B0609020204030204" pitchFamily="49" charset="0"/>
              </a:rPr>
              <a:t>	d -&gt; Jump by</a:t>
            </a:r>
          </a:p>
        </p:txBody>
      </p:sp>
    </p:spTree>
    <p:extLst>
      <p:ext uri="{BB962C8B-B14F-4D97-AF65-F5344CB8AC3E}">
        <p14:creationId xmlns:p14="http://schemas.microsoft.com/office/powerpoint/2010/main" val="2183033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ctr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effectLst/>
                <a:latin typeface="Hind" panose="02000000000000000000" pitchFamily="2" charset="0"/>
                <a:cs typeface="Hind" panose="02000000000000000000" pitchFamily="2" charset="0"/>
              </a:rPr>
              <a:t>The in Argument</a:t>
            </a:r>
            <a:endParaRPr lang="en-US" b="1" dirty="0">
              <a:solidFill>
                <a:schemeClr val="tx1"/>
              </a:solidFill>
              <a:latin typeface="Hind" panose="02000000000000000000" pitchFamily="2" charset="0"/>
              <a:ea typeface="Hind"/>
              <a:cs typeface="Hind" panose="02000000000000000000" pitchFamily="2" charset="0"/>
              <a:sym typeface="Hind"/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subTitle" idx="1"/>
          </p:nvPr>
        </p:nvSpPr>
        <p:spPr>
          <a:xfrm>
            <a:off x="311700" y="1229875"/>
            <a:ext cx="8520600" cy="20220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The </a:t>
            </a:r>
            <a:r>
              <a:rPr lang="en-US" sz="1600" i="1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operator is a Boolean Type Operator.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We use the in operator to evaluate whether an operand is contained within another.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The </a:t>
            </a:r>
            <a:r>
              <a:rPr lang="en-US" sz="1600" i="1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operator returns True if the first operand is contained within the second, and False otherwise.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There is also a </a:t>
            </a:r>
            <a:r>
              <a:rPr lang="en-US" sz="1600" i="1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not</a:t>
            </a: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in operator, which does the opposite!</a:t>
            </a:r>
          </a:p>
        </p:txBody>
      </p:sp>
    </p:spTree>
    <p:extLst>
      <p:ext uri="{BB962C8B-B14F-4D97-AF65-F5344CB8AC3E}">
        <p14:creationId xmlns:p14="http://schemas.microsoft.com/office/powerpoint/2010/main" val="57012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F9434C-7FB9-413B-B9A3-B6243EFB4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253" y="1945495"/>
            <a:ext cx="3983636" cy="1252509"/>
          </a:xfrm>
        </p:spPr>
        <p:txBody>
          <a:bodyPr>
            <a:normAutofit/>
          </a:bodyPr>
          <a:lstStyle/>
          <a:p>
            <a:r>
              <a:rPr lang="en-US" sz="4200" dirty="0"/>
              <a:t>Booleans</a:t>
            </a:r>
          </a:p>
        </p:txBody>
      </p:sp>
    </p:spTree>
    <p:extLst>
      <p:ext uri="{BB962C8B-B14F-4D97-AF65-F5344CB8AC3E}">
        <p14:creationId xmlns:p14="http://schemas.microsoft.com/office/powerpoint/2010/main" val="2973670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ctr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effectLst/>
                <a:latin typeface="Hind" panose="02000000000000000000" pitchFamily="2" charset="0"/>
                <a:cs typeface="Hind" panose="02000000000000000000" pitchFamily="2" charset="0"/>
              </a:rPr>
              <a:t>String Methods</a:t>
            </a:r>
            <a:endParaRPr lang="en-US" b="1" dirty="0">
              <a:solidFill>
                <a:schemeClr val="tx1"/>
              </a:solidFill>
              <a:latin typeface="Hind" panose="02000000000000000000" pitchFamily="2" charset="0"/>
              <a:ea typeface="Hind"/>
              <a:cs typeface="Hind" panose="02000000000000000000" pitchFamily="2" charset="0"/>
              <a:sym typeface="Hind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C0F0CC9-C4DC-4451-A108-84C4CB077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168458"/>
              </p:ext>
            </p:extLst>
          </p:nvPr>
        </p:nvGraphicFramePr>
        <p:xfrm>
          <a:off x="741375" y="1103515"/>
          <a:ext cx="766125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750">
                  <a:extLst>
                    <a:ext uri="{9D8B030D-6E8A-4147-A177-3AD203B41FA5}">
                      <a16:colId xmlns:a16="http://schemas.microsoft.com/office/drawing/2014/main" val="385105947"/>
                    </a:ext>
                  </a:extLst>
                </a:gridCol>
                <a:gridCol w="2553750">
                  <a:extLst>
                    <a:ext uri="{9D8B030D-6E8A-4147-A177-3AD203B41FA5}">
                      <a16:colId xmlns:a16="http://schemas.microsoft.com/office/drawing/2014/main" val="2309888421"/>
                    </a:ext>
                  </a:extLst>
                </a:gridCol>
                <a:gridCol w="2553750">
                  <a:extLst>
                    <a:ext uri="{9D8B030D-6E8A-4147-A177-3AD203B41FA5}">
                      <a16:colId xmlns:a16="http://schemas.microsoft.com/office/drawing/2014/main" val="1818322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34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Counts the number of times a</a:t>
                      </a:r>
                      <a:br>
                        <a:rPr lang="en-US" dirty="0"/>
                      </a:b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substring appears.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'the sun is the </a:t>
                      </a:r>
                      <a:r>
                        <a:rPr lang="en-US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best'.count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('the')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2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Turns all letters into uppercase.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‘A </a:t>
                      </a:r>
                      <a:r>
                        <a:rPr lang="en-US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’.upper()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67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Turns all letters into lowercase.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aNOTher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‘.lower()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19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Replaces all occurrences of a</a:t>
                      </a:r>
                      <a:br>
                        <a:rPr lang="en-US" dirty="0"/>
                      </a:b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substring with another substring.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'I </a:t>
                      </a:r>
                      <a:r>
                        <a:rPr lang="en-US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thpeak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n-US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lithp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'.replace('</a:t>
                      </a:r>
                      <a:r>
                        <a:rPr lang="en-US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's')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383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Finds the index of the first</a:t>
                      </a:r>
                      <a:br>
                        <a:rPr lang="en-US" dirty="0"/>
                      </a:b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appearance of a substring. If</a:t>
                      </a:r>
                      <a:br>
                        <a:rPr lang="en-US" dirty="0"/>
                      </a:b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 is found, -1 is returned.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Hallelujah!'.find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jah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1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isdigit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True/False, depending</a:t>
                      </a:r>
                      <a:br>
                        <a:rPr lang="en-US" dirty="0"/>
                      </a:b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if the string is built of only</a:t>
                      </a:r>
                      <a:br>
                        <a:rPr lang="en-US" dirty="0"/>
                      </a:b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digits (0-9)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‘911’.isdigit()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573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195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F9434C-7FB9-413B-B9A3-B6243EFB4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253" y="1945495"/>
            <a:ext cx="3983636" cy="1252509"/>
          </a:xfrm>
        </p:spPr>
        <p:txBody>
          <a:bodyPr>
            <a:normAutofit/>
          </a:bodyPr>
          <a:lstStyle/>
          <a:p>
            <a:r>
              <a:rPr lang="en-US" sz="4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6784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ctr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effectLst/>
                <a:latin typeface="Hind" panose="02000000000000000000" pitchFamily="2" charset="0"/>
                <a:cs typeface="Hind" panose="02000000000000000000" pitchFamily="2" charset="0"/>
              </a:rPr>
              <a:t>Booleans</a:t>
            </a:r>
            <a:endParaRPr lang="en-US" b="1" dirty="0">
              <a:solidFill>
                <a:schemeClr val="tx1"/>
              </a:solidFill>
              <a:latin typeface="Hind" panose="02000000000000000000" pitchFamily="2" charset="0"/>
              <a:ea typeface="Hind"/>
              <a:cs typeface="Hind" panose="02000000000000000000" pitchFamily="2" charset="0"/>
              <a:sym typeface="Hind"/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subTitle" idx="1"/>
          </p:nvPr>
        </p:nvSpPr>
        <p:spPr>
          <a:xfrm>
            <a:off x="311700" y="1229875"/>
            <a:ext cx="8520600" cy="3280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 Boolean can either be 1 or 0.</a:t>
            </a:r>
          </a:p>
          <a:p>
            <a:pPr marL="757237" lvl="1" indent="-330200"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True (1)</a:t>
            </a:r>
          </a:p>
          <a:p>
            <a:pPr marL="757237" lvl="1" indent="-330200"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False (0)</a:t>
            </a:r>
            <a:b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</a:b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57200" indent="-330200"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In programming, we use Boolean evaluations to determine whether an expression is True or False.</a:t>
            </a:r>
            <a:b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</a:b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57200" indent="-330200"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You can evaluate any expression in Python and get one of the two answers.</a:t>
            </a:r>
            <a:b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</a:b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57200" indent="-330200"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 Boolean type belongs to the ‘bool’ class.</a:t>
            </a:r>
          </a:p>
        </p:txBody>
      </p:sp>
    </p:spTree>
    <p:extLst>
      <p:ext uri="{BB962C8B-B14F-4D97-AF65-F5344CB8AC3E}">
        <p14:creationId xmlns:p14="http://schemas.microsoft.com/office/powerpoint/2010/main" val="274683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ctr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effectLst/>
                <a:latin typeface="Hind" panose="02000000000000000000" pitchFamily="2" charset="0"/>
                <a:cs typeface="Hind" panose="02000000000000000000" pitchFamily="2" charset="0"/>
              </a:rPr>
              <a:t>Boolean Values of Variables</a:t>
            </a:r>
            <a:endParaRPr lang="en-US" b="1" dirty="0">
              <a:solidFill>
                <a:schemeClr val="tx1"/>
              </a:solidFill>
              <a:latin typeface="Hind" panose="02000000000000000000" pitchFamily="2" charset="0"/>
              <a:ea typeface="Hind"/>
              <a:cs typeface="Hind" panose="02000000000000000000" pitchFamily="2" charset="0"/>
              <a:sym typeface="Hind"/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subTitle" idx="1"/>
          </p:nvPr>
        </p:nvSpPr>
        <p:spPr>
          <a:xfrm>
            <a:off x="311700" y="1229875"/>
            <a:ext cx="8520600" cy="1203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Any “empty” variables are False.</a:t>
            </a:r>
            <a:b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</a:b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Any variables with “content” are True.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4046A1-B27C-41F3-8A97-E9006FE8D776}"/>
              </a:ext>
            </a:extLst>
          </p:cNvPr>
          <p:cNvSpPr txBox="1"/>
          <p:nvPr/>
        </p:nvSpPr>
        <p:spPr>
          <a:xfrm>
            <a:off x="1567542" y="2571750"/>
            <a:ext cx="18012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&gt;&gt;&gt; bool(13)</a:t>
            </a:r>
          </a:p>
          <a:p>
            <a:r>
              <a:rPr lang="en-US" dirty="0">
                <a:latin typeface="Consolas" panose="020B0609020204030204" pitchFamily="49" charset="0"/>
              </a:rPr>
              <a:t>True</a:t>
            </a:r>
          </a:p>
          <a:p>
            <a:r>
              <a:rPr lang="en-US" dirty="0">
                <a:latin typeface="Consolas" panose="020B0609020204030204" pitchFamily="49" charset="0"/>
              </a:rPr>
              <a:t>&gt;&gt;&gt; bool(0)</a:t>
            </a:r>
          </a:p>
          <a:p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r>
              <a:rPr lang="en-US" dirty="0">
                <a:latin typeface="Consolas" panose="020B0609020204030204" pitchFamily="49" charset="0"/>
              </a:rPr>
              <a:t>&gt;&gt;&gt; bool("Text")</a:t>
            </a:r>
          </a:p>
          <a:p>
            <a:r>
              <a:rPr lang="en-US" dirty="0">
                <a:latin typeface="Consolas" panose="020B0609020204030204" pitchFamily="49" charset="0"/>
              </a:rPr>
              <a:t>True</a:t>
            </a:r>
          </a:p>
          <a:p>
            <a:r>
              <a:rPr lang="en-US" dirty="0">
                <a:latin typeface="Consolas" panose="020B0609020204030204" pitchFamily="49" charset="0"/>
              </a:rPr>
              <a:t>&gt;&gt;&gt; bool("")</a:t>
            </a:r>
          </a:p>
          <a:p>
            <a:r>
              <a:rPr lang="en-US" dirty="0">
                <a:latin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75851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ctr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effectLst/>
                <a:latin typeface="Hind" panose="02000000000000000000" pitchFamily="2" charset="0"/>
                <a:cs typeface="Hind" panose="02000000000000000000" pitchFamily="2" charset="0"/>
              </a:rPr>
              <a:t>Boolean Expressions</a:t>
            </a:r>
            <a:endParaRPr lang="en-US" b="1" dirty="0">
              <a:solidFill>
                <a:schemeClr val="tx1"/>
              </a:solidFill>
              <a:latin typeface="Hind" panose="02000000000000000000" pitchFamily="2" charset="0"/>
              <a:ea typeface="Hind"/>
              <a:cs typeface="Hind" panose="02000000000000000000" pitchFamily="2" charset="0"/>
              <a:sym typeface="Hind"/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subTitle" idx="1"/>
          </p:nvPr>
        </p:nvSpPr>
        <p:spPr>
          <a:xfrm>
            <a:off x="311700" y="1075711"/>
            <a:ext cx="8520600" cy="1203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With the use of comparison operators, we can create Boolean expressions which are expressions that evaluate True or False based on the current state of variables?</a:t>
            </a:r>
            <a:b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</a:b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Comparison operators look at variables but </a:t>
            </a:r>
            <a:r>
              <a:rPr lang="en-US" sz="1600" b="1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do not</a:t>
            </a: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change the variables.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58FE5E8-6D93-4C5E-B64C-42B7DFEBE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562460"/>
              </p:ext>
            </p:extLst>
          </p:nvPr>
        </p:nvGraphicFramePr>
        <p:xfrm>
          <a:off x="1647753" y="2232340"/>
          <a:ext cx="2154226" cy="250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113">
                  <a:extLst>
                    <a:ext uri="{9D8B030D-6E8A-4147-A177-3AD203B41FA5}">
                      <a16:colId xmlns:a16="http://schemas.microsoft.com/office/drawing/2014/main" val="3005409413"/>
                    </a:ext>
                  </a:extLst>
                </a:gridCol>
                <a:gridCol w="1077113">
                  <a:extLst>
                    <a:ext uri="{9D8B030D-6E8A-4147-A177-3AD203B41FA5}">
                      <a16:colId xmlns:a16="http://schemas.microsoft.com/office/drawing/2014/main" val="2313238782"/>
                    </a:ext>
                  </a:extLst>
                </a:gridCol>
              </a:tblGrid>
              <a:tr h="2990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569799"/>
                  </a:ext>
                </a:extLst>
              </a:tr>
              <a:tr h="2990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310120"/>
                  </a:ext>
                </a:extLst>
              </a:tr>
              <a:tr h="2990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220711"/>
                  </a:ext>
                </a:extLst>
              </a:tr>
              <a:tr h="2990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626844"/>
                  </a:ext>
                </a:extLst>
              </a:tr>
              <a:tr h="2990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704722"/>
                  </a:ext>
                </a:extLst>
              </a:tr>
              <a:tr h="2990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410679"/>
                  </a:ext>
                </a:extLst>
              </a:tr>
              <a:tr h="2990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945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71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F9434C-7FB9-413B-B9A3-B6243EFB4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253" y="1945495"/>
            <a:ext cx="3983636" cy="1252509"/>
          </a:xfrm>
        </p:spPr>
        <p:txBody>
          <a:bodyPr>
            <a:normAutofit/>
          </a:bodyPr>
          <a:lstStyle/>
          <a:p>
            <a:r>
              <a:rPr lang="en-US" sz="4200" dirty="0"/>
              <a:t>None Data Type</a:t>
            </a:r>
          </a:p>
        </p:txBody>
      </p:sp>
    </p:spTree>
    <p:extLst>
      <p:ext uri="{BB962C8B-B14F-4D97-AF65-F5344CB8AC3E}">
        <p14:creationId xmlns:p14="http://schemas.microsoft.com/office/powerpoint/2010/main" val="1720265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ctr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effectLst/>
                <a:latin typeface="Hind" panose="02000000000000000000" pitchFamily="2" charset="0"/>
                <a:cs typeface="Hind" panose="02000000000000000000" pitchFamily="2" charset="0"/>
              </a:rPr>
              <a:t>None Data Type</a:t>
            </a:r>
            <a:endParaRPr lang="en-US" b="1" dirty="0">
              <a:solidFill>
                <a:schemeClr val="tx1"/>
              </a:solidFill>
              <a:latin typeface="Hind" panose="02000000000000000000" pitchFamily="2" charset="0"/>
              <a:ea typeface="Hind"/>
              <a:cs typeface="Hind" panose="02000000000000000000" pitchFamily="2" charset="0"/>
              <a:sym typeface="Hind"/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subTitle" idx="1"/>
          </p:nvPr>
        </p:nvSpPr>
        <p:spPr>
          <a:xfrm>
            <a:off x="311700" y="1229875"/>
            <a:ext cx="8520600" cy="3280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 None Data Type is a single object to say – “No Value”!</a:t>
            </a:r>
            <a:b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</a:b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It represents nothing.</a:t>
            </a:r>
            <a:b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</a:b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Do not mistake it with a 0 / False!</a:t>
            </a:r>
          </a:p>
        </p:txBody>
      </p:sp>
    </p:spTree>
    <p:extLst>
      <p:ext uri="{BB962C8B-B14F-4D97-AF65-F5344CB8AC3E}">
        <p14:creationId xmlns:p14="http://schemas.microsoft.com/office/powerpoint/2010/main" val="4053547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F9434C-7FB9-413B-B9A3-B6243EFB4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253" y="1945495"/>
            <a:ext cx="3983636" cy="1252509"/>
          </a:xfrm>
        </p:spPr>
        <p:txBody>
          <a:bodyPr>
            <a:normAutofit/>
          </a:bodyPr>
          <a:lstStyle/>
          <a:p>
            <a:r>
              <a:rPr lang="en-US" sz="4200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98958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ctr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effectLst/>
                <a:latin typeface="Hind" panose="02000000000000000000" pitchFamily="2" charset="0"/>
                <a:cs typeface="Hind" panose="02000000000000000000" pitchFamily="2" charset="0"/>
              </a:rPr>
              <a:t>Strings</a:t>
            </a:r>
            <a:endParaRPr lang="en-US" b="1" dirty="0">
              <a:solidFill>
                <a:schemeClr val="tx1"/>
              </a:solidFill>
              <a:latin typeface="Hind" panose="02000000000000000000" pitchFamily="2" charset="0"/>
              <a:ea typeface="Hind"/>
              <a:cs typeface="Hind" panose="02000000000000000000" pitchFamily="2" charset="0"/>
              <a:sym typeface="Hind"/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subTitle" idx="1"/>
          </p:nvPr>
        </p:nvSpPr>
        <p:spPr>
          <a:xfrm>
            <a:off x="311700" y="1229875"/>
            <a:ext cx="8520600" cy="3280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 String Data Type is a sequence of characters.</a:t>
            </a:r>
            <a:b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</a:b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Each character is a single letter.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AB8397A-54F2-4C09-9812-925463B21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382188"/>
              </p:ext>
            </p:extLst>
          </p:nvPr>
        </p:nvGraphicFramePr>
        <p:xfrm>
          <a:off x="1540042" y="2571750"/>
          <a:ext cx="5997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747">
                  <a:extLst>
                    <a:ext uri="{9D8B030D-6E8A-4147-A177-3AD203B41FA5}">
                      <a16:colId xmlns:a16="http://schemas.microsoft.com/office/drawing/2014/main" val="902190246"/>
                    </a:ext>
                  </a:extLst>
                </a:gridCol>
                <a:gridCol w="599747">
                  <a:extLst>
                    <a:ext uri="{9D8B030D-6E8A-4147-A177-3AD203B41FA5}">
                      <a16:colId xmlns:a16="http://schemas.microsoft.com/office/drawing/2014/main" val="1057082445"/>
                    </a:ext>
                  </a:extLst>
                </a:gridCol>
                <a:gridCol w="599747">
                  <a:extLst>
                    <a:ext uri="{9D8B030D-6E8A-4147-A177-3AD203B41FA5}">
                      <a16:colId xmlns:a16="http://schemas.microsoft.com/office/drawing/2014/main" val="407397480"/>
                    </a:ext>
                  </a:extLst>
                </a:gridCol>
                <a:gridCol w="599747">
                  <a:extLst>
                    <a:ext uri="{9D8B030D-6E8A-4147-A177-3AD203B41FA5}">
                      <a16:colId xmlns:a16="http://schemas.microsoft.com/office/drawing/2014/main" val="3846751956"/>
                    </a:ext>
                  </a:extLst>
                </a:gridCol>
                <a:gridCol w="599747">
                  <a:extLst>
                    <a:ext uri="{9D8B030D-6E8A-4147-A177-3AD203B41FA5}">
                      <a16:colId xmlns:a16="http://schemas.microsoft.com/office/drawing/2014/main" val="1243987536"/>
                    </a:ext>
                  </a:extLst>
                </a:gridCol>
                <a:gridCol w="599747">
                  <a:extLst>
                    <a:ext uri="{9D8B030D-6E8A-4147-A177-3AD203B41FA5}">
                      <a16:colId xmlns:a16="http://schemas.microsoft.com/office/drawing/2014/main" val="3242738500"/>
                    </a:ext>
                  </a:extLst>
                </a:gridCol>
                <a:gridCol w="599747">
                  <a:extLst>
                    <a:ext uri="{9D8B030D-6E8A-4147-A177-3AD203B41FA5}">
                      <a16:colId xmlns:a16="http://schemas.microsoft.com/office/drawing/2014/main" val="3655995640"/>
                    </a:ext>
                  </a:extLst>
                </a:gridCol>
                <a:gridCol w="599747">
                  <a:extLst>
                    <a:ext uri="{9D8B030D-6E8A-4147-A177-3AD203B41FA5}">
                      <a16:colId xmlns:a16="http://schemas.microsoft.com/office/drawing/2014/main" val="3129143433"/>
                    </a:ext>
                  </a:extLst>
                </a:gridCol>
                <a:gridCol w="599747">
                  <a:extLst>
                    <a:ext uri="{9D8B030D-6E8A-4147-A177-3AD203B41FA5}">
                      <a16:colId xmlns:a16="http://schemas.microsoft.com/office/drawing/2014/main" val="3060192722"/>
                    </a:ext>
                  </a:extLst>
                </a:gridCol>
                <a:gridCol w="599747">
                  <a:extLst>
                    <a:ext uri="{9D8B030D-6E8A-4147-A177-3AD203B41FA5}">
                      <a16:colId xmlns:a16="http://schemas.microsoft.com/office/drawing/2014/main" val="2424708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SOME TEXT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57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53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133707"/>
      </p:ext>
    </p:extLst>
  </p:cSld>
  <p:clrMapOvr>
    <a:masterClrMapping/>
  </p:clrMapOvr>
</p:sld>
</file>

<file path=ppt/theme/theme1.xml><?xml version="1.0" encoding="utf-8"?>
<a:theme xmlns:a="http://schemas.openxmlformats.org/drawingml/2006/main" name="SOTERIA Theme">
  <a:themeElements>
    <a:clrScheme name="Custom 34">
      <a:dk1>
        <a:srgbClr val="000000"/>
      </a:dk1>
      <a:lt1>
        <a:srgbClr val="FFFFFF"/>
      </a:lt1>
      <a:dk2>
        <a:srgbClr val="930000"/>
      </a:dk2>
      <a:lt2>
        <a:srgbClr val="EEECE1"/>
      </a:lt2>
      <a:accent1>
        <a:srgbClr val="BA0000"/>
      </a:accent1>
      <a:accent2>
        <a:srgbClr val="E54520"/>
      </a:accent2>
      <a:accent3>
        <a:srgbClr val="930000"/>
      </a:accent3>
      <a:accent4>
        <a:srgbClr val="000000"/>
      </a:accent4>
      <a:accent5>
        <a:srgbClr val="4B494B"/>
      </a:accent5>
      <a:accent6>
        <a:srgbClr val="BA0000"/>
      </a:accent6>
      <a:hlink>
        <a:srgbClr val="BA0000"/>
      </a:hlink>
      <a:folHlink>
        <a:srgbClr val="7E7F7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yberPro-Presentation-v0.4-ENG.pptx" id="{7844918F-E687-3842-AC44-F7383EC6D140}" vid="{07D39C44-A07E-0349-95AD-7EE392E339D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1052</Words>
  <Application>Microsoft Office PowerPoint</Application>
  <PresentationFormat>On-screen Show (16:9)</PresentationFormat>
  <Paragraphs>231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Hind</vt:lpstr>
      <vt:lpstr>Arial</vt:lpstr>
      <vt:lpstr>Wingdings</vt:lpstr>
      <vt:lpstr>Roboto</vt:lpstr>
      <vt:lpstr>Consolas</vt:lpstr>
      <vt:lpstr>Calibri</vt:lpstr>
      <vt:lpstr>Trebuchet MS</vt:lpstr>
      <vt:lpstr>SOTERIA Theme</vt:lpstr>
      <vt:lpstr>PowerPoint Presentation</vt:lpstr>
      <vt:lpstr>Booleans</vt:lpstr>
      <vt:lpstr>Booleans</vt:lpstr>
      <vt:lpstr>Boolean Values of Variables</vt:lpstr>
      <vt:lpstr>Boolean Expressions</vt:lpstr>
      <vt:lpstr>None Data Type</vt:lpstr>
      <vt:lpstr>None Data Type</vt:lpstr>
      <vt:lpstr>Strings</vt:lpstr>
      <vt:lpstr>Strings</vt:lpstr>
      <vt:lpstr>Defining Strings</vt:lpstr>
      <vt:lpstr>Escape Characters</vt:lpstr>
      <vt:lpstr>Escape Characters</vt:lpstr>
      <vt:lpstr>Raw Strings</vt:lpstr>
      <vt:lpstr>Length of Strings</vt:lpstr>
      <vt:lpstr>Indexing</vt:lpstr>
      <vt:lpstr>Indexing Cont.</vt:lpstr>
      <vt:lpstr>Strings Slicing</vt:lpstr>
      <vt:lpstr>Strings Slicing Cont.</vt:lpstr>
      <vt:lpstr>The in Argument</vt:lpstr>
      <vt:lpstr>String Methods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01 Introduction to Linux</dc:title>
  <cp:lastModifiedBy>Sergey Grishuk</cp:lastModifiedBy>
  <cp:revision>21</cp:revision>
  <dcterms:modified xsi:type="dcterms:W3CDTF">2022-01-17T09:19:41Z</dcterms:modified>
</cp:coreProperties>
</file>