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25"/>
  </p:notesMasterIdLst>
  <p:handoutMasterIdLst>
    <p:handoutMasterId r:id="rId26"/>
  </p:handoutMasterIdLst>
  <p:sldIdLst>
    <p:sldId id="1169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282" r:id="rId24"/>
  </p:sldIdLst>
  <p:sldSz cx="12192000" cy="6858000"/>
  <p:notesSz cx="6858000" cy="9144000"/>
  <p:custDataLst>
    <p:tags r:id="rId2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hor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A3838"/>
    <a:srgbClr val="878989"/>
    <a:srgbClr val="9ED1F0"/>
    <a:srgbClr val="60B3E6"/>
    <a:srgbClr val="77C0E9"/>
    <a:srgbClr val="176490"/>
    <a:srgbClr val="D9D9D9"/>
    <a:srgbClr val="7A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5" autoAdjust="0"/>
    <p:restoredTop sz="96327" autoAdjust="0"/>
  </p:normalViewPr>
  <p:slideViewPr>
    <p:cSldViewPr snapToGrid="0">
      <p:cViewPr>
        <p:scale>
          <a:sx n="50" d="100"/>
          <a:sy n="50" d="100"/>
        </p:scale>
        <p:origin x="1958" y="845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DDD498-5DBD-4668-A2B7-4AAB9D1801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50642-5EE6-472F-A06C-6EA8D83B4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2A7B200-E418-4FB3-8A9E-713E9CA17435}" type="datetimeFigureOut">
              <a:rPr lang="he-IL" smtClean="0"/>
              <a:t>כ"ג/שבט/תשפ"ב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4E046-8DB1-4EAF-B3D8-F9C07C6354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F1592-702D-4211-BCA8-EBC1F15B9B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117764F-7325-4FAB-AFEA-11DF618CDA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357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F94AF-7538-47F0-BDB9-802275B00F1E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3D1B1-7E59-40EB-AFAB-4870D7D088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2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4364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E7C5AC-91FB-4218-9CBE-5B6FA38D5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0020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5" y="-8467"/>
            <a:ext cx="12184486" cy="683912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810495" y="2383123"/>
            <a:ext cx="5311515" cy="167001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79A39-DE9F-4029-9D17-B753F8F17DE1}"/>
              </a:ext>
            </a:extLst>
          </p:cNvPr>
          <p:cNvSpPr/>
          <p:nvPr userDrawn="1"/>
        </p:nvSpPr>
        <p:spPr>
          <a:xfrm>
            <a:off x="0" y="1"/>
            <a:ext cx="6559481" cy="683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15">
              <a:defRPr/>
            </a:pPr>
            <a:endParaRPr lang="en-US" sz="24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F8E69-F673-48A8-A91E-330ABDF411E3}"/>
              </a:ext>
            </a:extLst>
          </p:cNvPr>
          <p:cNvSpPr/>
          <p:nvPr userDrawn="1"/>
        </p:nvSpPr>
        <p:spPr>
          <a:xfrm>
            <a:off x="1616497" y="0"/>
            <a:ext cx="115988" cy="6832801"/>
          </a:xfrm>
          <a:prstGeom prst="rect">
            <a:avLst/>
          </a:prstGeom>
          <a:solidFill>
            <a:srgbClr val="000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15">
              <a:defRPr/>
            </a:pPr>
            <a:endParaRPr lang="en-US" sz="2400" kern="12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DE842-B475-4652-BA47-645BD8337E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0714" y="758774"/>
            <a:ext cx="4185071" cy="1402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CE05C-49EF-4E86-A005-A0E3322398DF}"/>
              </a:ext>
            </a:extLst>
          </p:cNvPr>
          <p:cNvSpPr txBox="1"/>
          <p:nvPr userDrawn="1"/>
        </p:nvSpPr>
        <p:spPr>
          <a:xfrm>
            <a:off x="1775079" y="5954565"/>
            <a:ext cx="479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15">
              <a:defRPr/>
            </a:pPr>
            <a:r>
              <a:rPr lang="en-US" sz="1600" kern="1200" dirty="0">
                <a:latin typeface="Calibri"/>
                <a:ea typeface="+mn-ea"/>
              </a:rPr>
              <a:t>ALL RIGHTS RESERVED </a:t>
            </a:r>
            <a:r>
              <a:rPr lang="en-ES" sz="1600" kern="1200" dirty="0">
                <a:latin typeface="Calibri"/>
                <a:ea typeface="+mn-ea"/>
              </a:rPr>
              <a:t>©</a:t>
            </a:r>
            <a:r>
              <a:rPr lang="en-US" sz="1600" kern="1200" dirty="0">
                <a:latin typeface="Calibri"/>
                <a:ea typeface="+mn-ea"/>
              </a:rPr>
              <a:t> COPYRIGHT 2022</a:t>
            </a:r>
            <a:endParaRPr lang="he-IL" sz="1600" kern="1200" dirty="0">
              <a:latin typeface="Calibri"/>
              <a:ea typeface="+mn-ea"/>
              <a:cs typeface="Arial" panose="020B0604020202020204" pitchFamily="34" charset="0"/>
            </a:endParaRPr>
          </a:p>
          <a:p>
            <a:pPr defTabSz="1219215">
              <a:defRPr/>
            </a:pPr>
            <a:r>
              <a:rPr lang="en-US" sz="1600" kern="1200" dirty="0">
                <a:latin typeface="Calibri"/>
                <a:ea typeface="+mn-ea"/>
              </a:rPr>
              <a:t>DO NOT DISTRIBUTE WITHOUT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7032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57905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5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1690852"/>
            <a:ext cx="10515600" cy="397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Calibri" charset="0"/>
                <a:ea typeface="Calibri" charset="0"/>
                <a:cs typeface="Calibri" charset="0"/>
              </a:defRPr>
            </a:lvl1pPr>
            <a:lvl2pPr>
              <a:defRPr sz="210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>
                <a:latin typeface="Calibri" charset="0"/>
                <a:ea typeface="Calibri" charset="0"/>
                <a:cs typeface="Calibri" charset="0"/>
              </a:defRPr>
            </a:lvl3pPr>
            <a:lvl4pPr>
              <a:defRPr sz="2100">
                <a:latin typeface="Calibri" charset="0"/>
                <a:ea typeface="Calibri" charset="0"/>
                <a:cs typeface="Calibri" charset="0"/>
              </a:defRPr>
            </a:lvl4pPr>
            <a:lvl5pPr>
              <a:defRPr sz="21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681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57905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5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1690852"/>
            <a:ext cx="10515600" cy="397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Calibri" charset="0"/>
                <a:ea typeface="Calibri" charset="0"/>
                <a:cs typeface="Calibri" charset="0"/>
              </a:defRPr>
            </a:lvl1pPr>
            <a:lvl2pPr>
              <a:defRPr sz="210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>
                <a:latin typeface="Calibri" charset="0"/>
                <a:ea typeface="Calibri" charset="0"/>
                <a:cs typeface="Calibri" charset="0"/>
              </a:defRPr>
            </a:lvl3pPr>
            <a:lvl4pPr>
              <a:defRPr sz="2100">
                <a:latin typeface="Calibri" charset="0"/>
                <a:ea typeface="Calibri" charset="0"/>
                <a:cs typeface="Calibri" charset="0"/>
              </a:defRPr>
            </a:lvl4pPr>
            <a:lvl5pPr>
              <a:defRPr sz="21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167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57905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5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1690852"/>
            <a:ext cx="10515600" cy="397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Calibri" charset="0"/>
                <a:ea typeface="Calibri" charset="0"/>
                <a:cs typeface="Calibri" charset="0"/>
              </a:defRPr>
            </a:lvl1pPr>
            <a:lvl2pPr>
              <a:defRPr sz="210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>
                <a:latin typeface="Calibri" charset="0"/>
                <a:ea typeface="Calibri" charset="0"/>
                <a:cs typeface="Calibri" charset="0"/>
              </a:defRPr>
            </a:lvl3pPr>
            <a:lvl4pPr>
              <a:defRPr sz="2100">
                <a:latin typeface="Calibri" charset="0"/>
                <a:ea typeface="Calibri" charset="0"/>
                <a:cs typeface="Calibri" charset="0"/>
              </a:defRPr>
            </a:lvl4pPr>
            <a:lvl5pPr>
              <a:defRPr sz="21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13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517D8B-589C-4D78-A327-BB79AEC12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912" y="1944898"/>
            <a:ext cx="9742544" cy="2933700"/>
          </a:xfrm>
          <a:prstGeom prst="rect">
            <a:avLst/>
          </a:prstGeom>
        </p:spPr>
        <p:txBody>
          <a:bodyPr/>
          <a:lstStyle>
            <a:lvl1pPr>
              <a:buClrTx/>
              <a:defRPr lang="en-US" sz="24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Tx/>
              <a:defRPr lang="en-US" sz="18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Tx/>
              <a:defRPr lang="en-US" sz="16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Tx/>
              <a:defRPr lang="en-US" sz="14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Tx/>
              <a:defRPr lang="he-IL" sz="12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341305" lvl="0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Click to edit Master text styles</a:t>
            </a:r>
          </a:p>
          <a:p>
            <a:pPr marL="341305" lvl="1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Second level</a:t>
            </a:r>
          </a:p>
          <a:p>
            <a:pPr marL="341305" lvl="2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Third level</a:t>
            </a:r>
          </a:p>
          <a:p>
            <a:pPr marL="341305" lvl="3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Fourth level</a:t>
            </a:r>
          </a:p>
          <a:p>
            <a:pPr marL="341305" lvl="4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Fifth level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9EFAF-D5FE-4B86-B72E-7A0FBE6CE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912" y="912989"/>
            <a:ext cx="9742544" cy="54864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84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297921" y="6605684"/>
            <a:ext cx="902547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pPr defTabSz="514326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514326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3811" y="1317577"/>
            <a:ext cx="11804381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226473" indent="-226473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</a:defRPr>
            </a:lvl1pPr>
            <a:lvl2pPr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2000">
                <a:solidFill>
                  <a:srgbClr val="000000"/>
                </a:solidFill>
              </a:defRPr>
            </a:lvl2pPr>
            <a:lvl3pPr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800">
                <a:solidFill>
                  <a:srgbClr val="000000"/>
                </a:solidFill>
              </a:defRPr>
            </a:lvl3pPr>
            <a:lvl4pPr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809" y="277671"/>
            <a:ext cx="12006659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354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 dirty="0">
                <a:solidFill>
                  <a:schemeClr val="tx1"/>
                </a:solidFill>
                <a:latin typeface="+mn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552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lang="en-GB" sz="3600" b="1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24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0FBCAF3-1BCD-4D45-BE3F-A6F24C90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4079" y="3075058"/>
            <a:ext cx="5103844" cy="707887"/>
          </a:xfrm>
          <a:prstGeom prst="rect">
            <a:avLst/>
          </a:prstGeom>
        </p:spPr>
        <p:txBody>
          <a:bodyPr/>
          <a:lstStyle>
            <a:lvl1pPr algn="ctr" rtl="0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Chapter Name</a:t>
            </a:r>
            <a:endParaRPr lang="en-GB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FD699AAF-E2C0-4F27-8E6D-D810B886E5B2}"/>
              </a:ext>
            </a:extLst>
          </p:cNvPr>
          <p:cNvSpPr>
            <a:spLocks/>
          </p:cNvSpPr>
          <p:nvPr/>
        </p:nvSpPr>
        <p:spPr bwMode="auto">
          <a:xfrm>
            <a:off x="8555411" y="4562897"/>
            <a:ext cx="137363" cy="162668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id="{92D4C2EE-EEB0-4575-80A8-B854F04A9BA1}"/>
              </a:ext>
            </a:extLst>
          </p:cNvPr>
          <p:cNvSpPr>
            <a:spLocks/>
          </p:cNvSpPr>
          <p:nvPr/>
        </p:nvSpPr>
        <p:spPr bwMode="auto">
          <a:xfrm>
            <a:off x="8555411" y="4562897"/>
            <a:ext cx="137363" cy="162668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5D7B0A18-8338-4C48-B401-35810DF1529F}"/>
              </a:ext>
            </a:extLst>
          </p:cNvPr>
          <p:cNvSpPr>
            <a:spLocks/>
          </p:cNvSpPr>
          <p:nvPr userDrawn="1"/>
        </p:nvSpPr>
        <p:spPr bwMode="auto">
          <a:xfrm>
            <a:off x="8555410" y="4562896"/>
            <a:ext cx="137363" cy="162668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7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NDG Themed_Geo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4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69022B8-6DFD-45D9-B850-425D465AC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59" y="4306409"/>
            <a:ext cx="12192000" cy="70788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GB" sz="4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5BA632-B3C4-4057-AF2D-9B1285BAE8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57" y="5337316"/>
            <a:ext cx="12192002" cy="81637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36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Course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788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297921" y="6605684"/>
            <a:ext cx="902547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pPr defTabSz="514338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38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2087" y="1615441"/>
            <a:ext cx="11804381" cy="419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226478" indent="-22647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7" y="399205"/>
            <a:ext cx="11804381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88" y="40640"/>
            <a:ext cx="11187112" cy="2746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453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E96F8B1-E3D5-1B4E-9D40-0D336DE04262}"/>
              </a:ext>
            </a:extLst>
          </p:cNvPr>
          <p:cNvGrpSpPr/>
          <p:nvPr/>
        </p:nvGrpSpPr>
        <p:grpSpPr>
          <a:xfrm>
            <a:off x="-59836" y="691516"/>
            <a:ext cx="12392951" cy="5914534"/>
            <a:chOff x="-63232" y="696966"/>
            <a:chExt cx="12392951" cy="591453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EA89F1-4D5D-F142-88BD-4413397BCF26}"/>
                </a:ext>
              </a:extLst>
            </p:cNvPr>
            <p:cNvGrpSpPr/>
            <p:nvPr/>
          </p:nvGrpSpPr>
          <p:grpSpPr>
            <a:xfrm>
              <a:off x="-63232" y="696966"/>
              <a:ext cx="12392951" cy="4844621"/>
              <a:chOff x="-63232" y="696966"/>
              <a:chExt cx="12392951" cy="484462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773CA9-7675-FC43-A0B8-AAC8A4BEB136}"/>
                  </a:ext>
                </a:extLst>
              </p:cNvPr>
              <p:cNvSpPr txBox="1"/>
              <p:nvPr/>
            </p:nvSpPr>
            <p:spPr>
              <a:xfrm rot="19629108">
                <a:off x="8345674" y="4977416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85352C-5F5E-7746-A35F-BEDFC1E98E3A}"/>
                  </a:ext>
                </a:extLst>
              </p:cNvPr>
              <p:cNvSpPr txBox="1"/>
              <p:nvPr/>
            </p:nvSpPr>
            <p:spPr>
              <a:xfrm rot="19629108">
                <a:off x="9048039" y="2698045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E355A2-AEC4-7F48-AB7D-6AF2B3614230}"/>
                  </a:ext>
                </a:extLst>
              </p:cNvPr>
              <p:cNvSpPr txBox="1"/>
              <p:nvPr/>
            </p:nvSpPr>
            <p:spPr>
              <a:xfrm rot="19629108">
                <a:off x="5708491" y="4805140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8AEFE9-5F55-FD4B-BE94-3525A3419A34}"/>
                  </a:ext>
                </a:extLst>
              </p:cNvPr>
              <p:cNvSpPr txBox="1"/>
              <p:nvPr/>
            </p:nvSpPr>
            <p:spPr>
              <a:xfrm rot="19629108">
                <a:off x="8928770" y="1054774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6CAE0E-16F6-054F-885D-3165C40C97E4}"/>
                  </a:ext>
                </a:extLst>
              </p:cNvPr>
              <p:cNvSpPr txBox="1"/>
              <p:nvPr/>
            </p:nvSpPr>
            <p:spPr>
              <a:xfrm rot="19629108">
                <a:off x="5589221" y="3161870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B00186-567D-014E-89FB-4A3A587E9734}"/>
                  </a:ext>
                </a:extLst>
              </p:cNvPr>
              <p:cNvSpPr txBox="1"/>
              <p:nvPr/>
            </p:nvSpPr>
            <p:spPr>
              <a:xfrm rot="19629108">
                <a:off x="2214216" y="5018367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BED5E-61A6-BF41-BFEF-67103C2D8360}"/>
                  </a:ext>
                </a:extLst>
              </p:cNvPr>
              <p:cNvSpPr txBox="1"/>
              <p:nvPr/>
            </p:nvSpPr>
            <p:spPr>
              <a:xfrm rot="19629108">
                <a:off x="6649398" y="696966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203121-597A-A845-901C-88993C15DB1F}"/>
                  </a:ext>
                </a:extLst>
              </p:cNvPr>
              <p:cNvSpPr txBox="1"/>
              <p:nvPr/>
            </p:nvSpPr>
            <p:spPr>
              <a:xfrm rot="19629108">
                <a:off x="3309849" y="2804062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6834B-04F9-6148-97FD-27320F299608}"/>
                  </a:ext>
                </a:extLst>
              </p:cNvPr>
              <p:cNvSpPr txBox="1"/>
              <p:nvPr/>
            </p:nvSpPr>
            <p:spPr>
              <a:xfrm rot="19629108">
                <a:off x="-63232" y="4958161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9E967B-9EF6-DB47-8DB9-4FD6899950ED}"/>
                  </a:ext>
                </a:extLst>
              </p:cNvPr>
              <p:cNvSpPr txBox="1"/>
              <p:nvPr/>
            </p:nvSpPr>
            <p:spPr>
              <a:xfrm rot="19629108">
                <a:off x="3508629" y="922251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C8B27B-F7C7-AB41-8C8A-FE8E39558B8B}"/>
                  </a:ext>
                </a:extLst>
              </p:cNvPr>
              <p:cNvSpPr txBox="1"/>
              <p:nvPr/>
            </p:nvSpPr>
            <p:spPr>
              <a:xfrm rot="19629108">
                <a:off x="169081" y="3029347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97766E-0249-374F-A197-B37E5F2E5F2B}"/>
                  </a:ext>
                </a:extLst>
              </p:cNvPr>
              <p:cNvSpPr txBox="1"/>
              <p:nvPr/>
            </p:nvSpPr>
            <p:spPr>
              <a:xfrm rot="19629108">
                <a:off x="89569" y="975259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785BB-E10C-8644-83B0-24C0951DF282}"/>
                </a:ext>
              </a:extLst>
            </p:cNvPr>
            <p:cNvSpPr txBox="1"/>
            <p:nvPr/>
          </p:nvSpPr>
          <p:spPr>
            <a:xfrm>
              <a:off x="706297" y="6272946"/>
              <a:ext cx="8603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ALL RIGHTS RESERVED </a:t>
              </a:r>
              <a:r>
                <a:rPr lang="en-ES" sz="1600" dirty="0">
                  <a:solidFill>
                    <a:schemeClr val="bg1">
                      <a:lumMod val="95000"/>
                    </a:schemeClr>
                  </a:solidFill>
                </a:rPr>
                <a:t>©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 COPYRIGHT 2022 | DO NOT DISTRIBUTE WITHOUT WRITTEN PERMISSION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3739BD9-DD43-8A44-B850-E9E92078DE6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0631361" y="6282149"/>
            <a:ext cx="1278083" cy="414391"/>
          </a:xfrm>
          <a:prstGeom prst="rect">
            <a:avLst/>
          </a:prstGeom>
        </p:spPr>
      </p:pic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1D925E71-E109-8543-BB69-F10799EA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562"/>
            <a:ext cx="10515600" cy="66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61C849-1C5D-734D-B142-F998D49A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583473"/>
            <a:ext cx="10515599" cy="459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8EDA1008-5BD4-4883-812F-4A208CD0589F}"/>
              </a:ext>
            </a:extLst>
          </p:cNvPr>
          <p:cNvSpPr txBox="1">
            <a:spLocks/>
          </p:cNvSpPr>
          <p:nvPr userDrawn="1"/>
        </p:nvSpPr>
        <p:spPr>
          <a:xfrm>
            <a:off x="275281" y="6355488"/>
            <a:ext cx="725405" cy="470262"/>
          </a:xfrm>
          <a:prstGeom prst="ellipse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6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  <p:sldLayoutId id="2147483771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44" indent="-28574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4E6D97-AAC7-1C4D-B2BC-047D47289A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20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6" y="-6350"/>
            <a:ext cx="12229436" cy="68643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B63A2-25D2-EE46-BF94-A0A30914DA33}"/>
              </a:ext>
            </a:extLst>
          </p:cNvPr>
          <p:cNvSpPr/>
          <p:nvPr/>
        </p:nvSpPr>
        <p:spPr>
          <a:xfrm>
            <a:off x="0" y="1"/>
            <a:ext cx="6583680" cy="6864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1"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804B47-4DFE-914E-8D4C-1FC4D61515A6}"/>
              </a:ext>
            </a:extLst>
          </p:cNvPr>
          <p:cNvSpPr txBox="1">
            <a:spLocks/>
          </p:cNvSpPr>
          <p:nvPr/>
        </p:nvSpPr>
        <p:spPr>
          <a:xfrm>
            <a:off x="6647333" y="2527427"/>
            <a:ext cx="5127585" cy="1809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tx2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defTabSz="914411">
              <a:defRPr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Module 5.3.1: Lists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  <a:ea typeface="Arimo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B9D70-31BD-C542-B1A2-6876C15E2FCA}"/>
              </a:ext>
            </a:extLst>
          </p:cNvPr>
          <p:cNvSpPr/>
          <p:nvPr/>
        </p:nvSpPr>
        <p:spPr>
          <a:xfrm>
            <a:off x="1212372" y="0"/>
            <a:ext cx="116416" cy="6858000"/>
          </a:xfrm>
          <a:prstGeom prst="rect">
            <a:avLst/>
          </a:prstGeom>
          <a:solidFill>
            <a:srgbClr val="000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1"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281C69-6059-6847-BEC9-D717A1ED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36" y="569080"/>
            <a:ext cx="4200511" cy="1407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B875F-6048-BB48-BF42-0A19916B0CD7}"/>
              </a:ext>
            </a:extLst>
          </p:cNvPr>
          <p:cNvSpPr txBox="1"/>
          <p:nvPr/>
        </p:nvSpPr>
        <p:spPr>
          <a:xfrm>
            <a:off x="1513934" y="6288921"/>
            <a:ext cx="480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>
              <a:defRPr/>
            </a:pPr>
            <a:r>
              <a:rPr lang="en-US" sz="1200" kern="1200" dirty="0">
                <a:latin typeface="Calibri"/>
                <a:ea typeface="+mn-ea"/>
              </a:rPr>
              <a:t>ALL RIGHTS RESERVED </a:t>
            </a:r>
            <a:r>
              <a:rPr lang="en-ES" sz="1200" kern="1200" dirty="0">
                <a:latin typeface="Calibri"/>
                <a:ea typeface="+mn-ea"/>
              </a:rPr>
              <a:t>©</a:t>
            </a:r>
            <a:r>
              <a:rPr lang="en-US" sz="1200" kern="1200" dirty="0">
                <a:latin typeface="Calibri"/>
                <a:ea typeface="+mn-ea"/>
              </a:rPr>
              <a:t> COPYRIGHT 2022</a:t>
            </a:r>
            <a:endParaRPr lang="he-IL" sz="1200" kern="1200" dirty="0">
              <a:latin typeface="Calibri"/>
              <a:ea typeface="+mn-ea"/>
              <a:cs typeface="Arial" panose="020B0604020202020204" pitchFamily="34" charset="0"/>
            </a:endParaRPr>
          </a:p>
          <a:p>
            <a:pPr defTabSz="914411">
              <a:defRPr/>
            </a:pPr>
            <a:r>
              <a:rPr lang="en-US" sz="1200" kern="1200" dirty="0">
                <a:latin typeface="Calibri"/>
                <a:ea typeface="+mn-ea"/>
              </a:rPr>
              <a:t>DO NOT DISTRIBUTE WITHOUT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60623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i="1" dirty="0"/>
              <a:t>contrast to strings</a:t>
            </a:r>
            <a:r>
              <a:rPr lang="en-US" dirty="0"/>
              <a:t>, individuals can easily replace values in a list, without creating a new one.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34B84-2682-7244-90FB-75B698DCC0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95" y="2746716"/>
            <a:ext cx="6133610" cy="18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0801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this using a </a:t>
            </a:r>
            <a:r>
              <a:rPr lang="en-US" i="1" dirty="0"/>
              <a:t>slice</a:t>
            </a:r>
            <a:r>
              <a:rPr lang="en-US" dirty="0"/>
              <a:t> as well. The replacing slice does not even need to be the same length!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a Slice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0D905-8A55-964C-B1E3-97B79167A9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b="59507"/>
          <a:stretch/>
        </p:blipFill>
        <p:spPr>
          <a:xfrm>
            <a:off x="1758413" y="2450170"/>
            <a:ext cx="8675175" cy="142174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/>
          <a:srcRect t="40086"/>
          <a:stretch/>
        </p:blipFill>
        <p:spPr>
          <a:xfrm>
            <a:off x="1758413" y="3857625"/>
            <a:ext cx="8675175" cy="2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83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not many list methods, but every one of them is very useful!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6995A-4A47-1B48-9C64-5F5547BA25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47" y="2803922"/>
            <a:ext cx="10806906" cy="12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16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append</a:t>
            </a:r>
            <a:r>
              <a:rPr lang="en-US" dirty="0"/>
              <a:t> method adds a new item to a list: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and Extend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05D2BB-F0DA-434D-B86F-ABE54A4984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80" y="2653923"/>
            <a:ext cx="5825417" cy="204676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182" y="2653923"/>
            <a:ext cx="3217086" cy="2409661"/>
          </a:xfrm>
          <a:prstGeom prst="rect">
            <a:avLst/>
          </a:prstGeom>
        </p:spPr>
      </p:pic>
      <p:sp>
        <p:nvSpPr>
          <p:cNvPr id="6" name="מציין מיקום טקסט 2"/>
          <p:cNvSpPr txBox="1">
            <a:spLocks/>
          </p:cNvSpPr>
          <p:nvPr/>
        </p:nvSpPr>
        <p:spPr>
          <a:xfrm>
            <a:off x="6663617" y="1690852"/>
            <a:ext cx="4900613" cy="39729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z="2100" dirty="0"/>
              <a:t>The </a:t>
            </a:r>
            <a:r>
              <a:rPr lang="en-US" sz="2100" b="1" dirty="0"/>
              <a:t>extend</a:t>
            </a:r>
            <a:r>
              <a:rPr lang="en-US" sz="2100" dirty="0"/>
              <a:t> method adds another list to the end of a list:</a:t>
            </a:r>
          </a:p>
        </p:txBody>
      </p:sp>
    </p:spTree>
    <p:extLst>
      <p:ext uri="{BB962C8B-B14F-4D97-AF65-F5344CB8AC3E}">
        <p14:creationId xmlns:p14="http://schemas.microsoft.com/office/powerpoint/2010/main" val="1200818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teach yourself how to use a method you do not  know?</a:t>
            </a:r>
          </a:p>
          <a:p>
            <a:r>
              <a:rPr lang="en-US" dirty="0"/>
              <a:t>Either use a question mark - ? </a:t>
            </a:r>
            <a:r>
              <a:rPr lang="en-IL" dirty="0"/>
              <a:t>–</a:t>
            </a:r>
            <a:r>
              <a:rPr lang="en-US" dirty="0"/>
              <a:t> or the help() function!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New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9A1CE-2417-6147-B9B2-3148B671F1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36" y="2888404"/>
            <a:ext cx="9857728" cy="19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5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string methods we can learn now that we understand lists.</a:t>
            </a:r>
          </a:p>
          <a:p>
            <a:r>
              <a:rPr lang="en-US" dirty="0"/>
              <a:t>The </a:t>
            </a:r>
            <a:r>
              <a:rPr lang="en-US" b="1" i="1" dirty="0"/>
              <a:t>join</a:t>
            </a:r>
            <a:r>
              <a:rPr lang="en-US" dirty="0"/>
              <a:t> method (activated on a string) receives a list and returns a string. The new string is a concatenation of all items in the list, using the original string as a delimiter.</a:t>
            </a:r>
          </a:p>
          <a:p>
            <a:r>
              <a:rPr lang="en-US" dirty="0"/>
              <a:t>Of course, all items in the list must be strings.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957AE-A881-874A-8857-09317D1969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85" y="3718132"/>
            <a:ext cx="10214015" cy="21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4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i="1" dirty="0"/>
              <a:t>split</a:t>
            </a:r>
            <a:r>
              <a:rPr lang="en-US" dirty="0"/>
              <a:t> string method does the exact opposite </a:t>
            </a:r>
            <a:r>
              <a:rPr lang="en-IL" dirty="0"/>
              <a:t>–</a:t>
            </a:r>
            <a:r>
              <a:rPr lang="en-US" dirty="0"/>
              <a:t> it divides a string into a list using a given delimiter.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no delimiter is given to </a:t>
            </a:r>
            <a:r>
              <a:rPr lang="en-US" b="1" i="1" dirty="0"/>
              <a:t>split</a:t>
            </a:r>
            <a:r>
              <a:rPr lang="en-US" dirty="0"/>
              <a:t>, any number of whitespaces are used as delimiters.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DA2F3-A9E7-F74B-A617-A1B33AE0C9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52" y="2784055"/>
            <a:ext cx="11069536" cy="103588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52" y="3967379"/>
            <a:ext cx="10622564" cy="11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35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assigning the value of 5 to a variable num, what Python does is saves the number 5 (somewhere in the computer’s memory), and gives us a pointer named num, that points to that value.</a:t>
            </a:r>
          </a:p>
          <a:p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 of Lists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3688B1-49AF-F146-AF9E-0BF9923399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sp>
        <p:nvSpPr>
          <p:cNvPr id="4" name="מלבן 3"/>
          <p:cNvSpPr/>
          <p:nvPr/>
        </p:nvSpPr>
        <p:spPr>
          <a:xfrm>
            <a:off x="5588794" y="4329112"/>
            <a:ext cx="1014413" cy="9858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5</a:t>
            </a:r>
          </a:p>
        </p:txBody>
      </p:sp>
      <p:cxnSp>
        <p:nvCxnSpPr>
          <p:cNvPr id="6" name="מחבר מעוקל 5"/>
          <p:cNvCxnSpPr/>
          <p:nvPr/>
        </p:nvCxnSpPr>
        <p:spPr>
          <a:xfrm>
            <a:off x="4160044" y="3677307"/>
            <a:ext cx="1428750" cy="1120291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59931" y="3379825"/>
            <a:ext cx="900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</a:rPr>
              <a:t>num</a:t>
            </a:r>
          </a:p>
        </p:txBody>
      </p:sp>
    </p:spTree>
    <p:extLst>
      <p:ext uri="{BB962C8B-B14F-4D97-AF65-F5344CB8AC3E}">
        <p14:creationId xmlns:p14="http://schemas.microsoft.com/office/powerpoint/2010/main" val="257002510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lists, the same happens.</a:t>
            </a:r>
          </a:p>
          <a:p>
            <a:r>
              <a:rPr lang="en-US" dirty="0"/>
              <a:t>Once a list is defined, the list items are saved in the computer’s memory, and a pointer named </a:t>
            </a:r>
            <a:r>
              <a:rPr lang="en-US" i="1" dirty="0"/>
              <a:t>original</a:t>
            </a:r>
            <a:r>
              <a:rPr lang="en-US" dirty="0"/>
              <a:t> is created, pointing to the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 of Lists </a:t>
            </a:r>
            <a:r>
              <a:rPr lang="en-IL" dirty="0"/>
              <a:t>–</a:t>
            </a:r>
            <a:r>
              <a:rPr lang="en-US" dirty="0"/>
              <a:t> cont.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CBC2B3B-5B04-CE42-A2CB-04E8FFDE27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96" y="3228967"/>
            <a:ext cx="6201009" cy="400066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4067175" y="4486275"/>
            <a:ext cx="1014413" cy="9858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‘a’</a:t>
            </a:r>
          </a:p>
        </p:txBody>
      </p:sp>
      <p:sp>
        <p:nvSpPr>
          <p:cNvPr id="6" name="מלבן 5"/>
          <p:cNvSpPr/>
          <p:nvPr/>
        </p:nvSpPr>
        <p:spPr>
          <a:xfrm>
            <a:off x="5081587" y="4486275"/>
            <a:ext cx="1014413" cy="9858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‘b’</a:t>
            </a:r>
          </a:p>
        </p:txBody>
      </p:sp>
      <p:sp>
        <p:nvSpPr>
          <p:cNvPr id="7" name="מלבן 6"/>
          <p:cNvSpPr/>
          <p:nvPr/>
        </p:nvSpPr>
        <p:spPr>
          <a:xfrm>
            <a:off x="6096000" y="4486275"/>
            <a:ext cx="1014413" cy="9858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‘c’</a:t>
            </a:r>
          </a:p>
        </p:txBody>
      </p:sp>
      <p:sp>
        <p:nvSpPr>
          <p:cNvPr id="8" name="מלבן 7"/>
          <p:cNvSpPr/>
          <p:nvPr/>
        </p:nvSpPr>
        <p:spPr>
          <a:xfrm>
            <a:off x="7110412" y="4486275"/>
            <a:ext cx="1014413" cy="9858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‘d’</a:t>
            </a:r>
          </a:p>
        </p:txBody>
      </p:sp>
      <p:cxnSp>
        <p:nvCxnSpPr>
          <p:cNvPr id="9" name="מחבר מעוקל 8"/>
          <p:cNvCxnSpPr>
            <a:endCxn id="5" idx="1"/>
          </p:cNvCxnSpPr>
          <p:nvPr/>
        </p:nvCxnSpPr>
        <p:spPr>
          <a:xfrm>
            <a:off x="2569311" y="4371052"/>
            <a:ext cx="1497865" cy="608142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5329" y="4119734"/>
            <a:ext cx="14430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194241542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we execute the following command?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new pointer is created (not a new list!) that points to the same list.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 of Lists </a:t>
            </a:r>
            <a:r>
              <a:rPr lang="en-IL" dirty="0"/>
              <a:t>–</a:t>
            </a:r>
            <a:r>
              <a:rPr lang="en-US" dirty="0"/>
              <a:t> cont.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84E4E4E-1729-D940-B2B9-E4F759CCA7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sp>
        <p:nvSpPr>
          <p:cNvPr id="5" name="מלבן 4"/>
          <p:cNvSpPr/>
          <p:nvPr/>
        </p:nvSpPr>
        <p:spPr>
          <a:xfrm>
            <a:off x="4067175" y="3429000"/>
            <a:ext cx="1014413" cy="9858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‘a’</a:t>
            </a:r>
          </a:p>
        </p:txBody>
      </p:sp>
      <p:sp>
        <p:nvSpPr>
          <p:cNvPr id="6" name="מלבן 5"/>
          <p:cNvSpPr/>
          <p:nvPr/>
        </p:nvSpPr>
        <p:spPr>
          <a:xfrm>
            <a:off x="5081587" y="3429000"/>
            <a:ext cx="1014413" cy="9858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‘b’</a:t>
            </a:r>
          </a:p>
        </p:txBody>
      </p:sp>
      <p:sp>
        <p:nvSpPr>
          <p:cNvPr id="7" name="מלבן 6"/>
          <p:cNvSpPr/>
          <p:nvPr/>
        </p:nvSpPr>
        <p:spPr>
          <a:xfrm>
            <a:off x="6096000" y="3429000"/>
            <a:ext cx="1014413" cy="9858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‘c’</a:t>
            </a:r>
          </a:p>
        </p:txBody>
      </p:sp>
      <p:sp>
        <p:nvSpPr>
          <p:cNvPr id="8" name="מלבן 7"/>
          <p:cNvSpPr/>
          <p:nvPr/>
        </p:nvSpPr>
        <p:spPr>
          <a:xfrm>
            <a:off x="7110412" y="3429000"/>
            <a:ext cx="1014413" cy="9858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‘d’</a:t>
            </a:r>
          </a:p>
        </p:txBody>
      </p:sp>
      <p:cxnSp>
        <p:nvCxnSpPr>
          <p:cNvPr id="9" name="מחבר מעוקל 8"/>
          <p:cNvCxnSpPr>
            <a:endCxn id="5" idx="1"/>
          </p:cNvCxnSpPr>
          <p:nvPr/>
        </p:nvCxnSpPr>
        <p:spPr>
          <a:xfrm>
            <a:off x="2569311" y="3313777"/>
            <a:ext cx="1497865" cy="608142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5329" y="3062459"/>
            <a:ext cx="14430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</a:rPr>
              <a:t>original</a:t>
            </a: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561" y="2315438"/>
            <a:ext cx="4440878" cy="5234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90663" y="4414837"/>
            <a:ext cx="962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</a:rPr>
              <a:t>new</a:t>
            </a:r>
          </a:p>
        </p:txBody>
      </p:sp>
      <p:cxnSp>
        <p:nvCxnSpPr>
          <p:cNvPr id="13" name="מחבר מעוקל 12"/>
          <p:cNvCxnSpPr/>
          <p:nvPr/>
        </p:nvCxnSpPr>
        <p:spPr>
          <a:xfrm flipV="1">
            <a:off x="2569311" y="3938501"/>
            <a:ext cx="1497865" cy="741794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653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 series of objects  or items.</a:t>
            </a:r>
          </a:p>
          <a:p>
            <a:r>
              <a:rPr lang="en-US" dirty="0"/>
              <a:t>Lists are defined using square brackets </a:t>
            </a:r>
            <a:r>
              <a:rPr lang="en-IL" dirty="0"/>
              <a:t>–</a:t>
            </a:r>
            <a:r>
              <a:rPr lang="en-US" dirty="0"/>
              <a:t> [].</a:t>
            </a:r>
          </a:p>
          <a:p>
            <a:r>
              <a:rPr lang="en-US" dirty="0"/>
              <a:t>They can hold any object in them </a:t>
            </a:r>
            <a:r>
              <a:rPr lang="en-IL" dirty="0"/>
              <a:t>–</a:t>
            </a:r>
            <a:r>
              <a:rPr lang="en-US" dirty="0"/>
              <a:t> even another list!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70" y="3304252"/>
            <a:ext cx="9985661" cy="15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7342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can create many, many problems.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this not to happen, we must copy the list, and not only the pointer. In other words, we must find a way to create a new list, exactly like the old one.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Pointers to the Same List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D414F2-1DBC-B349-B411-769F3F55E9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11" y="2330601"/>
            <a:ext cx="5727779" cy="21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6256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slicing </a:t>
            </a:r>
            <a:r>
              <a:rPr lang="en-IL" dirty="0"/>
              <a:t>–</a:t>
            </a:r>
            <a:r>
              <a:rPr lang="en-US" dirty="0"/>
              <a:t> [:] </a:t>
            </a:r>
            <a:r>
              <a:rPr lang="en-IL" dirty="0"/>
              <a:t>–</a:t>
            </a:r>
            <a:r>
              <a:rPr lang="en-US" dirty="0"/>
              <a:t> without a lower or an upper boundary.</a:t>
            </a:r>
          </a:p>
          <a:p>
            <a:r>
              <a:rPr lang="en-US" dirty="0"/>
              <a:t>Using the </a:t>
            </a:r>
            <a:r>
              <a:rPr lang="en-US" b="1" i="1" dirty="0"/>
              <a:t>list()</a:t>
            </a:r>
            <a:r>
              <a:rPr lang="en-US" dirty="0"/>
              <a:t> operator.</a:t>
            </a:r>
          </a:p>
          <a:p>
            <a:r>
              <a:rPr lang="en-US" dirty="0"/>
              <a:t>Using the </a:t>
            </a:r>
            <a:r>
              <a:rPr lang="en-US" b="1" i="1" dirty="0"/>
              <a:t>.copy()</a:t>
            </a:r>
            <a:r>
              <a:rPr lang="en-US" dirty="0"/>
              <a:t> method.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to Copy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5BB7BA-A6C6-9240-9523-9EE9800FA2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83" y="3713481"/>
            <a:ext cx="8435788" cy="177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4940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makes sure the original list is not modified.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 of Lists -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1D9B08-7978-1143-93BD-9BAB2BDBEB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39" y="2584988"/>
            <a:ext cx="6893076" cy="26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3530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4352A4-C67D-0641-9343-995D7C81F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bin"/>
              </a:rPr>
              <a:t>List 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33544D-D7FA-174A-99FB-CFFFE83EFE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sp>
        <p:nvSpPr>
          <p:cNvPr id="370" name="Shape 370"/>
          <p:cNvSpPr txBox="1"/>
          <p:nvPr/>
        </p:nvSpPr>
        <p:spPr>
          <a:xfrm>
            <a:off x="695326" y="1510650"/>
            <a:ext cx="4776074" cy="4837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135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580706" y="2050425"/>
            <a:ext cx="5587875" cy="383265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t" anchorCtr="0">
            <a:noAutofit/>
          </a:bodyPr>
          <a:lstStyle/>
          <a:p>
            <a:pPr marL="514350" indent="-295847">
              <a:buSzPct val="100000"/>
              <a:buFont typeface="Cabin"/>
              <a:buChar char="•"/>
            </a:pPr>
            <a:r>
              <a:rPr lang="en-US" sz="270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The List Type</a:t>
            </a:r>
          </a:p>
          <a:p>
            <a:pPr marL="514350" indent="-295847">
              <a:buSzPct val="100000"/>
              <a:buFont typeface="Cabin"/>
              <a:buChar char="•"/>
            </a:pPr>
            <a:endParaRPr lang="en-US" sz="2700" dirty="0">
              <a:solidFill>
                <a:sysClr val="windowText" lastClr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514350" indent="-295847">
              <a:buSzPct val="100000"/>
              <a:buFont typeface="Cabin"/>
              <a:buChar char="•"/>
            </a:pPr>
            <a:r>
              <a:rPr lang="en-US" sz="270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Indexing and Slicing</a:t>
            </a:r>
          </a:p>
          <a:p>
            <a:pPr marL="514350" indent="-295847">
              <a:spcBef>
                <a:spcPts val="2625"/>
              </a:spcBef>
              <a:buSzPct val="100000"/>
              <a:buFont typeface="Cabin"/>
              <a:buChar char="•"/>
            </a:pPr>
            <a:r>
              <a:rPr lang="en-US" sz="270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Modifying Lists</a:t>
            </a:r>
          </a:p>
          <a:p>
            <a:pPr marL="514350" indent="-295847">
              <a:spcBef>
                <a:spcPts val="2625"/>
              </a:spcBef>
              <a:buSzPct val="100000"/>
              <a:buFont typeface="Cabin"/>
              <a:buChar char="•"/>
            </a:pPr>
            <a:r>
              <a:rPr lang="en-US" sz="270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List Methods</a:t>
            </a:r>
          </a:p>
          <a:p>
            <a:pPr marL="514350" indent="-295847">
              <a:spcBef>
                <a:spcPts val="2625"/>
              </a:spcBef>
              <a:buSzPct val="100000"/>
              <a:buFont typeface="Cabin"/>
              <a:buChar char="•"/>
            </a:pPr>
            <a:r>
              <a:rPr lang="en-US" sz="270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The “join” and “split” Methods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5949731" y="2050425"/>
            <a:ext cx="5674050" cy="383265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t" anchorCtr="0">
            <a:noAutofit/>
          </a:bodyPr>
          <a:lstStyle/>
          <a:p>
            <a:pPr marL="514350" indent="-295847">
              <a:spcBef>
                <a:spcPts val="2625"/>
              </a:spcBef>
              <a:buSzPct val="100000"/>
              <a:buFont typeface="Cabin"/>
              <a:buChar char="•"/>
            </a:pPr>
            <a:r>
              <a:rPr lang="en-US" sz="270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List Pointers and List Copying</a:t>
            </a:r>
          </a:p>
          <a:p>
            <a:pPr marL="218504">
              <a:spcBef>
                <a:spcPts val="2625"/>
              </a:spcBef>
              <a:buSzPct val="100000"/>
            </a:pPr>
            <a:endParaRPr lang="en-US" sz="2700" dirty="0">
              <a:solidFill>
                <a:sysClr val="windowText" lastClr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43259275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in lists acts  just like in strings </a:t>
            </a:r>
            <a:r>
              <a:rPr lang="en-IL" dirty="0"/>
              <a:t>–</a:t>
            </a:r>
            <a:r>
              <a:rPr lang="en-US" dirty="0"/>
              <a:t> using square brackets and beginning with an index of 0.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</a:t>
            </a:r>
            <a:r>
              <a:rPr lang="en-IL" dirty="0"/>
              <a:t>–</a:t>
            </a:r>
            <a:r>
              <a:rPr lang="en-US" dirty="0"/>
              <a:t> Accessing a Single Item from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935FDB-68C4-AB4C-BD82-ED7C6AD3FE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47" y="2748573"/>
            <a:ext cx="8394107" cy="22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748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This, again, is like slicing strings. While string slicing returns a string, accessing a slice of a list returns a list.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</a:t>
            </a:r>
            <a:r>
              <a:rPr lang="en-IL" dirty="0"/>
              <a:t>–</a:t>
            </a:r>
            <a:r>
              <a:rPr lang="en-US" dirty="0"/>
              <a:t> Accessing a Sub-List of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2ACAFF-A97B-5A49-83CC-BAA82DD9C3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451" y="2766805"/>
            <a:ext cx="7359652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568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count the number of items in a list?</a:t>
            </a:r>
          </a:p>
          <a:p>
            <a:r>
              <a:rPr lang="en-US" dirty="0"/>
              <a:t>Use the </a:t>
            </a:r>
            <a:r>
              <a:rPr lang="en-US" b="1" i="1" dirty="0">
                <a:solidFill>
                  <a:srgbClr val="0F6530"/>
                </a:solidFill>
              </a:rPr>
              <a:t>len</a:t>
            </a:r>
            <a:r>
              <a:rPr lang="en-US" b="1" i="1" dirty="0"/>
              <a:t>()</a:t>
            </a:r>
            <a:r>
              <a:rPr lang="en-US" dirty="0"/>
              <a:t> function!</a:t>
            </a:r>
          </a:p>
          <a:p>
            <a:pPr lvl="0"/>
            <a:r>
              <a:rPr lang="en-US" b="1" i="1" dirty="0">
                <a:solidFill>
                  <a:srgbClr val="0F6530"/>
                </a:solidFill>
                <a:sym typeface="Cabin"/>
              </a:rPr>
              <a:t>len</a:t>
            </a:r>
            <a:r>
              <a:rPr lang="en-US" b="1" i="1" dirty="0">
                <a:solidFill>
                  <a:sysClr val="windowText" lastClr="000000"/>
                </a:solidFill>
                <a:sym typeface="Cabin"/>
              </a:rPr>
              <a:t>()</a:t>
            </a:r>
            <a:r>
              <a:rPr lang="en-US" dirty="0">
                <a:solidFill>
                  <a:sysClr val="windowText" lastClr="000000"/>
                </a:solidFill>
                <a:sym typeface="Cabin"/>
              </a:rPr>
              <a:t> tells us the number of elements of </a:t>
            </a:r>
            <a:r>
              <a:rPr lang="en-US" i="1" dirty="0">
                <a:solidFill>
                  <a:sysClr val="windowText" lastClr="000000"/>
                </a:solidFill>
                <a:sym typeface="Cabin"/>
              </a:rPr>
              <a:t>any</a:t>
            </a:r>
            <a:r>
              <a:rPr lang="en-US" dirty="0">
                <a:solidFill>
                  <a:sysClr val="windowText" lastClr="000000"/>
                </a:solidFill>
                <a:sym typeface="Cabin"/>
              </a:rPr>
              <a:t> sequence (strings, lists, and more!)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is a list?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7E3C7-A7F8-E74A-9413-EEC423C466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81" y="3429000"/>
            <a:ext cx="9039792" cy="168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449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earlier lessons, we turned strings into integers, integers into strings, Etc.</a:t>
            </a:r>
          </a:p>
          <a:p>
            <a:r>
              <a:rPr lang="en-US" dirty="0"/>
              <a:t>We can do the same with lists, using the </a:t>
            </a:r>
            <a:r>
              <a:rPr lang="en-US" b="1" i="1" dirty="0">
                <a:solidFill>
                  <a:srgbClr val="0F6530"/>
                </a:solidFill>
              </a:rPr>
              <a:t>list</a:t>
            </a:r>
            <a:r>
              <a:rPr lang="en-US" b="1" i="1" dirty="0"/>
              <a:t>()</a:t>
            </a:r>
            <a:r>
              <a:rPr lang="en-US" dirty="0"/>
              <a:t> operator!</a:t>
            </a:r>
          </a:p>
          <a:p>
            <a:r>
              <a:rPr lang="en-US" dirty="0"/>
              <a:t>We did this with a </a:t>
            </a:r>
            <a:r>
              <a:rPr lang="en-US" b="1" dirty="0"/>
              <a:t>range</a:t>
            </a:r>
            <a:r>
              <a:rPr lang="en-US" dirty="0"/>
              <a:t> object, in order to see all elements in the range: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F0599-022F-B341-9D08-24A59EC1DF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0" y="3524421"/>
            <a:ext cx="5477373" cy="17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4894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the same with any object we can </a:t>
            </a:r>
            <a:r>
              <a:rPr lang="en-US" i="1" dirty="0"/>
              <a:t>iterate</a:t>
            </a:r>
            <a:r>
              <a:rPr lang="en-US" dirty="0"/>
              <a:t> over.</a:t>
            </a:r>
          </a:p>
          <a:p>
            <a:r>
              <a:rPr lang="en-US" dirty="0"/>
              <a:t>If we can treat that object as a sequence, we can turn it into a list!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- Strings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2C9E6-9B23-A64B-8CA2-AE98CFBB67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00" y="3320082"/>
            <a:ext cx="7362618" cy="158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95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strings, we can concatenate or multiply lists, by using ‘+’ and ‘*,’ respectively. This does not change the original list but creates a new list.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Arithmetic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1699B-7C65-474C-8BCD-BBF7279F6D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87" y="2910996"/>
            <a:ext cx="9086627" cy="23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084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 like strings, using </a:t>
            </a:r>
            <a:r>
              <a:rPr lang="en-US" b="1" dirty="0">
                <a:solidFill>
                  <a:srgbClr val="7030A0"/>
                </a:solidFill>
              </a:rPr>
              <a:t>in</a:t>
            </a:r>
            <a:r>
              <a:rPr lang="en-US" dirty="0"/>
              <a:t> or </a:t>
            </a:r>
            <a:r>
              <a:rPr lang="en-US" b="1" dirty="0">
                <a:solidFill>
                  <a:srgbClr val="7030A0"/>
                </a:solidFill>
              </a:rPr>
              <a:t>not in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with lists checks if an object is one of the items in a list.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‘</a:t>
            </a:r>
            <a:r>
              <a:rPr lang="en-US" b="1" dirty="0"/>
              <a:t>in</a:t>
            </a:r>
            <a:r>
              <a:rPr lang="en-US" dirty="0"/>
              <a:t>’ Operator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D6B2E4-E23B-704E-94D6-C09E773B10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09" y="2939585"/>
            <a:ext cx="8006983" cy="184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4285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736C5AAC-D1E6-441E-9F0E-DB8E7B1C066E"/>
  <p:tag name="ISPRING_CMI5_LAUNCH_METHOD" val="any window"/>
  <p:tag name="ISPRINGCLOUDFOLDERID" val="1"/>
  <p:tag name="ISPRINGONLINEFOLDERID" val="1"/>
  <p:tag name="ISPRING_SCORM_RATE_SLIDES" val="0"/>
  <p:tag name="ISPRING_SCORM_PASSING_SCORE" val="0.000000"/>
  <p:tag name="ISPRING_PLAYERS_CUSTOMIZATION_2" val="UEsDBBQAAgAIAKlqm0zWo37aRwMAAOEJAAAUAAAAdW5pdmVyc2FsL3BsYXllci54bWytVltP2zAUfi4S/yHyO3ELY1yUghhStYcxIXVse6vc5DTxmtiZ7RDKr9+Jcw9pN6RVapUcn+/zuXw+rnf7ksTOMyjNpZiTmTslDghfBlyEc/L0bXFySW5vjo+8NGY7UA4P5iQTvACwmDgBaF/x1CD4kZloTjoGF5mJkyouFTc75D5H7man0ytyfDRBF6HnJDImvaY0z3OXa0SIUMs4K0i068uEpgo0CAOKlmEQp8Zem7+j8ZtIQc0uBd1Bpub9G1ckDceL5j2S/MyVKqSn0+mM/nz4svQjSNgJF9ow4QNxsJITW8o187cPMshi0IVt4pVBLsGYIghrm3jmms8uhaOVPyelwyoBrVkI2o1FSGjjV3PWBCWmtq6YCFaCPfOQFbmtdOVlW9SS6Egq42emQm9ht5ZMBavG3vH36EjE3iZmOqr4dC8Xy7/lVTLWb1W8j8ZiM8rWMdcRLnUhrXU8Cdrf1Utsja1sn2rZLgom4ij4nXEFgX393pyA6YyUGzYyt3G6OvdxAZ8WzDdS7e4RhtKtZOM2SnFLpbgW1HC4ze7LloLU2W6AmUxBXaqJ98wDkF+ZUrZfN0Zl4NGBscLSPtijZcpVk9qGeJFJ4vN/6E3hN2jNL32oMxbwPxrzGYmamnARwMuCo4+BBGtqAItd2FyTxm6xZxuTztZJ5zD1TO1JwKZgIo5hKgQ8+wEzjLZ2ug8Kiml08TM1wHYW9oIjHkYxfs0ow3B1L03C1HaUobOwFxxLfzsCbcx7gWslc8xQZ2mKA+Bt8d6uNx2hw5YMdNmI0aMj49DzM21kwl+t0ntz0lxbSR84vcdHzr5PDbpLeQO5mB5CDCZBL656LmwOEeBceOaQL3s8J5XVTXGIj8z64mkw4AvTYzFj6ulcGFZpaRnOcTBZWnrV5zhLBz4BbFgWm/tuQv3Lw0IHCY/fG2NcP/CsynzJX8HJeVD8NZidYamdCAq9z8nHy7MOA2oRJ2Nve2vat+NGiroOrkvtW/lr21HfUJVWSpntk5RX9aLElPPgE8oxVDITwUAAtmEVvY5xHt8pYE4MG8xodorHQ6Zz8gEfqpyvzq/alC9mVzXWxvVYblzG8o7rqAq4lR+tDlKTiFfNNXz8A1BLAwQUAAIACAAyiiNNf2Ttp/oEAABiEwAAHQAAAHVuaXZlcnNhbC9jb21tb25fbWVzc2FnZXMubG5nrVjvbts2EP9eoO9ACCiwAV3aDmgwDIkDWmJiIbLkinTSbBgEVmJsIpLo6o+T7NOeZg+2J9mRkh27bSApCWAbIuX73ZF3v7sjj07ushStRVFKlR9bHw7eW0jksUpkvji25uz0l98sVFY8T3iqcnFs5cpCJ6PXr45Sni9qvhDw/PoVQkeZKEsYliM9ehgjmRxbs3FkB9MZ9q8iLzgLorF7Zo1sla14fo88tVA//Xp4ePfh4+HPR+9auT4wdIo9bx8IGaSP73sA+SwMvAjQiBf55DOzRvp3mFwwZ57rE2vUPgyTnoXkwhrp3065eRgSn0XUcx0SuTTyA2b2wiOMONboStVoydcCVQqtpbhF1VKAHytZCFSmMjEvYgUTeS26lDnBFLt+FBLKQtdmbuBbI6qK4v6tgeV1tVQFqCtRIkv+JRWJ0QkRY96vClGCal5BRCH4VEsJ/1QZl/lBt+pL3wuwE+HZLJoSSvEZbC7bLgqQ9uBvZbWEd4lQb0HFbZ4qnqDrQgBgQBFfrVIZN/+UdFVoC2cpv++0IsSXrn8WsSDwaER8ZzNjjUieIKfgerEDUUJMSQgABS9F8QTZyMS6EUc4TYchTNyziQdfpk2YyMUyhW811I4ZgUiYibxLCiKVhBDjlF4GoaM3DVQhjla8LG9VkexF6a4/u4Bd3w6ACDbbAWcaYwMM8SEhexWFiKtuMLASm/hueQVLhQCMmEkGmlJZXVZAm2yVikoYa6VeCo9NSH0R1wr4lQq+bmIftBuydYa5h+e+PYnGzIfHMQG/erzO42VPOSDnD/mxy4YawmQ35jttatGicfAZsgskw2CIRHAOOfB8iMQVobDJhHbJ+PjCPcPGS5D3Nklpk/RirnNMeo94HIOcjqa1VHUJM3pLIDUZj5QHw9RQ8mkOUexi75Hc2qBCOJjRQq4F2FEkouhUBOneJo4m1ae5+0d0il2POD8IPX6PclUhnqx5HgsItphrn97Du0Qm5p0Oe6P/ay3/RrxqU/2btkr4Dvn8Zqg9e4XlEUbwqhLZqupSrTesNf8pVmiKP2pCn6U/TT+1iY9DN3gZz5Qyq9OmAj3bP1vLhvqo04hn7lR/b720JbQpNQQaFl0cocdI+0tNtNqxG+iKmIj+cq5/CjKzpm5BYXPza9Vf2g9aAF+hp2LQCeyxsZxCq5NBFeovewGr3jP/QheM/vKXZExdBlXnUnwpZdWp2fC5d301dH56Yd3pWfeKDXOZByb7ALho+8ESpTID+5MemPMp2exAUyL2VnKp6jQx9E/ljSkTsLd1Jr7vhq8LlZnZlJeb8G/K1MlzrGgWFzZKZwP6qS2De/tnh8BP9xIlOIQ2xsa+rXsfW7M97SkE9NFb4TG6aZ2ARxmv4iWU42tV50lPoOYI5pBTDGDtmqngRXcX1gJ8Y0Yzi9rZ3weB6I4OkijZgv3pq0qUfw0G0cvYYtDm4Cfuqk4ghsf7BphBH6n24LuR63kOZi7E8oscMHlT4jKVwdRBt16gSut6zBi2J1NgEzXkUXUBLeQQhCkOzyEjmsORNZry4gbSKVMqHYRitlqHcTVM+8PdQ12lMhdDZJ9XzPSCmTuLsOOYixigMJyzb5rancBBL25vZFK16A1mT7AP2fobPJHIaihgSMj2okVfJpiDu6e4vtP6759/u+RNgdzkQkg3zfgh2ay/r5fbUWluw47e7VyO/Q9QSwMEFAACAAgAMoojT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AyiiNNP3F3XjkFAAC5GgAAJwAAAHVuaXZlcnNhbC9mbGFzaF9wdWJsaXNoaW5nX3NldHRpbmdzLnhtbOVZbXPaOBD+nl+h8U0/NoQmadMM0KHgTJgS4LDTl7m5yQh7wbrIkk+SSemn+zX3w+6X3AoHAyEvoi2de/nQSS3vPrvS7j7aNbU3n1NOpqA0k6LuVfcPPAIikjETk7p3GZ49P/GINlTElEsBdU9Ij7xp7NWyfMSZTgIwBkU1QRihTzNT9xJjstNK5ebmZp/pTNm3kucG8fV+JNNKpkCDMKAqGacz/GNmGWjvFsEBAP+lUtyqNfb2CKkVSBcyzjkQFqPngtlNUX7GqU68SiE2otH1RMlcxC3JpSJqMqp7P7X8drV9uJApoNosBWHPRDdw0S6bUxrHzHpBecC+AEmATRJ0t3pw5JEbFpuk7h0evLA4KF/ZxJmjF5unFqcl8RSEuTWQgqExNbR4LCwqGIPCcIBuGJUDgq6trUga+GzKhWIpngmasijEN8SeVd1rh1dD/8wf+r2Wf3U57BauOmuEnbDrO+kE3U7bv+r1Qz+4Og8vulsrhf7HcAulbT1zhh8M/cDvhf7w6m2nv6WGu1NLHf+i2eluqfPBfxt0wm0t9ZoX26oMzvs9N53zTwN/2O303l2F/X437AyWWvMcXsnWWmU98WtYIDJXq+ltkjwdCco4ks2dHNdgkK44VRMI5RnDahxTrsEjv2Uw+TmnnJmZrVBktWuArKkziMzQVl/dsxXlLeEKQHQMS7Ks7ePXZWm/OlnbeqWwvtzWvV7WSrIbJNLIH+x99eC4dP/10ePuP+BobcpikD2q1JyyNjfwpAsvluxYPXz58nEvHrBWo8bQKEEqNQsmXF1ZSDHrP40MmyJPwx1fxznnQZ5lUpklma4ulk48AFMbS7GWf/aZjCSPy7hBOoK4R1NYuYCCaybOULLqkTFWCseI9jMQJKACLz1mMMpRCaDzkTbMzC+7s1vppmKUE8TDWxnIRbAR9SihSq+VRhkfe9FEjV960oD+tTjuYulB0YBjCIgtUCd5X8SkregNXtIu4gMQLmLnmDzcJhAoJycU1VtIkibnLsLDBRO5CF9QdQ2KhFJyJ/nBot5IR4ylk+8pkouL4AcYaWbARTQAIKlU4BaU2Enug8x5TGYyJ5xdYypJglvNU/xfAmS1/yFjJdP5KvZohuh55k0Z3ED8xsXQJzSR5qiJDWHGwRQWfs/ZFzKCMe6KcKBTzExcZ7rA398KOKNaL0HpwsdnRRfR6bX9j8/sBmk8pdiRbQeODAZpZnaCT2dESLPQw+OIaI6Jb4MSs3j+zmVv+18fhpJEMc7fKRpr+JqlOaffE748kBXoHYZ8N1a2CfyTHjibTeh0Xui2eOfQWOIMQ1Jg4osIL0AmcnAFjKggUvAZoRHyr7a0MWUy17hSEEQBrb/ew0If03T+NMHLGi2qGJQT5EH1xeHR8ctXJ69P9yt//fHn80eVbnvkAafWXNEktx6drJw170xxT+g9MC25ad2ZmZ5QenByctbb1s1HpihnzXtmKWfduxOVs+LGXPWE5iPT1YbumVSpZZ14I573D9oO6h3rdLMVdt53wk/3AMxLYbMnrVVsv3x/+zwfZv6p3XPgN4etc4LhuuyGwakLPfQkMrGJEiSYsf3a5Kgzn35cZPuXIcbfd4K1YXZqSIf+eydADLgT67qZ7fWdNvzOsWG3feZgpcd0cgH7hklxD2LnwFmKzXP8w26Bb+Fkpxr+znS+M5r7d1DVN0/6BdftiKqAqijZWer+Py6TXQboP3XsxVP5HXftw235QXH9lw77JmWCpRgM24CXP480jo8OapX7X+3tIdr6z02Nvb8BUEsDBBQAAgAIADKKI00oAj/JUwMAAD4MAAAhAAAAdW5pdmVyc2FsL2ZsYXNoX3NraW5fc2V0dGluZ3MueG1slVfbTuMwEH3nK6ruO1lKdwtSiNQbEtouoKXLu9NMW6uOHdlO2f79ju2kcdqEFCIkPHOOPZfjsQjVjvLeHqSigj/0B/3oqtcLV7mUwPUS0owRDb2YKHhKHvqPfxeLfuAgggn5BlpTvlHGUtp6FIFxrrXg1yvBNe5zzYVMCetH3x7tTxhYZBdLYFiXctZkBdUxPwZ3k9lFlOKM4WQ0m963EVYizQg/LMRGXMdktdtIkfPEhHZrvjba9pCBZJTvOiNiVOknDWktpvnNfDAfXEbJJCgFJqT72Xgw/tnJYiQGdsx+NLwbji/kVEd93pgT2p4qqi1tNBjdjoZttIxsoF7k6Xx2M7ttx3Pcvd6VT+NyBA3/dGfmKP4DyC9tLrI8+4pGMik2pqAnnJH5OjlMkASvHxJm9+brJJiEzEGdglSMJtgGIRMnxe/mawO31bL40x8SobnbUrBX04ST6WEUEjOItMwhDMqV86mt+HjJNV4miNaEKQT4pgr0ihm+klyV29RtFe4PfFCeeKDCUCHeBctTmLp4PWDdXuGn04mdK358R5sXoIR9YfQirIwV8hnLeob0jBXyzXTrhbPDGfzU4zilHiakaObn1UcvcILLsl7lqvSakxbmlivv6MJQYlKRQGRltaQpmK6FgbW5kIKzmEJO9nRDNL5Lvw0uPthkVBicOAqlNesq1FQzaJKbjREnut8vu+5Wo3tAqtzcuqdx3j/0UyJ3IJdCMNXvFTy8I7iNeznPGWai4nsH8omvxYUcLjT4+9sk2sDCXZNL4URrstqmGFJbBmHglSAMmmscFsc2FZ/naQxyjj2jUIqmbnO4Ld1sGf7qdwofkNQJLU7H1FvcjhN61KRnKAQARK62pWLdwnnSnGnKYA/lvfcMNuG2zEKFCm0T21gvYK19uRWWi/RYjIlKKD6u7mggvGNcoj5wfEe35DWJlU2sdunL+VttXJvI5SAzWvVnmF0XQqptjP6mAmKratUkuRZvmkhdbFqti9TJHsacpnZGoMM7vsHjOEyIrKiKdZblPbNXIZh35biZKgkNnjaKmYTRoIliPadjcIm3M1pLAH8EWuOVN6R/wSEWRCbPR0htaje4HRtzxHfNTlScxWmmw8AzueYc24B/4/8N0X9QSwMEFAACAAgAMoojTcbh1z4kBQAAShoAACYAAAB1bml2ZXJzYWwvaHRtbF9wdWJsaXNoaW5nX3NldHRpbmdzLnhtbN1Z3VLbOBS+5yk03ullCZT+UCaBSRMzZBqSbGzaMjs7jGKfxFpkySvJoenVPs0+2D7JHtnESQgEpVva6V4wYPl8n450dD6dY+onn1NOpqA0k6Lh7e/ueQREJGMmJg3vIjx9fugRbaiIKZcCGp6QHjk53qln+YgznQRgDJpqgjRCH2Wm4SXGZEe12s3NzS7TmbJvJc8N8uvdSKa1TIEGYUDVMk5n+MvMMtDeLYMDAf6kUtzCjnd2CKmXTOcyzjkQFqPngtlFUX5mUu7VSqsRja4nSuYibkkuFVGTUcP7peW399sHc5uSqc1SEHZL9DEO2mFzROOYWScoD9gXIAmwSYLe7u+99MgNi03S8A72XlgetK+t8xTs5dqp5WlJ3ARhbidIwdCYGlo+ljMqGIPCaIA+NioHJF0ZW7I08NlUA+VQPBM0ZVGIb4jdqobXDq+G/qk/9Hst/+pi2C1ddUaEnbDrO2GCbqftX/X6oR9cnYXn3a1Bof8p3AK0rWfO9IOhH/i90B9evev0t0S4O7XA+OfNTndLzEf/XdAJt52p1zzfFjI46/fcMGeXA3/Y7fTeX4X9fjfsDBao4gwvndZ6bfXg1zFBZK6Wj7dJ8nQkKOOoNXfOuAaDasWpmkAoTxlm45hyDR75I4PJrznlzMxshqKoXQNkTZ1BZIY2+xqezShvQVcSomOYklVuv3pbpfabw5Wl18rZF8u618t6pXWDRBr5nb3f33tVuf/25Wb3H3C0PmUxyB5VqpCs9QU86sKLhTruH7x+vdmLB2arU2NolKCUmrkSLo/MrZj1n0aGTVGn4Y6v45zzIM8yqcxCTJcHKyceoKmPpVg5f/aZjCSPq7hBOoK4R1PMgsGp8MgYU4NjCPsZCBJQgZccMxjWqELofKQNM8Xldnpr3VSMcoIXGN7CQM6DtTBHCVV6JReqgNibJTr+rScN6N/L/S2HHjQNOO45sRnpZO+LmLQVvcFL2cV8AMLF7AxPC7cnBpSTE4rqLSxJk3MX4+FcelyMz6m6BkVCKbmT/WCeYKQjxtLJ9xTVxMXwI4w0M+BiGgCQVCpwC0rsZPdR5jwmM5kTzq7xKEmCS81T/CsBslzwkLGSaTHKqTZEFydvyuAG4hOXiS5xijRHJBaAGQdTzvBnzr6QEYxxVYQDneLJxHGmS/7drYgzqvWClM59fFaWDZ1e2//0zC6QxlOKJdh25ChZkGbmSfjpjAhp5jjcjojmePBtUGIWF+9c1rb79WGoVBPj/I2iscKvWZpz+i3pqw1Zon7CkD/NLNsE/lEPnKdN6LRIdJu8BTWmOMOQlJz4IsK7kYkcXAkjKogUfEZohPqrrWxMmcw1jpQCUVLrr/ewxOMxLZ4m2B3ijCoG5US5t//i4OWr128O3x7t1v756+/nG0G3RfGAUztdWRW3NrZSzsg7bdsjuAfaIzfUnSbpEdCDrZIzbls3N7RNzsh7midn7N0Wyhm41kg9gtzQTq1hT6VKrerEa/G8v7N2gHes081W2PnQCS/vIShSYb0mrddsgXx/vVx0L3fK5dGPq5cDvzlsnREM0EU3DI5cBKEnUXtNlKCkjO0HJUdM0eC42PYvQoy470RrA+tUgg79D06EGGInnXWbttd3WvB7xxLdVpaDparSyQWsFCblzYe1Amcplsvxd9P9/6LCTln7jQX8yYTt5xCne5t5tlGdSj17InECqqLkyQ7rT3xh/LiY/K92unyqvseufICtPgyu/sdiB8dX//9zvPMvUEsDBBQAAgAIADKKI031kx2VsAEAAE8GAAAfAAAAdW5pdmVyc2FsL2h0bWxfc2tpbl9zZXR0aW5ncy5qc42UUU/CMBDH3/0UZL4aIgOd+AYMExIeTOTN+NCNYyx0vaYtEyR8d9eB2m03YX1Z//v1f73reoebTvF4sdd57hzK93L+Wp2XGljNqC3cVXXeomdW9zRPl7BIM+CpAK+G5D9Lf+XjH0EZe6I0jfZv1lY7fh7aLyvGtYtLwkIRmia0nNA+CW1HBf6qZHbO6pSRU+ZoawyKbozCgDBdgSpjJePdvpSPm2ANxhzUBXTFYqiYPvhP47CV/HMcjINwMnS5GDPJxH6OCXYjFm8ShVuxPMfv2+HS670EVRz4pi0sT7WZGcjqgae9qT/120mpQGs4xx2GI3/0SMKcRcDdhILB02D0D1oxbha0RuepTs0PHfhBPxi4tGQJNKo0mYa9sF/FROHVqGYj+IkzsDNtyUjO9qCusUK5lVccoFSY2Io00cAOEuXIlqlITlw4tIPk7Gatbdu/UXaMboRq+ftX3NvhMo1iVK4Z1q7Zmri1WVtzuaIzGPJy61rUOdUXOCVScZHQJLU4Jzdj6p3Gzt+LtJnagFog8qJ52kMBXTQTUDOxQiswY1i8zgqtSOfj0sZrsW+O31BLAwQUAAIACADSWSVNV055CwozAACgbwAAFwAAAHVuaXZlcnNhbC91bml2ZXJzYWwucG5n7X0JVFPn2q49nqMdUOpRIcy1ttWqgAEZZEjaWqG2KuLAGIgYNUgMGJkJJG39BQWSVD2KIpAqKq0MASEDU1INSVSECAgBAkQSIUIIMYQkhEw3oCja03/dddd//3UHXIph7/29zzt/z7f3zt5n9+z2X/ah9YeLFi1atuO7b/cuWrSka9Givxe9v8S0Ze8/rbGm/96L3+v/zaKKVtsR0y9/h3+96+tFi6oIH+mi/mH6/YMT34XGL1q0nDnz7z1O3G+HFy2Kc9vx7df7UyLH+vtJZeJUHspQ/+25tF8+frIy61f7X/6+f03oex9mF+9d8/mKVR+Ifx38Y0XMIv7NYyxKPmVPljtr1GJ/EGLtk1uJO2K+oQCT8pucaRirtPJxtFp1Ad0YIQlDVLgpNN9BpaGu3IYyqRvoMrGIbOxdvmj2j2de1LKXn5z+qFzy8pPlwZDFsx9+/Ghz2Xuzn/74B6Dr5c6nf9vL7EXLGktscvkwpSBAvHR2M/XuzUxy51JhXe1zpFKw09J8dmuda1n/9bc21L+opEx/AvFw8C03hI9MzEr/Cp5JDrd4awNm9TPH7IEgY0uCfHbcr97M3vkbfu31ljVUoxUtHslxDXL2eBZYd+3GWmcD9GNjwBmjx2GrrtjAwasCXfEF8IjY3PjiarMxti5kZuSeL0HxaVIy75JDxQ9e40Ljsh7uzWUI6m8HQyTNlUnkWeHnq598VnhAB/5U1LUcgZ30xzZo75pjKhvK910kuQK6YhqUXeHrStB0vYqvJtV6MXs7/zbjre9Lzds/P+Yk6s0iE7W1zlJDD9jYM4REZfTR66QNIL3aODiuxsjUedQj2bwVhFpH7bSfHHCA5Ho4kxwcmXpE3S/DJKsnmp1ldHWjrNDs+4j9y8LzUlc2CTg5zvSUieQVi8MvPqp0x4wLG18ooBqPepKh3dmZ4J05q3W7brD2s/KHNFWUo98pgk7JQJ0c7krPSLfjcaQKpWX5ycpe1U/mmOjUjFvLmWG5McBbuOoaul4aJ4vE6pVa6nhAQxGAuqFJBJmsEsrWajO3/nA0xAbsIM8XclMCIDxuovoljmpxwo7eS6i1zN7RMjKK0utTpp8mGTlLOZweb4US2MTq8UExAGuG726I1Y4QDVeWMk7KGT6KRw/0xTRZSkFKn+cXFQQRR8kPYvbqLgc2ZKLCIUVxV7POaRLZKHma8HJKQ7Mh+/6Ji1HIM6686x/D4xq14/Xrip/84NyYcLJ/Km0L8YAFYSUvw6gVYAU9kcAnOJHYga2R+8sTfY42VHjGbzLYqq1g4au4KziZNN/YHImQHMdNsFF/gILYghm3gJ+xJQSxrjWZHj/RsMYeYWvZgg3OQ5nw0n0xmWxeiX4Th6ujYejGUHCJAu2YrWYCGoJlVevpeM5ZdXNKkdw+zNffdiWPpWfDoFtmvPLbKuKK79tDj/Tdr7RwaOBc8VQoidPeWPWzbVMapmFqMyjzp/WxBJJoeupXEB0v4WRpYb+cMdeIXYVCrqd75s+0DB8ujUsThDpMx2WR5bbAb5syRMpHJDSmLwWHGgO0DItzJBz1x4QqUpQjuwLwyz3AHqEK+C/WHxacpkTgYZZUNA0gC6enfrKBHehzzrxNc4rNaRZphHQRqM1nFLcGcWYFElPgGdtnj2Uj5QWiKrgCZhpU1kCzxbJ5sFy+IeMRdqmoG/g8wo9VaVHcBXi8WxuKV7NoPnS8iKvd2m+AcLmNaQRWojyNrcgl8gA97PimeIL4jIQjl+eLqoTTObMN5CJ7qfh8QpiVh0sZDsw5+DGWnaWSv6fT3TVC+uxxzfKvDenoPmcQzYHJpGHSK8H0Igd4H7wvKYz/3qfsUyl9mjqCvoWR6JL+LSqV7oi3g/n7wE2ZGStEOXvfajk9VunudxvwiLK2A3D/nueF46ryuAzJM25KLs0YBAGbH1DcJ2foPGN9DOmQMyviDGnosdHaLE2VEAO81yJEsREFzpz1AHhli1B7lncytCfKEZMp4qJSdbkFqmpbsAzVR8MkdHGPQUBxIXw659CNqwy8UOY07gH1sPcoQmsBeR/MGLmhHPRt3o3aXBubrkNmgDwRd+pHjH2XkGn0FH1Oxx/6GHCqG7BKOBFt60q0c68gZmVHm8WhUu037EZ4f1Wg0slDFOrN+QQi0dWvccpeXCVyOV26HAEEtDD8UPZXvoHgBx0riB+hLIJzw4HftqwN7rPf1pWum/opt5nPIUju+WSepvlg3J5F+3BV3eUalWZr5lRaA14zMdqtKJJsMRm1pGrK6iwxx5Rgsd5S+NbxlVQWd1+DgTZeRuygpQ9UUhplqqn1eIK6T5d/neY4kAUsY6nPWXW/VeEwZtgqh/ucpQrgkiYeKrXPntoCL2pxmCSBJgla1p7VPC4XWEEkFMbZbLsXilx6OiWCf+0TPxyAc+hJd5HvKk4sN+RqnIP6CkOQs2qDqaUfR4dDBoqk5H8u7vfs2GgPA21EUtJ0NKfjS8to6b2hx8S4CIVUEW+mkFx25tyn6TEit75nVgiReC3Gfph4sxpzyR8lSJE1cYWmukRtdS1DcitzRVSwrFQoBi+hdCJL/jGbgEEO139oh7BxyxHya9j0EDD756lfMKbExwM3gB4RzIc4S/Wl5npx4Ceg5w5UDm1zZv16v9PA5Y/UW0uli1Zs2+njr7OCcmCtxV/3udNL5L2cKkU8XnI9BceXjTTcSzRHrFlSLZeVs0JjRBPpt8IhHpjth3UvWAyGexNSJFjPB2EgeMk3ZlGoL/o/JjhwfcdtoARxQ0WUYy623rEpnoO4zODl3J7y6BpW3z0Gbi6mxeoaWLAmdWIXdwTwlK1nP7aDkgZg8lK7YHCx/LJClNssSjUdpQV5Oc82mxr9oojzlCMQbaU78euVDg1xWT+j0BC8+QQs5Azs0P4zQopmYv24B5bmoLZxGONsXgElsFGKjNYN49WNTkVYn8iGVg1KOEFzzOe65BPjQV/QOUA8pOYXqy6hWRkQjyyPzSHBXmQzuNEF2y3Ah0V10YZrOa4Nw3w2LNYB7ETg5KxAaEOAJ1oIrhUEsFjMz48jEmGXoZxRtxZuam9PsviBGYJPfACoG1bfH4WnahXuxvoYuL6AzR1KIbCI8m6RqhO9CQPiyNtovuOuUPAAUxHP5bzqpVtArv+60TEzk+1KPP2okt1y3wwxXfoyNUe3JezIb95s4hU/R5U7z5t620xTL7MyKefDTDLdDBH80bwqNTORhw2ArmmXsgjHl/6b/jji/LCLGYK6Pi1c79HBWvyOkOvUTqxrhM9/z8FObmWnZ6iTgWYXZJQmYGZpClK5pu6zliOQtJdc7Mfxl0md+ZKu/Xiqeg5olh/ZFnRmPT+/JS/q5dFPn5a9Mtx6dvdS+Etpr0icp+dLfUQmKkelKx13nP9s9q+q/cjLcbk/mL+Ue6LDDHH+dvMrGvi4KGrX3kSrTLfZfb2uZTtum2yabfpfoTPddnTOAURzK7/4vW4OXWrV9dmBOdV+9WX2RiXJBhr7RQE+teipwQDi5CAhPUFtoia/HZDnsyU5PGtSqrLxuerivCGDqxd3rgNpfh+63Fmb0sImM9e/ASYzJfFE472TtLplLAQ0I6AuYp4eSSmJOjLB0jFSO4r2InknF4VFkvT/mi+ZbF0Wu69UNlJ2aH9zXwAveM7FKjNEFi/ptzpkOb2kw7q494isROI4HxVh//uwPVb4oL+/PjlPXfugCD2uucC7k4ZrGwWVDgdKXdQdyvlmD7oRdsWXwtQ9o25+pTAq0p+cMxDgse9tvBPW5fh+eCkPUI4vDMfFWNYSYyvmOXI5qfP5qtdH2BW6395eKiIT5/KgBh7i3RBUvK/GK4lYHgmr8XL3QuzPCVK3YR6+iaH0RRhud9todwZlRtVuhR85OhEsLfkLFCSh/v5vFkhZif7i214rvN5ZpT2utC7WXM7Bx7Slg6XUvxCB4zu73t6ugCEYbwWm3K8kOnEMFN7IXh9bP2bCcIBqN77lYDev7a/8dSXQMcw3S/W2s2ISsoM449WdiIbvS8WP/8rE4GNK296AeVlrF1na9mWYXT03iCTfUF60TfvlvweNvNkZHw3+C5VLa9KW/6XPMsYV0JBIbOR/olVg3yUrHoVA+kuvorRHOGRNFVnwF7Hd4hB/BYWkE1Xh/94nuRRORAKEPxDwlz4thTm7VJSPl7xbDq9V6KxqSxX1joL+ynvAMDtvLwQk3I70n4iIL8EhSmH/SYom8WNMIt7Vwq7AjwCWP5uYykgQt+5rnsl2KNmOF8R5JyItsA7kcaVvYZdPRXks721v5/vf5nebyr4UaNrX8fa+tOcwB+O5qlHKKlKGaXhwLqJU8o6S9hmTOc1to+6zR4wkvRWoRFMHC0/tCmsYTpGWynZQS+dnQjXgN5DiPjxvcRBHSLbuXF7yV50w/8boPMQL+yPmhfK/vO3+HwNWJ+2vVTwZb/Nn0Bp2vVV8V2Xj/fX15ukvtq3znawiyOwxUx31XJ+Jnv54ri/Dh/5DJ8nZxGwNwdSZCvMcGWhEr8MGODe8uDdBe17FoadPJNPq3hEZZ4ZAbWXfnvLKJJtjnxXDl3+ndYoUjE4fh20JX5YkhwSA9coLzXJ1dWNGa2UXaZ5BsfTUEBvcuS9bhdkkERfQI+QC8GzaKo6voenCOl4Lj8CWB5rtU+yx5OD5QqCwaljLqgKexMGGxblQMoAU1+c+ntwlOWvid8j0uHhUUK+K58mWFPk3aDTX5SkioIgrrXR3qNZHFmtkx5R1CeR5HqvXHJrsWY4IhFhSWUOA7EOTZyWH0q3hiRnCC0QvjfIsKtxsr4K0N1fLlsI2Z7P1h8qsCat5HJTi11VcSxYMr8W7Pr9OE8SEeEuUuRIhSljFUbtT7dquS7vdjREmsikXJTahUFqfskJ1IzuDjWybqrenSkbn15aiPJMMSBv+6Ut2EfA4TnLINhtqtZWOF0qA1iYBPaEKaTGgYRhaC8gTr9hU5DwOpuPZ31nmBZM0DbyVapy26bGbQ7UjnYvaWRBqob4Clega5FOK5xYsSUEWuZrOm9Lmcq5yD9pwtxojJDFvIePOxThlXks1CyvcvpqHk/grUMBo1nersa3MthS6BhMI8QAn2XrQ7Xk4TuQyhLixSK5MJx4APscFOkdqfaa2KxTsIamkgChukCWCkmIx/XVp81K6P730XEy4mW/pNYTZV/EKFGo4OHc/cDfu2vOaqmN9IHu0Ml10uRMBkilzSWJtWT7W7tlobo0mVTShSjSteSVnmsUZJLnYMynWEJmofCtqQWs7KYA0yuK9Zkf5bSM1wlwygCcEBjEMJ/ijmuGqY8p8LtpX8WtipIj3dSxWf2QLOA4yYIh5kLrJW4bGuQqFwf6xJIHB+3hd2FsKm5Z0dPzgMcPFc/F8CWzSmhnkMzCVmFPq5FXWUsxLJYldmGENXQBqUDFPl7waXtNirOADPuZUWhQqG9lyua0CgW+WZxS4+YyefNfRifxot4TtKEpQn0csQTjh6US3X7tv1eJ2QI6Qq1F1AsgZdFqsPVsIEmFgl70kSsjRkBxOjhZkqgLwyXAI2ImDklsL0TniHDDs25xm0WUFnQe8wUoUqeT6327Nryco8G+slNUt8FBWz2HRNDC2hVUlojz6Zcs4Q38AV9JYJIkxgCikI4mPjgkkqYRr6f/vtLwFsP+9YPVj4o6ZE8ETpxJ2ZAuNK97aIWtQtE4w39nRnA7Sj9fLxmfOfQ5ljZ7HV09hv9Ex1jTPaQwiLvF6DcYt+Wn5nFJixbFfF88pr0m3fv7Hf++QHm6JIFVc2H81jl6LFuE8dk8PmmN/+50XiZbeFezS+TbOnJY2Dk9EohX9/TyicXC8jdTYgH52VjZunzbJryfoqo2pe1hqt7TRZAYDPcKtMKjZ0lfn/H9tfCTuAK4qZ39WGJGL7PnJcQl5m21760a6mFOEGTII/pb1aE6PPH26V+a1zugbOZZwbYRfQa2J9uF/X1ekGdAzli2/OBc1J61mUkJi0G1zEmoHMtT9WmwxPMe1M2hbB9Bi8dqs5nni0tz+OTLBYjQmFU15dOLlPHDRRWy89ITV67ShMFq1F3+RS8yDRe1A9XNeJN1IZV4Dvk4JJLZRM3xVbQzigeSkSAj+Bw5EV3ji8pt04seVpBoCBJDlP0wT12E9bO3fJKGKz48jGVsqpy5mlQbuwNg9u+byRi6jUc62URuPGh8i4uj1tv+aDGYJVmSx5nTn+Zb56id5yeYZY6JZ+mI+/cIfVIfWnV0nSO5jmmOnn1Hqk2VOJOxYlTMx3RfcSpEC+RxrZBxBi5OwYblspKh7Kt7Wm9ooOJIma1SPG6WGmySwkTl0OSGS4CPv1xJeFDO+P9mnanIVoAVKgq/+ISF3v7O+h7+OQ4C1TnfmiFJ3ex/18fORbSoSbYAPva3f1jJfdZ/CPLMkIH1i37q1obqtFTl8TpWlXZdQokEdumHDm6FkD4AiuSszzMdEq9T2tuiuSveiZMz4TqxBjMUY49TOGYY8aBh+h9jNHBFlzwmauYiwzQwWaBa5hk3JsterHqAC9ONqhz5QLklE8TzaZ6F2oG5XxGel9IFTR8ovNPPPyVyQjOBY8JzXI8SV7mzSDMFTR4DZt2kZEEvRE5+DSJKgaIX7kgpaBh2ULQkmJPZKRcqm3yywGBPrSzkxFsrs9Ry+3WiYlqiNScaTl8OW7bA8lrtLZFajqaKYtDq6zey4iBadexi25aoNhUfQlrHvoCi9gN7rAbpSSwez5B72+/ej5spuIHEZYoZCnnovBuTqmO16j41EQSC8qBD0ZJsziIZsGL4K6Loul3wSDOvabiMK1eU3AStwUCrN5LzpjzkthBUsq/got4llfAnXuosdz7oSI/eiUOFXuTSRynUeiHjZHhEFGJII6BJyPcMdnQgcX0TIVW9prVPvVOIv5kaJbJP/jZwt7GpA7fDgplYz/nJEafV9CmElhWqSzal0tyHYccEYPezMoHNrCB/EPpLDeXriTVNVGaIcW2/ZMP7pEgtGhOSI7ZHch/XHSY2q3ouYZYe3mCPkSkD9oW/rfzdxiSyaLZJLzyFlAXR3jJf6+lIi50WFV+lu3HBfLrHn1iHNovnA4xDsPmZYun5qZUBRuv4xB4QZrnS3J90mGVpLm+XPryOzyJ5aJABeiYtC6qxZnZeTu0hnbU2O/wnhYzjGCj2KYocBSIoNON5DKXyuz0isu64Dbh36cfrRWmKGQCkSuJgyMhG1E+JhHq3ogc3Q8qU8f1PmbidOPSvZXWEjYO4yQzAmBIYJwbZmil3XddSlELPoKDOoghSYew5p68CgoHIPA3800UWmaro6k5xSkdInV4bCm45YG4tsqVfnOlJFfEgO8HjuHuAe1vvuS0qj7ZvH+1JH7ypRkC1+5QDeMAfn5FLGisdxstkkhC2V6FbWsrg3fSxdr+uWT3MyqvUPkg3Ht9pG1HRWWpzq8vFpYfJ0pVYiUBvgqRBUil2K7I4EZ5I1wV/7ocJ94D6ROiucGECFklFL3lHi0BlreCHOxKf3t+Bce4YPQcL12iOwp9mBCDRfBfQTbaVCSZnk5zMntwi23kXJfBW9xzCQh014VBddGuWYj40QqnLvyDeugWMn2sObAx2tKTxOfEUTslR8RiSu7q5oTzdB5r2GRIfkCIO92J+4ZZOCOdvlcRUtnAr81mcY+RVjtS2hohrQdqjAuhxfG6OIb2LoKV7DG3DVT2mNc+0zeSUz32nggIkNV1G8NuL5rDerLIy+GKtgXBKd2+3cekaU5Pq6c5ZDodo4Z2fO2sIIHf9EX+QbdqAcu4bVlA+l3OhQSD6J83jTiNNUzuPpyVvtRyZ1Xvf5LW9AivQ8cHqiacdYkbHDQ2a8cZL/Jvm7qAz9zbgZoIFiKFpjCNhAxb0hDhlaFtzAPenTPuI7+Zz6p6FgTSvR0TS0vz+OjjGWXOQ3zeMtwVKcx0D3zMRSnzyQKjYYv3Tiztt9wFRfiHr1AFpmMDo6cebtucjqQfzfxL0aR6OkN/Mie/UGmdEw3gMn9meIbAS/JHzCQnsN8OX20Ea1+LUuwb5l/aZp4hkQitEM9YfHNX4+8lW2OqGBKvKlp8m4r/FIaSE5ruFBDg9/8MoVvr3LpMqIy6vJ3TPMpGXeg5cq/9HmUrajbucra/CXona1H3k1GZ+oMZntdOGVD4qPhFzAlwRDMxLVnSRMonofWLnPfPoKUXOln6TvJTkSoEdenRCPturC1ACsnFy3fEe9ZglNR6lFYIOo3kFb5RCuugDWXGjWIl3nILyWIaCah8ED6q+NXMMYt6ggqtpL5ZVTnYLRUrHo1KsJNjnqQDO4nJ6t7tHRs+86tobZyGo1mNK5s/HlTszeai4IPXEXYxaGfbEU++JpcFc5vnFcWFbUqWxHInO7SpbBFS8sZKxO4NpXwfAvba60cNBxrhwq5V/3LP0Cb2WiB187VRACP8HbMR6iIPjBT2KJWJYo5RHgxaFHORIhFwAQTqWUyVNEoHbk2DqMcN3uJSLNTjIS1geSlbnNl3sqOH0K27vUCKxjPV29rVtVlk9z9DtFc7Rfi9e259ETTobnHgWuaiLV5bD17Co5vA+0hDrlOu5ANa30kXJlitOIu4XsSnWmpG07/rWf6swQouA21q9uhKOBuVBFlh6Vqsu/77nPkW5/CmIGAy7Pxa51zKyaSgNJNtmDM2mdV6KBt1qYEQV3LaBxhAux+yytHl3PsYXPxSjRyjQlcNiVbkZtjOjRHdNktT6HxFlvAesDtF33/GIcnEnRjJEDfdiqusDcD1HaKS972aen/uNJbYrDI1nOATkoG7YbHZf7Ogq7mb3RBYEWa79alQfryz508CrnJ2nIZszNZ8eo/kCXXOw+ZLgtmPjAgps88PiTRGcMXgRH2+PEQl8XNrVjwOZNYESVFqylOmBlYSI7pM8C9kd6fzq7Z1S13h6Njlh16p7Pw+1y2Z0WOHcHlQwsYKEP21/lcDP6LFgoPjCtdS6nRzeXsZZqFaGHgLms0BjU1goHOAlnImGwjwFU1iILDjsUIZJ09hxFEQH9pj4u57umCeVBnO+p5SnEpj0+S2qqvRCQNzlqhkAtadFdw8zMf8U5VRsrCCIhBViwHbioKVEOhzhwcgcdxz0cvLMlbBFLL+Q9K8cTOGdFrV5o/zoki3HTAqwtlsc7rJ1IMfcrwSHmii0oK8oxe41jq5m3dKwSxU8/Gr7KlJNKxcfJ54So1jTQSHe2+rFPBWuoU/vwtWWmcu3FwiDeyP05c853NHWu5sNvqu+ziC/m3Nn8v1T3t7PIcGKG6hkw2OH+D3X9LLT3gKhUbXh9RUxlOiAvMu2Y+pErt6Cg89ORymx1UgMnWKZ/fRlMesAccf5f/2evawcSzRAk+vToeDJR32jqYmxeMmPyCWnMIHVOP9Du6DjAlEfiZ/pssEyDfK1UqX3XeD/6mFpBMN4bryIak88vL0uJ46DTlQPE16IjlZWqyTgMTPNTww3m+j95zw1euiMr4s8eKzUXfm4X9NbBMz2YP9oIfjN1XLXuMtwFY75dOjDKqF9e3YnGvvGRx9ayxomHG70ej/fVVutkFczj87UyeXe1VRe+9K0hmW4HDod4VwTNV8Wqa/+5KCktbP4sBA/Ztz2TLIpZELgg8P9mgW1VZghoqk4gw2h+JznG8VUbGQabZklpNm8FCZ7IT6S+zZtuZd9h9l6A6s3r40zM9iPCAaMeq7s7jsWqB7TZEhH30S+ruYw6Q41wKzu+NS/4dKcSTs7wVcCOxzVjuKvLB7Tx89rZ79cfVVoUPzZmDHX2mxuE4uHri9uOwfaqxsoByiAescvnVmGyKiwkAhvE57liSXz+K6NPMM0Qt9e7lulLjLrwddjIo594Sbs9LyBzIaitfiQ4Vla7FLa/zwLqLzIIdCLLJKOsnLrb3nXc1R5RUxeg25pJNq3vBXH6PEHqiXTIchFFnuZX6joURIL78FIaptIglthWrCVDAcWq74pIBvyG8Hc9Hqzx6KIsbgstTBpLz4DYQzlTq0/tK7CyhPrLE20t80Q0DcrPspabvjWzGsA6tClXQmWGmaUDL+E4Yb4yXUqxBjjcHGhroz7bLL8st5UnriJ9Hr9EsP1POKYGZmJNWD/FlQgRUDjhaeOUfW7juCvdniVHjammn3+qvuLMqVwNL2jhZE65tu7mg7g0ZKwybVg0I9+bLga0766Xev0pY/pNq3h719avcqrr2KSoXJiwW0OrVYy7Qu0ZP6P6PD4U0eQb7cXDMA7KtPyHHXf2Rx3vg/e5g5O2YNyGE2vezYk6c0QxDeRXASgUnrSt94odr9E+yoPt5xu8kVG2VC8tkj+qzOV0R+KHZa4QMQnTR3lXwgbTQt57E2a1KP1RNHpsdFoKBHri2r406O5CdQVsaZsqeD2+tS7ABwMBQ/E8W06uloOMSrej4lzvm6gK/EJ5JFcHiCrYatkigOusH3oyY/vcKxh/zvYDmWTPDoR9ftDijlc4ppT5rU0Xd401RItFU3qOqc9KOFWKofWGCCpKpzKjeCb5BNdk0NtUyqYhVLgZXGQwhXglwSYPVnbVAUsX/NkbFS5lIyryu1vNEJzO+ROXaV7e4FJmF/zO9Hb7fmUS5N06+ZTZi1oQuCDw/32Bsi+y3OxiCboL2Lo/8bUZFjlDMydOpezICvwzXQwwDntccmD/eblPSgupT5Z9Di/fsTTs354mMEyyjOR6BRkKxWx2HkmykI2kxJEGFPzXPTPZzsSiRf+15Ds2JkTbCdUfsEspNY57tb7BusDs3UhquL5Y2lro3fzWrtnJ3q3lHffnvzPxb3knFMfeIQEd74Tl1jsMY9c7IcofXlDgv1SBhEfM3ka0Oonrq9ZNUA7kbTWM99c3S+rfGlQ3Vmkhai8mYFDqF0wiaMSVkJ6kvveR8yZCYc61Y33rsjkhdskXcLyaOmRnui5Vrf9jKbimgY5+h1+parnYwbs94aitbHJnVTFgAKQ7RxgvwkxL1p16UugdUKir9VJ9Uf+wMmmgB5FJ3vfKru6lMyqMkn5uuO+5muMzWUVwjss5dAI9cxVpVTGfBlpSyyGmTDybBsjYAEseQVSMylgFv8d67iawhxL4HBFuN1oKzMfB2CKuANEHIiZaktC2DnniKKQ2zelkpoD+cL7HIhJDclaMNLh2HQrJNv140jtg8fKuywucs4MbnAhrNvr95rnWiY5nf2UhClrFY623JPgK3AXrnPxR4em+9tg+inWXMLGVg+PZ5XHkiiG5vgX+rIUZptM3ve9hj1AWRLyNdyQkx5V06LPsu9GJWkhuAPAwa9HqUz2Ae+z33fE28ETWkGcSBJy9JhatCvdhAxhCZdMfbrFXl1YCaIcmw/rdLTlNlZRGDAhDt+X6suvbAF1sQdsoBf8OUw4z8wOmtxR3b8/Wst53yyyd4Ue6rdYiXsyPYbgoBcCS2kI6BjKU8Sm46q5DuTaMOpRJpA/YGN2g8nQyFAm7azXdu98S6sIMK0BaFHekq3hHsrWEwS/9bmnMqms9jxb0uGefQ6DdQ3X5LE0uuYNdLY1voRZ2AdjCnbWaKc3J3BgFg2rRwuxVKZPeTseeKGRujMkF0VuyJbDJMBwSlWG2TyTxPKrz4tB8jDZIVB+gQ/iIIr1yMNDHCLgv7E4pQwWF5kbI09hVqFSzg3xx9szdMPLLIrdcjoNAHBOSIy7C+h7pcyciLak4Gdg+zlD/PGh+0T03eSd3H3A90gaeUG6IqJFmHOrL59wEjAzzxSs2sMmoDJ/dEAcql8OFX2NdgSlgnCHN8Ts0H0Ec+lZoTYZOLitpIZAz+kyavGRpBlAQt+fm/DoOVAlCOqIu/be2gg2ZZH8HvXC8VlwEHVB1w6CgY4lXpy/O1+GhGYKo1VkOqJWm8pNGpgyeXponG2jUPnVn9ko3vBMYx9ad2hf+oGn63eNmiLaZ67mHU3L4Qom00oLHemGBA+7OeCuxj2SSZ68Cs6toTuwa4L9m7trqnb1tDCowzYEZMxfTHnNAhoMpOc1scuTbqcX40CWTrJEAy5DO/opKC6MFvyMAq7+LlCtpu3zfgul/VmlBZVkh5fBV8DKrrrS3DKwbiULSd+nf1iuLPKVuZ/P4UaZZrcS+z90cIYfrpjmof+Oc1GfV5pibsHRfc8TMjZgPSCm5kpk7nNXLEEA2K0NEec500Pzm2p3/7kivvoWJakGB/2kFBnYtN6UMXY6L22Ssl3jO274McR6/cOvsAtgC2ALYAtgC2ALYAtgC2ALYAtgC2ALYAtgC2ALYAtgC2ALYAtgC2ALYAtgC2ALYAtgC2P8vYDqjalx8QFVPF00Ree03b9Z/2n+aYnPuu4iQ6A9/3nN1u8Wxlb+cCbr/veXPv263/GlVPGrt3V20XceKn+T8ffWubx5vHspAgx6sgw4o9PIibl966zP5j+vUA/FHhx9did/t4kq6snX2aymTJi39gl+ZczDNpEpx6SudN88Y13bglWKXTRa0P9/wytSdJjWPJax+Zc8tk+Fb6j585aEOk3XWEadfuWHE5C9cxb1X34JZgFuAW4BbgFuAW4D7/xXO06ds7qmkkzfQWilVNv77wLr6lRHnpzcsX/bqC0gOh5Ov/7AXOif16oX+s047MuYUiN2dtK7uM+WcrrStPYXPzz+Zw3k6/O8HZ2WRBQz13ZGhYGzGtDbPqJ588lFcIUgRYHTLQIFEOrYGr5h9lr26Jxk7weeok7djNX3YEvXZY/VcrN6S4MwU09WlHVcJA4z6BEKO1pahYlLBuvzDDj9wYvKOQCo6tQnV3m2f/04SPq5UPffA0tTGYrzCgTj7IP0+f+CSI2r0yARGx/ZOzpvAAO9beZDCIfSLg66vrZffx42Bj6vLp2YfI/uUfhZ++4g6+dhO4FNb5UWZz/cBP8BymjW/je1O2DFa6rmlrP/hWucNxlN/n7EzID/PqgFDMnLRyXkqUM+x5152F19ZnkkeAx9VzzqPFtdg9kzpPX3yl/lHZLo9PZsD9dROlDIwuvX1JZEpG/VWvnsL/AqCCobPQY9K0meiImiSNo5RfmUPWSEUSfvnYvDjutG2OMOJzryLuA48oYqlmdEc5FIWAWb2NswHSBtHM77HfuFv4QDLUZhy7o+MwyH1mExyqveGlw4wQyzWT+QxfPRMV2NK2tQLsGzgjrQUqhdzOJLG6VGsD6jQOX1QZq+WxmHF4765qg6iYZLZ7GUYY1iAp+4ysFNuU3nYjMEx857eQVURe68qYwVHP+xhlDI7JAxnYSWqQEWfanAJz8ohrBC7tqrJEEVPaPkUILxgJvDja5m9SteyFn4gCpr3WfmBqBCbz5ZkMwxXGb4ZqmpsYtKTkOz3nPDVq07tyEXIt+M6pi+A9dXbYHZaFm+jk4RWIDpJaPuyaVEn/VJgbmxPd00SrbGkKmFc+ynepqRtt/PylQ5rmzT4NscBe2JAet+j3kFhjXBSlCDazDuv94ksduxBVbRdGvPkvW+KJv/gK9/EpC6t+8zRVKXL/rl2ewia8nivj2s0t7oNX/CFCXdT5o0BuEHnbG/c7Mhw13evXrzfpqhrOVVFdxPTnYU0/R/WWWeZbA1O0Z/DLc0IYH9iKQCb7AeLNstrrbrY5KH7KKfUnu9mqupUlHTaqmtY+huN9MP5rtsmxKTDf0esbb2UEhQI/m2zn/snZBJUlZgLX545FVbzdaz0BEIWHj+uPZTaZ0hnExsN8TlyR7/qcqZbD9/vIcY+L2PIm7AbjBEVcoIPl8LaZ0yLbh4QQabrZ55GTlu2NouM+SqbAc/SbDkaUposlf1ePO3N/fzLUuFKu65LKnrct7zzuC+vpFgEonvuusnLbgxV3wastfll+lqMJvGRXxWZKfXFDfSqtyeGIFT2Tmj+dz1cmEQBNbJGWvxlArsJY6NulNTBjCV/7t0aJG5t7h1B9sQXjB55bKrIP5AAt7IMaVacoFA4MqlVgzx9lffCRwbv0LUXBCD7XddTDh7vi8VNd5zhT0k3B3rv9DlRA4bo6sGQjSA/2wq9t9ZuCJymTyYILM0fR9Bl54VbCPd3i85PNydrasnNbss7BihJVuyhLkOjT/lUMhqaDiUziKXg8VohwkIQsCudeCSr9E0VLWlm/2un8Z/p4iZX3KVt74sOL94L3u/IwAccCgnX0mnKKMeK577TLQ7jyxPTdGpaOyX9VhBkTY6axa/e2FluSp3Wzor/KPIeqKX6h6ts11X8wl4tHqtEmzriU/dcQJfQ/ajs+ebO2LXOLCkvKdy3VbxVv34VLPzWsq1S+s9D+sXAp1v0ezyuxxMFW3uOQfYa5SKFTMBz4iVpvg3Pi4IMRKWGSe/g1KSMxnwDDcFS75O1a7dM4x+Of5t3g/4hs/dgz+U7qxjFGyMHULt84r/ElAQpP2qmACovcZf0Kby70hBZfLR1S5d6uzK5zA1trt6xDKG/yKZ9c9nui2z/e0ph27Ge1TWOzUzixooQFaFmVMAz9Bse9d5JKpjqyzewd3w+k6HMM1HlWPJlWmGh3dHyJBtQLJV9pt3cW07x3Al+UsOcpMbzAV14G/GX+I4YqpK//slu6upt4WdEyjiHQKwDy95kWfuESK2+UNNMxh1t6zrSDb5cWxjkvbvBd8CBLFJyj44FkDIafJVqQa7O2m61OmtHe9jqTPJd02oW+fHWElwMyqscsyeqAJDfe8Rm8T60X3CDo1+F6tRqZ243+xbgDyFi1WzxPTIZ2sBw+Btf/d0ZKnWFcyvUiO4VNrD593oH800hRQRnMieyJ+7ET2+8gshCTDOdwqt9IEZ416V4zjFCk8T5Ku3TMDvebJX4L8UfQe75oHMpijJYwnAc8Kt2n2rSHO+Nun4rw16qm9wWCEUfDSvgGaRIWijoAvLb5ijED0nWeU9AGK0r+ouD2FRkRGYg2iK0IMh4EtdTvZqbIcWvElMzcisbBLd6A1GMV81uU+a58hWbllxyTzh8qC+U4k7bYwnNAlwVuuDBWocbgPI7zeCBAbBC0jd4r1d7iUJ3/ib3kHSyl2YpTOeMUNVKwSm5zP1WuV3F2Q5pALpmTFwVYRVLOP9w+UpH6PefVPzKWl099rkDZZO5gHqrEax1NWlZMIT7OeU/QtMrApVDK2etzTND6A/+83ZJ5xLi8RAE98dm9hUDshlexsr4m1wdhB0Q/nTrGu4rlODrfVZLqDFEQeRMtmqn5McbDUPWogypy6NMMrl586gM+4EUQd6k7T0wGrBuEzfgZnGvnfh8QoWJtrz4tlzvQ9l4VjwKdfm0rPFff5gaU7mbVN9DDA2/IzrM+jXIrvPT2XT7XPStzW/3agOPBCCnzv70hWHAPFB693pz4E0eI2yXzelLQql0s/TmB3z9EulP1Lz05QglkWv/UiGU1aS5Cx54J6ICdTlpyjcvapV642RrP/cxVnpH7fA7LjWq6Ydv7OfNjmHaVEjkYHhXxR5VMKCaud2kSk1XjRqOPYp8gK+mjl1JE/9tppghLmVKhvfGyNVD96UP6cdTsjskDpvRsSHhhg/PJNmA/fI8d5eC4+Tqj7dF6up9X6isnRdbtWwpUxrx525HVPRUmpqSn1w5Uoj+MV4LWIM2DghFHPX2lQJszyA+Yd6kHiMVoyRWiHJD9kGVIdoUqq58lWGMW2ZqNapVHp/eycv0UUe7zrhpW659j5TeiEtZEmiTJqQcs0Fdcn5As4X3Tq2kHtEyKVT1tsAgNCWiINYGUSF3+SVQq1M9NHXKXk4cM8y4s1plRjkeEl5vpu2IzjLv0b/fTIogq9w+Ki6KSHmtT9K0hovFpGmG8gK4YKOOk01laX/MuEPkJJ2u8p04XprEOi5d8jKQzUzlS58dwP6D6sATcqfUEy9WzLzJaE3syqNUrcoCtt/m1jc2cfgaW8ydO6hb/UVgrw+3y8dqHu+GaR5Rz5G5caSxLU5f1qfzT+XyZf7eaVaU5vJlEOTBlvFwK2AZWbHqEmz089fUhrwMmM/6UTVWzS2y90k5YSIug5y0oYvBu6GGiTwHB/YfS/gzig55lkV8SZjmWUDRH/xk8uKd6Y0/X8NCtckvK8FXmRcK+RqHpdr49Qy+N1sKyxGBWL7XYW5Y2EYbzKUjop3or6KjqSN51PqrQ9+tYu50BmUZ9GsRr4ogSeO0tM0w0VNnxtdqfyoFNw7x5O1RjvTWxnPQ0uI7s8T0XiVF2J8syPDJZ6VQvljOW0KZ8j4RqVIAyP6Q00Or64IgKxDB09MbT81UQsHGij0UwtVGYx9/hpuougiIxrHKGSqbuYIZ9gQTEHoG7ljez468tAzc3IpzlaobWNKxKTtIePEeKPrSAdtkDX3OmSN9Q3yB+WMoCJEXZUS3Cqd6Rsik7Wjt58ywdAcynHO6jbvJ5zUN3BiZNnKT46yk8ah0ZXnHzDuSZp6deOPqmF4Nrju0/6Lex09f3PUN5IOcjZnlBrenzK7iQsphTujGCsDR4NFicgf/vJ34u56L4rETs/oGMsP6WqUOz+rU6iKs9fSNLLIWYkTLRVrJ/YP1Ja+cM8M6QA8oTc0+bNfH+LThK/DdYG0Ptz3wm7rTTiZIirAtUF+c7wKkS2tXVJkohVvveTt4XDPwzoPlH70iFCPpb/FZeJNrpzD5tiOro1P04c4nRXUDaCmZt1swxfZo//qVWBVr7RUhvBT7BHIGyykums77ImQmHxA1JoSiVlzMGm+f2ddwVSbpzebz7tapmcc7pWmlBHN4D+JvapK/ndATqhNadsxKJuus6oJMUYTM8soV/15EyvRIicygOjeWcP0mN2M8fuSTNf3f5Fnre3tD5UCKp8PsuiWTLIGHXKW+TqGkzKhdD+ufxAu0B6bjt9z5M32eW455r0V/eX+qMaC5I9RQ5Ob8j9/DZXvl9e0Vmk3lntIhGbz5rwDYM++DSnvx9G4/A9QOrv8MbXEfQWpMSpOzXhrnl6Jo0wbXrvm4xKqkMe/lWiIexydMp7zt/QbDtKRk5tlC41AtCyWkza5z8+do7utVVIRi6GHRYXnq2Iq1PRtJDSfVJCSq+yFgdtmG9jkr6NQfkz0n7U8ZPU1t72jrFp4EjZqKaJfsu7wb6w02gajokPqLRhTcefDyWUGeBQMh1QqMhv7wk6hBTtQdQfPsWrhY91wpuDmzlrsoZ3drDveiibEyAlYHS4PXfbZdLjiTvY0Z5hMmooMRjq3Gc/6FTXssGHGOM82kPxzcHuniMhC3f2Z9+7QXZFRCb8xfSVJPEEfG7BoDqOq7Sx0KBlLFhZO7E3cQW4WMD+SCzNsmwTP+UqvIBaJ0joaUYnLsiEZMBPvqJzscNg5YyGZfZbJuUC3LeBq691QO/PYBP/IwSAD3Quf1lXx0YllW1suF96KpLS5z741b/moxvqj77tzr5bznXiV3cOmrkwOLxl6/cc7u1bmERZWn5l5Ml7T5z8ISvPQOTRtjUOaLH7yY2bBj++5vK745+PP/AFBLAwQUAAIACADSWSVNdBakqUwAAABsAAAAGwAAAHVuaXZlcnNhbC91bml2ZXJzYWwucG5nLnhtbLOxr8jNUShLLSrOzM+zVTLUM1Cyt+PlsikoSi3LTC1XqACKAQUhQEmh0lbJxAjBLc9MKckAqjAxsUAIZqRmpmeUAEUNLMzgovpAQwFQSwECAAAUAAIACACpaptM1qN+2kcDAADhCQAAFAAAAAAAAAABAAAAAAAAAAAAdW5pdmVyc2FsL3BsYXllci54bWxQSwECAAAUAAIACAAyiiNNf2Ttp/oEAABiEwAAHQAAAAAAAAABAAAAAAB5AwAAdW5pdmVyc2FsL2NvbW1vbl9tZXNzYWdlcy5sbmdQSwECAAAUAAIACAAyiiNNFR5gG6MAAAB/AQAALgAAAAAAAAABAAAAAACuCAAAdW5pdmVyc2FsL3BsYXliYWNrX2FuZF9uYXZpZ2F0aW9uX3NldHRpbmdzLnhtbFBLAQIAABQAAgAIADKKI00/cXdeOQUAALkaAAAnAAAAAAAAAAEAAAAAAJ0JAAB1bml2ZXJzYWwvZmxhc2hfcHVibGlzaGluZ19zZXR0aW5ncy54bWxQSwECAAAUAAIACAAyiiNNKAI/yVMDAAA+DAAAIQAAAAAAAAABAAAAAAAbDwAAdW5pdmVyc2FsL2ZsYXNoX3NraW5fc2V0dGluZ3MueG1sUEsBAgAAFAACAAgAMoojTcbh1z4kBQAAShoAACYAAAAAAAAAAQAAAAAArRIAAHVuaXZlcnNhbC9odG1sX3B1Ymxpc2hpbmdfc2V0dGluZ3MueG1sUEsBAgAAFAACAAgAMoojTfWTHZWwAQAATwYAAB8AAAAAAAAAAQAAAAAAFRgAAHVuaXZlcnNhbC9odG1sX3NraW5fc2V0dGluZ3MuanNQSwECAAAUAAIACADSWSVNV055CwozAACgbwAAFwAAAAAAAAAAAAAAAAACGgAAdW5pdmVyc2FsL3VuaXZlcnNhbC5wbmdQSwECAAAUAAIACADSWSVNdBakqUwAAABsAAAAGwAAAAAAAAABAAAAAABBTQAAdW5pdmVyc2FsL3VuaXZlcnNhbC5wbmcueG1sUEsFBgAAAAAJAAkAvAIAAMZNAAAAAA=="/>
  <p:tag name="ISPRING_CURRENT_PLAYER_ID" val="universal"/>
  <p:tag name="ISPRING_FIRST_PUBLISH" val="1"/>
  <p:tag name="ISPRING_ULTRA_SCORM_COURCE_TITLE" val="Malware Hunting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Malware Hunting"/>
</p:tagLst>
</file>

<file path=ppt/theme/theme1.xml><?xml version="1.0" encoding="utf-8"?>
<a:theme xmlns:a="http://schemas.openxmlformats.org/drawingml/2006/main" name="Theme1">
  <a:themeElements>
    <a:clrScheme name="Custom 34">
      <a:dk1>
        <a:srgbClr val="000000"/>
      </a:dk1>
      <a:lt1>
        <a:srgbClr val="FFFFFF"/>
      </a:lt1>
      <a:dk2>
        <a:srgbClr val="930000"/>
      </a:dk2>
      <a:lt2>
        <a:srgbClr val="EEECE1"/>
      </a:lt2>
      <a:accent1>
        <a:srgbClr val="BA0000"/>
      </a:accent1>
      <a:accent2>
        <a:srgbClr val="E54520"/>
      </a:accent2>
      <a:accent3>
        <a:srgbClr val="930000"/>
      </a:accent3>
      <a:accent4>
        <a:srgbClr val="000000"/>
      </a:accent4>
      <a:accent5>
        <a:srgbClr val="4B494B"/>
      </a:accent5>
      <a:accent6>
        <a:srgbClr val="BA0000"/>
      </a:accent6>
      <a:hlink>
        <a:srgbClr val="BA0000"/>
      </a:hlink>
      <a:folHlink>
        <a:srgbClr val="7E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A6A2054-F50D-4A86-B5B9-2637B7A9B327}" vid="{5784BD5F-7F9D-48DD-B043-88270ABBE1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809</Words>
  <Application>Microsoft Office PowerPoint</Application>
  <PresentationFormat>Widescreen</PresentationFormat>
  <Paragraphs>102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Cabin</vt:lpstr>
      <vt:lpstr>Calibri</vt:lpstr>
      <vt:lpstr>Calibri Light</vt:lpstr>
      <vt:lpstr>Roboto</vt:lpstr>
      <vt:lpstr>Wingdings</vt:lpstr>
      <vt:lpstr>Theme1</vt:lpstr>
      <vt:lpstr>PowerPoint Presentation</vt:lpstr>
      <vt:lpstr>Lists</vt:lpstr>
      <vt:lpstr>Indexing – Accessing a Single Item from a List</vt:lpstr>
      <vt:lpstr>Slicing – Accessing a Sub-List of a List</vt:lpstr>
      <vt:lpstr>How long is a list?</vt:lpstr>
      <vt:lpstr>Casting</vt:lpstr>
      <vt:lpstr>Casting - Strings</vt:lpstr>
      <vt:lpstr>Using Arithmetic Operators</vt:lpstr>
      <vt:lpstr>Using the ‘in’ Operator</vt:lpstr>
      <vt:lpstr>Replacing Values</vt:lpstr>
      <vt:lpstr>Replacing a Slice</vt:lpstr>
      <vt:lpstr>List Methods</vt:lpstr>
      <vt:lpstr>Append and Extend</vt:lpstr>
      <vt:lpstr>Learning New Methods</vt:lpstr>
      <vt:lpstr>Join</vt:lpstr>
      <vt:lpstr>Split</vt:lpstr>
      <vt:lpstr>Behind the Scenes of Lists</vt:lpstr>
      <vt:lpstr>Behind the Scenes of Lists – cont.</vt:lpstr>
      <vt:lpstr>Behind the Scenes of Lists – cont.</vt:lpstr>
      <vt:lpstr>Two Pointers to the Same List</vt:lpstr>
      <vt:lpstr>3 Ways to Copy a List</vt:lpstr>
      <vt:lpstr>Behind the Scenes of Lists - Solution</vt:lpstr>
      <vt:lpstr>List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dc:creator>Tom Kremer</dc:creator>
  <cp:lastModifiedBy>raymond agarunov</cp:lastModifiedBy>
  <cp:revision>4</cp:revision>
  <dcterms:created xsi:type="dcterms:W3CDTF">2020-08-25T11:36:41Z</dcterms:created>
  <dcterms:modified xsi:type="dcterms:W3CDTF">2022-01-25T15:05:01Z</dcterms:modified>
</cp:coreProperties>
</file>