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32"/>
  </p:notesMasterIdLst>
  <p:sldIdLst>
    <p:sldId id="309" r:id="rId2"/>
    <p:sldId id="271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990" r:id="rId15"/>
    <p:sldId id="310" r:id="rId16"/>
    <p:sldId id="314" r:id="rId17"/>
    <p:sldId id="315" r:id="rId18"/>
    <p:sldId id="316" r:id="rId19"/>
    <p:sldId id="311" r:id="rId20"/>
    <p:sldId id="312" r:id="rId21"/>
    <p:sldId id="313" r:id="rId22"/>
    <p:sldId id="282" r:id="rId23"/>
    <p:sldId id="991" r:id="rId24"/>
    <p:sldId id="304" r:id="rId25"/>
    <p:sldId id="305" r:id="rId26"/>
    <p:sldId id="306" r:id="rId27"/>
    <p:sldId id="317" r:id="rId28"/>
    <p:sldId id="308" r:id="rId29"/>
    <p:sldId id="318" r:id="rId30"/>
    <p:sldId id="989" r:id="rId3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Feinstein" initials="DF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30"/>
    <a:srgbClr val="6B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1339" autoAdjust="0"/>
  </p:normalViewPr>
  <p:slideViewPr>
    <p:cSldViewPr snapToGrid="0">
      <p:cViewPr varScale="1">
        <p:scale>
          <a:sx n="59" d="100"/>
          <a:sy n="59" d="100"/>
        </p:scale>
        <p:origin x="917" y="9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576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058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043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0" y="-11289"/>
            <a:ext cx="16245981" cy="9118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080661" y="3177497"/>
            <a:ext cx="7082020" cy="222668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1" y="1"/>
            <a:ext cx="8745975" cy="911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2155329" y="1"/>
            <a:ext cx="154651" cy="91104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53" y="1011699"/>
            <a:ext cx="5580095" cy="186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2366773" y="7939420"/>
            <a:ext cx="63892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ALL RIGHTS RESERVED </a:t>
            </a:r>
            <a:r>
              <a:rPr lang="en-ES" sz="2133" kern="1200" dirty="0">
                <a:latin typeface="Calibri"/>
                <a:ea typeface="+mn-ea"/>
              </a:rPr>
              <a:t>©</a:t>
            </a:r>
            <a:r>
              <a:rPr lang="en-US" sz="2133" kern="1200" dirty="0">
                <a:latin typeface="Calibri"/>
                <a:ea typeface="+mn-ea"/>
              </a:rPr>
              <a:t> COPYRIGHT 2022</a:t>
            </a:r>
            <a:endParaRPr lang="he-IL" sz="2133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9928902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5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6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69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69"/>
            <a:ext cx="14020800" cy="5297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76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69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69"/>
            <a:ext cx="14020800" cy="5297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1174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69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69"/>
            <a:ext cx="14020800" cy="5297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78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600" y="772069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69"/>
            <a:ext cx="14020800" cy="5297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496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6880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18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2217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06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3451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194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261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4107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3194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9955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970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7204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885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883" y="2593197"/>
            <a:ext cx="12990059" cy="39116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3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2133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867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5062" lvl="0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455062" lvl="1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455062" lvl="2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455062" lvl="3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455062" lvl="4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883" y="1217319"/>
            <a:ext cx="12990059" cy="73152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22091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0484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178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6060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6916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90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51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51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8415" y="1756770"/>
            <a:ext cx="15739175" cy="73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56" indent="-301956" algn="l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4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8413" y="370228"/>
            <a:ext cx="16008879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219108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71346"/>
      </p:ext>
    </p:extLst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22301"/>
            <a:ext cx="14020800" cy="1767417"/>
          </a:xfrm>
          <a:prstGeom prst="rect">
            <a:avLst/>
          </a:prstGeom>
        </p:spPr>
        <p:txBody>
          <a:bodyPr anchor="ctr"/>
          <a:lstStyle>
            <a:lvl1pPr algn="l">
              <a:defRPr lang="en-GB" sz="48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2660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439" y="4100078"/>
            <a:ext cx="6805125" cy="943849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11407214" y="6083861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440590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63289" y="3155951"/>
            <a:ext cx="14617067" cy="1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63268" y="4828289"/>
            <a:ext cx="14617067" cy="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45252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5" y="5741879"/>
            <a:ext cx="16256000" cy="943848"/>
          </a:xfrm>
          <a:prstGeom prst="rect">
            <a:avLst/>
          </a:prstGeom>
        </p:spPr>
        <p:txBody>
          <a:bodyPr/>
          <a:lstStyle>
            <a:lvl1pPr marL="0" algn="ctr" defTabSz="1219170" rtl="0" eaLnBrk="1" latinLnBrk="0" hangingPunct="1">
              <a:defRPr lang="en-GB" sz="6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43" y="7116422"/>
            <a:ext cx="16256003" cy="1088497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83761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09136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79781" y="650216"/>
            <a:ext cx="16523935" cy="8455240"/>
            <a:chOff x="-63232" y="493112"/>
            <a:chExt cx="12392951" cy="63414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493112"/>
              <a:ext cx="12392951" cy="5252329"/>
              <a:chOff x="-63232" y="493112"/>
              <a:chExt cx="12392951" cy="525232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77356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494191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60128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850920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295801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481451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49311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600208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75430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71839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282549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771405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2133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/>
        </p:nvPicPr>
        <p:blipFill>
          <a:blip r:embed="rId36">
            <a:lum bright="-100000" contrast="-100000"/>
          </a:blip>
          <a:stretch>
            <a:fillRect/>
          </a:stretch>
        </p:blipFill>
        <p:spPr>
          <a:xfrm>
            <a:off x="14175149" y="8376200"/>
            <a:ext cx="1704111" cy="552521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43417"/>
            <a:ext cx="14020800" cy="892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599" y="2111298"/>
            <a:ext cx="14020799" cy="612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8EDA1008-5BD4-4883-812F-4A208CD0589F}"/>
              </a:ext>
            </a:extLst>
          </p:cNvPr>
          <p:cNvSpPr txBox="1">
            <a:spLocks/>
          </p:cNvSpPr>
          <p:nvPr/>
        </p:nvSpPr>
        <p:spPr>
          <a:xfrm>
            <a:off x="367042" y="8473984"/>
            <a:ext cx="967207" cy="627016"/>
          </a:xfrm>
          <a:prstGeom prst="ellipse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694" r:id="rId13"/>
    <p:sldLayoutId id="2147483695" r:id="rId14"/>
    <p:sldLayoutId id="2147483696" r:id="rId15"/>
    <p:sldLayoutId id="2147483668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</p:sldLayoutIdLst>
  <p:hf sldNum="0" hdr="0" ftr="0" dt="0"/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80982" indent="-380982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8000" dirty="0">
                <a:solidFill>
                  <a:srgbClr val="FFFFFF"/>
                </a:solidFill>
                <a:latin typeface="Calibri" panose="020F0502020204030204" pitchFamily="34" charset="0"/>
              </a:rPr>
              <a:t>Module 5.3.2: Tuples and sets</a:t>
            </a:r>
            <a:endParaRPr lang="en-US" sz="7600" b="0" i="0" u="none" strike="noStrike" cap="none" baseline="0" dirty="0">
              <a:latin typeface="Calibri" charset="0"/>
              <a:ea typeface="Calibri" charset="0"/>
              <a:cs typeface="Calibri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17290015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types in Python are either </a:t>
            </a:r>
            <a:r>
              <a:rPr lang="en-US" b="1" i="1" dirty="0"/>
              <a:t>mutable</a:t>
            </a:r>
            <a:r>
              <a:rPr lang="en-US" dirty="0"/>
              <a:t> or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Mutable types can be changed!</a:t>
            </a:r>
          </a:p>
          <a:p>
            <a:pPr marL="0" indent="0">
              <a:buNone/>
            </a:pPr>
            <a:r>
              <a:rPr lang="en-US" dirty="0"/>
              <a:t>Immutable types cannot be changed.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categories of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E1E4-471B-384C-A8FE-07C917C944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23734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6117" y="2154767"/>
          <a:ext cx="104516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Mutable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Immutable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list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float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str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tuple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bool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vs. Immutable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2F86-58FE-3743-9311-A46115053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47488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8" y="1826022"/>
            <a:ext cx="14641689" cy="42785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17" y="6401935"/>
            <a:ext cx="15739175" cy="1346759"/>
          </a:xfrm>
        </p:spPr>
        <p:txBody>
          <a:bodyPr/>
          <a:lstStyle/>
          <a:p>
            <a:r>
              <a:rPr lang="en-US" dirty="0"/>
              <a:t>Why did this happen?</a:t>
            </a:r>
          </a:p>
          <a:p>
            <a:r>
              <a:rPr lang="en-US" dirty="0"/>
              <a:t>Because strings are immutable!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check!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0C1ECF-1B6D-6343-9565-E860688E17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sp>
        <p:nvSpPr>
          <p:cNvPr id="4" name="Rectangle 3"/>
          <p:cNvSpPr/>
          <p:nvPr/>
        </p:nvSpPr>
        <p:spPr>
          <a:xfrm>
            <a:off x="7969623" y="4325779"/>
            <a:ext cx="2503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542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did this happen?</a:t>
            </a:r>
          </a:p>
          <a:p>
            <a:r>
              <a:rPr lang="en-US" dirty="0"/>
              <a:t>Because lists are mutable!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794A2E-E70E-9148-8213-762398BD72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89" y="2354654"/>
            <a:ext cx="8954207" cy="32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1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55000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/>
              <a:t>Tuples</a:t>
            </a:r>
            <a:r>
              <a:rPr lang="en-US" dirty="0"/>
              <a:t> are very similar to lists.</a:t>
            </a:r>
            <a:br>
              <a:rPr lang="en-US" dirty="0"/>
            </a:br>
            <a:r>
              <a:rPr lang="en-US" dirty="0"/>
              <a:t>They differ only in that tuples cannot be modified.</a:t>
            </a:r>
          </a:p>
          <a:p>
            <a:r>
              <a:rPr lang="en-US" dirty="0"/>
              <a:t>To define a tuple, you use regular parentheses </a:t>
            </a:r>
            <a:r>
              <a:rPr lang="en-IL" dirty="0"/>
              <a:t>–</a:t>
            </a:r>
            <a:r>
              <a:rPr lang="en-US" dirty="0"/>
              <a:t> () </a:t>
            </a:r>
            <a:r>
              <a:rPr lang="en-IL" dirty="0"/>
              <a:t>–</a:t>
            </a:r>
            <a:r>
              <a:rPr lang="en-US" dirty="0"/>
              <a:t> instead of square brackets.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03" y="3900324"/>
            <a:ext cx="11471194" cy="34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2CB-CF50-704A-BBDA-B3C5F020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 Tuple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C7097-9CE0-0345-A57E-703CA67C2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1778" y="2450814"/>
            <a:ext cx="4244814" cy="59721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Lists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88BB9EA-FE78-1B47-A6FD-4B7E5DCF376C}"/>
              </a:ext>
            </a:extLst>
          </p:cNvPr>
          <p:cNvSpPr txBox="1">
            <a:spLocks/>
          </p:cNvSpPr>
          <p:nvPr/>
        </p:nvSpPr>
        <p:spPr>
          <a:xfrm>
            <a:off x="8745350" y="2360994"/>
            <a:ext cx="4244814" cy="75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sz="3600" dirty="0"/>
              <a:t>Tuples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552261-42A9-484D-8F7F-8CAEE0D20019}"/>
              </a:ext>
            </a:extLst>
          </p:cNvPr>
          <p:cNvCxnSpPr>
            <a:cxnSpLocks/>
          </p:cNvCxnSpPr>
          <p:nvPr/>
        </p:nvCxnSpPr>
        <p:spPr>
          <a:xfrm>
            <a:off x="7687160" y="2557221"/>
            <a:ext cx="0" cy="5253925"/>
          </a:xfrm>
          <a:prstGeom prst="line">
            <a:avLst/>
          </a:prstGeom>
          <a:ln>
            <a:solidFill>
              <a:srgbClr val="6B0B68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AB95B9-DE68-A443-A18D-B70BA2409CAD}"/>
              </a:ext>
            </a:extLst>
          </p:cNvPr>
          <p:cNvCxnSpPr>
            <a:cxnSpLocks/>
          </p:cNvCxnSpPr>
          <p:nvPr/>
        </p:nvCxnSpPr>
        <p:spPr>
          <a:xfrm>
            <a:off x="1542082" y="3006672"/>
            <a:ext cx="12506272" cy="1"/>
          </a:xfrm>
          <a:prstGeom prst="line">
            <a:avLst/>
          </a:prstGeom>
          <a:ln>
            <a:solidFill>
              <a:srgbClr val="6B0B68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8E1B9F-7B7B-7F49-BE20-68115C54B0EA}"/>
              </a:ext>
            </a:extLst>
          </p:cNvPr>
          <p:cNvCxnSpPr>
            <a:cxnSpLocks/>
          </p:cNvCxnSpPr>
          <p:nvPr/>
        </p:nvCxnSpPr>
        <p:spPr>
          <a:xfrm>
            <a:off x="2681210" y="2553078"/>
            <a:ext cx="0" cy="5253925"/>
          </a:xfrm>
          <a:prstGeom prst="line">
            <a:avLst/>
          </a:prstGeom>
          <a:ln>
            <a:solidFill>
              <a:srgbClr val="6B0B68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7CD81B-0F74-2F4D-BBDF-887533E1B639}"/>
              </a:ext>
            </a:extLst>
          </p:cNvPr>
          <p:cNvSpPr txBox="1"/>
          <p:nvPr/>
        </p:nvSpPr>
        <p:spPr>
          <a:xfrm>
            <a:off x="1542083" y="3669491"/>
            <a:ext cx="11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44C8B-1FC2-6748-8FBA-036CAA1B3D51}"/>
              </a:ext>
            </a:extLst>
          </p:cNvPr>
          <p:cNvSpPr txBox="1"/>
          <p:nvPr/>
        </p:nvSpPr>
        <p:spPr>
          <a:xfrm>
            <a:off x="3838202" y="3704097"/>
            <a:ext cx="304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Square Brackets  - [ 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ECFF5-38FC-DD4A-B033-76AAD1DCCEA5}"/>
              </a:ext>
            </a:extLst>
          </p:cNvPr>
          <p:cNvSpPr txBox="1"/>
          <p:nvPr/>
        </p:nvSpPr>
        <p:spPr>
          <a:xfrm>
            <a:off x="8826928" y="3704096"/>
            <a:ext cx="498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Regular Brackets  - Parentheses - (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B615B-FA6D-9349-96D3-C0DB5293D55F}"/>
              </a:ext>
            </a:extLst>
          </p:cNvPr>
          <p:cNvSpPr txBox="1"/>
          <p:nvPr/>
        </p:nvSpPr>
        <p:spPr>
          <a:xfrm>
            <a:off x="1175291" y="5263312"/>
            <a:ext cx="143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39174-9EBE-4048-837F-2AB823F62108}"/>
              </a:ext>
            </a:extLst>
          </p:cNvPr>
          <p:cNvSpPr txBox="1"/>
          <p:nvPr/>
        </p:nvSpPr>
        <p:spPr>
          <a:xfrm>
            <a:off x="3838202" y="4928459"/>
            <a:ext cx="304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 data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Remove data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93603-C7EE-CF45-B534-9848219BEC4F}"/>
              </a:ext>
            </a:extLst>
          </p:cNvPr>
          <p:cNvSpPr txBox="1"/>
          <p:nvPr/>
        </p:nvSpPr>
        <p:spPr>
          <a:xfrm>
            <a:off x="9466770" y="5284919"/>
            <a:ext cx="304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Cannot be changed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C9587F-42AB-5D42-A325-C16C99D5DBBE}"/>
              </a:ext>
            </a:extLst>
          </p:cNvPr>
          <p:cNvCxnSpPr>
            <a:cxnSpLocks/>
          </p:cNvCxnSpPr>
          <p:nvPr/>
        </p:nvCxnSpPr>
        <p:spPr>
          <a:xfrm>
            <a:off x="1542082" y="4801189"/>
            <a:ext cx="12506272" cy="1"/>
          </a:xfrm>
          <a:prstGeom prst="line">
            <a:avLst/>
          </a:prstGeom>
          <a:ln>
            <a:solidFill>
              <a:srgbClr val="6B0B68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B7102-8FC2-B041-8E4B-ABDD3CBE2A2F}"/>
              </a:ext>
            </a:extLst>
          </p:cNvPr>
          <p:cNvSpPr txBox="1"/>
          <p:nvPr/>
        </p:nvSpPr>
        <p:spPr>
          <a:xfrm>
            <a:off x="1278611" y="7224296"/>
            <a:ext cx="143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CAB8D5-1254-F64F-A099-B4F5530654FE}"/>
              </a:ext>
            </a:extLst>
          </p:cNvPr>
          <p:cNvSpPr txBox="1"/>
          <p:nvPr/>
        </p:nvSpPr>
        <p:spPr>
          <a:xfrm>
            <a:off x="1623883" y="6534065"/>
            <a:ext cx="143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951814-FA47-E745-B6EF-8F91D3638FBA}"/>
              </a:ext>
            </a:extLst>
          </p:cNvPr>
          <p:cNvCxnSpPr>
            <a:cxnSpLocks/>
          </p:cNvCxnSpPr>
          <p:nvPr/>
        </p:nvCxnSpPr>
        <p:spPr>
          <a:xfrm>
            <a:off x="1542082" y="7116772"/>
            <a:ext cx="12506272" cy="1"/>
          </a:xfrm>
          <a:prstGeom prst="line">
            <a:avLst/>
          </a:prstGeom>
          <a:ln>
            <a:solidFill>
              <a:srgbClr val="6B0B68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FBF21-B00D-1344-8AA0-2352672AC1A7}"/>
              </a:ext>
            </a:extLst>
          </p:cNvPr>
          <p:cNvCxnSpPr>
            <a:cxnSpLocks/>
          </p:cNvCxnSpPr>
          <p:nvPr/>
        </p:nvCxnSpPr>
        <p:spPr>
          <a:xfrm>
            <a:off x="1542082" y="6401113"/>
            <a:ext cx="12506272" cy="1"/>
          </a:xfrm>
          <a:prstGeom prst="line">
            <a:avLst/>
          </a:prstGeom>
          <a:ln>
            <a:solidFill>
              <a:srgbClr val="6B0B68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7340B695-37B2-B346-9AA1-07486D6BA998}"/>
              </a:ext>
            </a:extLst>
          </p:cNvPr>
          <p:cNvSpPr/>
          <p:nvPr/>
        </p:nvSpPr>
        <p:spPr>
          <a:xfrm>
            <a:off x="4879277" y="6547584"/>
            <a:ext cx="480447" cy="461665"/>
          </a:xfrm>
          <a:prstGeom prst="plus">
            <a:avLst/>
          </a:prstGeom>
          <a:solidFill>
            <a:srgbClr val="6B0B68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7250DD8B-FF37-744A-8E43-B20FBA996C87}"/>
              </a:ext>
            </a:extLst>
          </p:cNvPr>
          <p:cNvSpPr/>
          <p:nvPr/>
        </p:nvSpPr>
        <p:spPr>
          <a:xfrm>
            <a:off x="4879276" y="7263242"/>
            <a:ext cx="480447" cy="461665"/>
          </a:xfrm>
          <a:prstGeom prst="plus">
            <a:avLst/>
          </a:prstGeom>
          <a:solidFill>
            <a:srgbClr val="6B0B68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BE4CEF-120C-6244-9EB8-040C4D0DF022}"/>
              </a:ext>
            </a:extLst>
          </p:cNvPr>
          <p:cNvSpPr/>
          <p:nvPr/>
        </p:nvSpPr>
        <p:spPr>
          <a:xfrm>
            <a:off x="10631834" y="6666381"/>
            <a:ext cx="712916" cy="224070"/>
          </a:xfrm>
          <a:prstGeom prst="rect">
            <a:avLst/>
          </a:prstGeom>
          <a:solidFill>
            <a:srgbClr val="6B0B68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E4D9A-F127-B44E-BAE8-C84EF1FB5FAE}"/>
              </a:ext>
            </a:extLst>
          </p:cNvPr>
          <p:cNvSpPr/>
          <p:nvPr/>
        </p:nvSpPr>
        <p:spPr>
          <a:xfrm>
            <a:off x="10631834" y="7351924"/>
            <a:ext cx="712916" cy="224070"/>
          </a:xfrm>
          <a:prstGeom prst="rect">
            <a:avLst/>
          </a:prstGeom>
          <a:solidFill>
            <a:srgbClr val="6B0B68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2CB-CF50-704A-BBDA-B3C5F020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 Tuple - 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D0F284-4F32-5F45-A999-06AC97D20971}"/>
              </a:ext>
            </a:extLst>
          </p:cNvPr>
          <p:cNvSpPr txBox="1"/>
          <p:nvPr/>
        </p:nvSpPr>
        <p:spPr>
          <a:xfrm>
            <a:off x="1653183" y="2713507"/>
            <a:ext cx="1294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Lists occupies more memory than tuples!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order to measure and demonstrate the size difference, we will have to import to </a:t>
            </a:r>
            <a:r>
              <a:rPr lang="en-US" sz="2400" dirty="0">
                <a:solidFill>
                  <a:srgbClr val="006A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module!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rgbClr val="006A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module consists of the </a:t>
            </a:r>
            <a:r>
              <a:rPr lang="en-US" sz="2400" i="1" dirty="0" err="1">
                <a:solidFill>
                  <a:srgbClr val="006A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getsizeof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 function, which returns the size of an object in bytes!</a:t>
            </a:r>
          </a:p>
        </p:txBody>
      </p:sp>
    </p:spTree>
    <p:extLst>
      <p:ext uri="{BB962C8B-B14F-4D97-AF65-F5344CB8AC3E}">
        <p14:creationId xmlns:p14="http://schemas.microsoft.com/office/powerpoint/2010/main" val="397588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2CB-CF50-704A-BBDA-B3C5F020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 Tuple -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D0F284-4F32-5F45-A999-06AC97D20971}"/>
              </a:ext>
            </a:extLst>
          </p:cNvPr>
          <p:cNvSpPr txBox="1"/>
          <p:nvPr/>
        </p:nvSpPr>
        <p:spPr>
          <a:xfrm>
            <a:off x="1653183" y="2775500"/>
            <a:ext cx="1294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Tuples can be made more quickly than lists!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order to measure the time difference, we will have to import the </a:t>
            </a:r>
            <a:r>
              <a:rPr lang="en-US" sz="2400" i="1" dirty="0" err="1">
                <a:solidFill>
                  <a:srgbClr val="006A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module.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i="1" dirty="0" err="1">
                <a:solidFill>
                  <a:srgbClr val="006A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module consists of the </a:t>
            </a:r>
            <a:r>
              <a:rPr lang="en-US" sz="2400" i="1" dirty="0" err="1">
                <a:solidFill>
                  <a:srgbClr val="006A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 function, which returns how long it takes to finish a process!</a:t>
            </a:r>
          </a:p>
        </p:txBody>
      </p:sp>
    </p:spTree>
    <p:extLst>
      <p:ext uri="{BB962C8B-B14F-4D97-AF65-F5344CB8AC3E}">
        <p14:creationId xmlns:p14="http://schemas.microsoft.com/office/powerpoint/2010/main" val="126015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Tuples are very useful in Python. In fact, they are so embedded in the language that you don’t even need parentheses to define them!</a:t>
            </a:r>
          </a:p>
          <a:p>
            <a:r>
              <a:rPr lang="en-US" dirty="0"/>
              <a:t>This is called </a:t>
            </a:r>
            <a:r>
              <a:rPr lang="en-US" b="1" i="1" dirty="0"/>
              <a:t>packing</a:t>
            </a:r>
            <a:r>
              <a:rPr lang="en-US" dirty="0"/>
              <a:t>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58" y="4076606"/>
            <a:ext cx="4885684" cy="25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326587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Unpacking is the exact opposite of packing </a:t>
            </a:r>
            <a:r>
              <a:rPr lang="en-IL" dirty="0"/>
              <a:t>–</a:t>
            </a:r>
            <a:r>
              <a:rPr lang="en-US" dirty="0"/>
              <a:t> it takes a tuple and divides it into different variables.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632" y="3424077"/>
            <a:ext cx="6302735" cy="41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- Unpacking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0"/>
          </p:nvPr>
        </p:nvSpPr>
        <p:spPr>
          <a:xfrm>
            <a:off x="1117600" y="2254469"/>
            <a:ext cx="8216900" cy="5297214"/>
          </a:xfrm>
        </p:spPr>
        <p:txBody>
          <a:bodyPr/>
          <a:lstStyle/>
          <a:p>
            <a:r>
              <a:rPr lang="en-US" dirty="0"/>
              <a:t>This is a very, </a:t>
            </a:r>
            <a:r>
              <a:rPr lang="en-US" i="1" dirty="0"/>
              <a:t>very</a:t>
            </a:r>
            <a:r>
              <a:rPr lang="en-US" dirty="0"/>
              <a:t> useful technique in Python </a:t>
            </a:r>
            <a:r>
              <a:rPr lang="en-IL" dirty="0"/>
              <a:t>–</a:t>
            </a:r>
            <a:r>
              <a:rPr lang="en-US" dirty="0"/>
              <a:t> this uses both packing and unpacking to put multiple values into multiple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be used to switch between two variables without use of a third, or to do more complex calculations.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624" y="2328935"/>
            <a:ext cx="3811528" cy="239086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624" y="4719802"/>
            <a:ext cx="5111776" cy="25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 dirty="0">
                <a:solidFill>
                  <a:sysClr val="windowText" lastClr="000000"/>
                </a:solidFill>
                <a:sym typeface="Cabin"/>
              </a:rPr>
              <a:t>Tuples Summary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051727" y="26838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SzPct val="100000"/>
              <a:buFont typeface="Cabin"/>
              <a:buChar char="•"/>
            </a:pPr>
            <a:r>
              <a:rPr lang="en-US" sz="36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The Tuple Type</a:t>
            </a:r>
          </a:p>
          <a:p>
            <a:pPr marL="685800" lvl="0" indent="-394462" rtl="0">
              <a:spcBef>
                <a:spcPts val="3500"/>
              </a:spcBef>
              <a:buSzPct val="100000"/>
              <a:buFont typeface="Cabin"/>
              <a:buChar char="•"/>
            </a:pPr>
            <a:r>
              <a:rPr lang="en-US" sz="36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Tuples VS Lists</a:t>
            </a:r>
          </a:p>
          <a:p>
            <a:pPr marL="685800" lvl="0" indent="-394462" rtl="0">
              <a:spcBef>
                <a:spcPts val="3500"/>
              </a:spcBef>
              <a:buSzPct val="100000"/>
              <a:buFont typeface="Cabin"/>
              <a:buChar char="•"/>
            </a:pPr>
            <a:r>
              <a:rPr lang="en-US" sz="36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Packing</a:t>
            </a:r>
          </a:p>
          <a:p>
            <a:pPr marL="685800" lvl="0" indent="-394462" rtl="0">
              <a:spcBef>
                <a:spcPts val="3500"/>
              </a:spcBef>
              <a:buSzPct val="100000"/>
              <a:buFont typeface="Cabin"/>
              <a:buChar char="•"/>
            </a:pPr>
            <a:r>
              <a:rPr lang="en-US" sz="3600" dirty="0">
                <a:solidFill>
                  <a:sysClr val="windowText" lastClr="000000"/>
                </a:solidFill>
                <a:latin typeface="Cabin"/>
                <a:ea typeface="Cabin"/>
                <a:cs typeface="Cabin"/>
                <a:sym typeface="Cabin"/>
              </a:rPr>
              <a:t>Unpacking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153889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a new sequence type, created using curly brackets: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8" y="3448316"/>
            <a:ext cx="13840604" cy="42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81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have two main qualities:</a:t>
            </a:r>
          </a:p>
          <a:p>
            <a:r>
              <a:rPr lang="en-US" dirty="0"/>
              <a:t>Sets do not have any specific </a:t>
            </a:r>
            <a:r>
              <a:rPr lang="en-US" b="1" dirty="0"/>
              <a:t>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do not even support indexing!</a:t>
            </a:r>
          </a:p>
          <a:p>
            <a:r>
              <a:rPr lang="en-US" dirty="0"/>
              <a:t>Sets hold only </a:t>
            </a:r>
            <a:r>
              <a:rPr lang="en-US" b="1" dirty="0"/>
              <a:t>distinct</a:t>
            </a:r>
            <a:r>
              <a:rPr lang="en-US" dirty="0"/>
              <a:t> values.</a:t>
            </a:r>
          </a:p>
          <a:p>
            <a:pPr lvl="1"/>
            <a:r>
              <a:rPr lang="en-US" dirty="0"/>
              <a:t>This means that there are no duplicate values!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Qualities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C7D579-E688-E04F-BC13-126EB78FBD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50" y="5588720"/>
            <a:ext cx="14829767" cy="23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2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1669" y="5486399"/>
            <a:ext cx="3922643" cy="1957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733" b="1" dirty="0"/>
              <a:t>Problem:</a:t>
            </a:r>
          </a:p>
          <a:p>
            <a:pPr marL="0" indent="0">
              <a:buNone/>
            </a:pPr>
            <a:r>
              <a:rPr lang="en-US" sz="3733" b="1" dirty="0"/>
              <a:t>The result can be any order!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Distinct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84E6A7-6717-2D4B-9DB5-87B4FF5765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7" y="1990934"/>
            <a:ext cx="10489240" cy="501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16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lists, tuples, and </a:t>
            </a:r>
            <a:r>
              <a:rPr lang="en-US" dirty="0" err="1"/>
              <a:t>dicts</a:t>
            </a:r>
            <a:r>
              <a:rPr lang="en-US" dirty="0"/>
              <a:t> – using the </a:t>
            </a:r>
            <a:r>
              <a:rPr lang="en-US" b="1" i="1" dirty="0"/>
              <a:t>in</a:t>
            </a:r>
            <a:r>
              <a:rPr lang="en-US" dirty="0"/>
              <a:t> keyword can check if an item is in the set.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in Keyword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9FF3C7-AE20-534F-906D-F2A1A35545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66" y="3667684"/>
            <a:ext cx="11536825" cy="18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59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B06948-4D3A-E745-BD75-87AF28FF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Methods and Operators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841B0E-5C55-7E47-B5FE-FD166DC203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1117599" y="1864397"/>
          <a:ext cx="14020800" cy="525181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73600">
                  <a:extLst>
                    <a:ext uri="{9D8B030D-6E8A-4147-A177-3AD203B41FA5}">
                      <a16:colId xmlns:a16="http://schemas.microsoft.com/office/drawing/2014/main" val="2441499268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314922358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264250068"/>
                    </a:ext>
                  </a:extLst>
                </a:gridCol>
              </a:tblGrid>
              <a:tr h="75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Method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Explanation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02384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Adds</a:t>
                      </a:r>
                      <a:r>
                        <a:rPr lang="en-US" sz="2400" baseline="0" dirty="0"/>
                        <a:t> a new value to the set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{1,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</a:rPr>
                        <a:t> 2, 3}.add(4)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018795"/>
                  </a:ext>
                </a:extLst>
              </a:tr>
              <a:tr h="75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Removes</a:t>
                      </a:r>
                      <a:r>
                        <a:rPr lang="en-US" sz="2400" baseline="0" dirty="0"/>
                        <a:t> a value from the set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{1, 2, 3}.remove(2)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93743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set with the items in the</a:t>
                      </a:r>
                      <a:r>
                        <a:rPr lang="en-US" sz="2400" baseline="0" dirty="0"/>
                        <a:t> set that appear in the second set.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onsolas" panose="020B0609020204030204" pitchFamily="49" charset="0"/>
                        </a:rPr>
                        <a:t>{1, 3, 5}.intersection({3, 4, 5})</a:t>
                      </a:r>
                    </a:p>
                    <a:p>
                      <a:pPr algn="ctr"/>
                      <a:r>
                        <a:rPr lang="en-US" sz="1900" i="1" dirty="0">
                          <a:latin typeface="Consolas" panose="020B0609020204030204" pitchFamily="49" charset="0"/>
                        </a:rPr>
                        <a:t>&gt;&gt;&gt; {3, 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143051"/>
                  </a:ext>
                </a:extLst>
              </a:tr>
              <a:tr h="9036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set1</a:t>
                      </a:r>
                      <a:r>
                        <a:rPr lang="en-US" sz="2800" baseline="0" dirty="0"/>
                        <a:t> – set2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set with the items in set1 that don’t appear in set2.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{1, 3, 5} – {3, 4, 5}</a:t>
                      </a:r>
                    </a:p>
                    <a:p>
                      <a:pPr algn="ctr"/>
                      <a:r>
                        <a:rPr lang="en-US" sz="2100" i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{1}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64568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issubset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</a:t>
                      </a:r>
                      <a:r>
                        <a:rPr lang="en-US" sz="2400" baseline="0" dirty="0"/>
                        <a:t> True/False, depending on if all items in the set appear in the second set.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onsolas" panose="020B0609020204030204" pitchFamily="49" charset="0"/>
                        </a:rPr>
                        <a:t>{0, 4, 7}.</a:t>
                      </a:r>
                      <a:r>
                        <a:rPr lang="en-US" sz="1900" dirty="0" err="1">
                          <a:latin typeface="Consolas" panose="020B0609020204030204" pitchFamily="49" charset="0"/>
                        </a:rPr>
                        <a:t>issubset</a:t>
                      </a:r>
                      <a:r>
                        <a:rPr lang="en-US" sz="1900" dirty="0">
                          <a:latin typeface="Consolas" panose="020B0609020204030204" pitchFamily="49" charset="0"/>
                        </a:rPr>
                        <a:t>(set(range(10)))</a:t>
                      </a:r>
                    </a:p>
                    <a:p>
                      <a:pPr algn="ctr"/>
                      <a:r>
                        <a:rPr lang="en-US" sz="1900" i="1" dirty="0">
                          <a:latin typeface="Consolas" panose="020B0609020204030204" pitchFamily="49" charset="0"/>
                        </a:rPr>
                        <a:t>&gt;&gt;&gt;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88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01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6118" y="2154767"/>
          <a:ext cx="907341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Mutable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Immutable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list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 err="1"/>
                        <a:t>int</a:t>
                      </a:r>
                      <a:endParaRPr lang="en-US" sz="3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 err="1"/>
                        <a:t>dict</a:t>
                      </a:r>
                      <a:endParaRPr lang="en-US" sz="37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float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 err="1"/>
                        <a:t>str</a:t>
                      </a:r>
                      <a:endParaRPr lang="en-US" sz="3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en-US" sz="37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tuple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en-US" sz="37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bool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vs. Immutable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0E4D3-C93F-0645-A6A6-7B9A688EA5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60062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Let’s save a number: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num =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just happened?</a:t>
            </a:r>
          </a:p>
          <a:p>
            <a:pPr marL="0" indent="0">
              <a:buNone/>
            </a:pPr>
            <a:r>
              <a:rPr lang="en-US" dirty="0"/>
              <a:t>Python saved the number 5 someplace in the computer’s memory,</a:t>
            </a:r>
          </a:p>
          <a:p>
            <a:pPr marL="0" indent="0">
              <a:buNone/>
            </a:pPr>
            <a:r>
              <a:rPr lang="en-US" dirty="0"/>
              <a:t>then gave us back a </a:t>
            </a:r>
            <a:r>
              <a:rPr lang="en-US" b="1" i="1" dirty="0"/>
              <a:t>pointer</a:t>
            </a:r>
            <a:r>
              <a:rPr lang="en-US" dirty="0"/>
              <a:t> named </a:t>
            </a:r>
            <a:r>
              <a:rPr lang="en-US" i="1" dirty="0"/>
              <a:t>num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pointer has a name (</a:t>
            </a:r>
            <a:r>
              <a:rPr lang="en-US" i="1" dirty="0"/>
              <a:t>num</a:t>
            </a:r>
            <a:r>
              <a:rPr lang="en-US" dirty="0"/>
              <a:t>) and knows where to look for the value (5) in the computer’s memory.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Variables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46E15-D465-A644-8B53-C30F99B7ED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sp>
        <p:nvSpPr>
          <p:cNvPr id="4" name="Rectangle 3"/>
          <p:cNvSpPr/>
          <p:nvPr/>
        </p:nvSpPr>
        <p:spPr>
          <a:xfrm>
            <a:off x="12383912" y="2032001"/>
            <a:ext cx="1941689" cy="180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333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841" y="3407335"/>
            <a:ext cx="133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num</a:t>
            </a:r>
          </a:p>
        </p:txBody>
      </p:sp>
      <p:cxnSp>
        <p:nvCxnSpPr>
          <p:cNvPr id="7" name="Curved Connector 6"/>
          <p:cNvCxnSpPr>
            <a:stCxn id="5" idx="3"/>
            <a:endCxn id="4" idx="1"/>
          </p:cNvCxnSpPr>
          <p:nvPr/>
        </p:nvCxnSpPr>
        <p:spPr>
          <a:xfrm flipV="1">
            <a:off x="9492930" y="2935113"/>
            <a:ext cx="2890982" cy="887721"/>
          </a:xfrm>
          <a:prstGeom prst="curvedConnector3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6117" y="3501464"/>
            <a:ext cx="2452767" cy="76764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882685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Qualities</a:t>
            </a:r>
          </a:p>
          <a:p>
            <a:r>
              <a:rPr lang="en-US" dirty="0"/>
              <a:t>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F84967-E428-8E40-B292-BA078AD0AC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84291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do the same thing with a list?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numbers = [8, 6, 4,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thing happens!</a:t>
            </a:r>
          </a:p>
          <a:p>
            <a:pPr marL="0" indent="0">
              <a:buNone/>
            </a:pPr>
            <a:r>
              <a:rPr lang="en-US" dirty="0"/>
              <a:t>The list is created in memory, and a pointer named </a:t>
            </a:r>
            <a:r>
              <a:rPr lang="en-US" i="1" dirty="0"/>
              <a:t>numbers</a:t>
            </a:r>
            <a:r>
              <a:rPr lang="en-US" dirty="0"/>
              <a:t> is given back to us.</a:t>
            </a:r>
          </a:p>
          <a:p>
            <a:pPr marL="0" indent="0">
              <a:buNone/>
            </a:pPr>
            <a:r>
              <a:rPr lang="en-US" dirty="0"/>
              <a:t>This pointer knows where to find the list data in the computer’s memory.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list?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394417-FC24-6742-8538-01F983541A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sp>
        <p:nvSpPr>
          <p:cNvPr id="4" name="Rectangle 3"/>
          <p:cNvSpPr/>
          <p:nvPr/>
        </p:nvSpPr>
        <p:spPr>
          <a:xfrm>
            <a:off x="10690581" y="2765779"/>
            <a:ext cx="1275644" cy="118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66" dirty="0">
                <a:solidFill>
                  <a:schemeClr val="bg1"/>
                </a:solidFill>
              </a:rPr>
              <a:t>8</a:t>
            </a:r>
            <a:endParaRPr lang="en-US" sz="1533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0998" y="4492979"/>
            <a:ext cx="2659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numbers</a:t>
            </a:r>
          </a:p>
        </p:txBody>
      </p:sp>
      <p:cxnSp>
        <p:nvCxnSpPr>
          <p:cNvPr id="6" name="Curved Connector 5"/>
          <p:cNvCxnSpPr>
            <a:stCxn id="5" idx="0"/>
            <a:endCxn id="4" idx="1"/>
          </p:cNvCxnSpPr>
          <p:nvPr/>
        </p:nvCxnSpPr>
        <p:spPr>
          <a:xfrm rot="5400000" flipH="1" flipV="1">
            <a:off x="9018286" y="2820684"/>
            <a:ext cx="1134533" cy="2210058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966225" y="2765779"/>
            <a:ext cx="1275644" cy="118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66" dirty="0">
                <a:solidFill>
                  <a:schemeClr val="bg1"/>
                </a:solidFill>
              </a:rPr>
              <a:t>6</a:t>
            </a:r>
            <a:endParaRPr lang="en-US" sz="15333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41869" y="2765779"/>
            <a:ext cx="1275644" cy="118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66" dirty="0">
                <a:solidFill>
                  <a:schemeClr val="bg1"/>
                </a:solidFill>
              </a:rPr>
              <a:t>4</a:t>
            </a:r>
            <a:endParaRPr lang="en-US" sz="15333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517513" y="2765779"/>
            <a:ext cx="1275644" cy="118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66" dirty="0">
                <a:solidFill>
                  <a:schemeClr val="bg1"/>
                </a:solidFill>
              </a:rPr>
              <a:t>2</a:t>
            </a:r>
            <a:endParaRPr lang="en-US" sz="15333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112" y="3567290"/>
            <a:ext cx="6033397" cy="76764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902798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77331" y="2154767"/>
            <a:ext cx="8905536" cy="5594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check out the difference…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3E0F-83EA-AE46-9621-B24CAD0913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31626" y="2262012"/>
            <a:ext cx="6987823" cy="580178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333" dirty="0"/>
              <a:t>Create a variable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5333" dirty="0"/>
              <a:t>Make a copy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5333" dirty="0"/>
              <a:t>Change the copy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4267" dirty="0"/>
              <a:t>What happens to the original?</a:t>
            </a:r>
          </a:p>
          <a:p>
            <a:pPr marL="0" indent="0" algn="ctr">
              <a:buNone/>
            </a:pPr>
            <a:r>
              <a:rPr lang="en-US" sz="4267" b="1" dirty="0"/>
              <a:t>It did not change.</a:t>
            </a:r>
          </a:p>
        </p:txBody>
      </p:sp>
    </p:spTree>
    <p:extLst>
      <p:ext uri="{BB962C8B-B14F-4D97-AF65-F5344CB8AC3E}">
        <p14:creationId xmlns:p14="http://schemas.microsoft.com/office/powerpoint/2010/main" val="4021209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3388" b="1655"/>
          <a:stretch/>
        </p:blipFill>
        <p:spPr>
          <a:xfrm>
            <a:off x="658875" y="5335059"/>
            <a:ext cx="9599203" cy="1670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lists?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B733CD-20EB-3643-98A4-D06B24AFD6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2604" b="31887"/>
          <a:stretch/>
        </p:blipFill>
        <p:spPr>
          <a:xfrm>
            <a:off x="658875" y="4470400"/>
            <a:ext cx="9599203" cy="1219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268178" y="2400299"/>
            <a:ext cx="6987823" cy="580178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333" dirty="0"/>
              <a:t>Create a variable</a:t>
            </a:r>
          </a:p>
          <a:p>
            <a:pPr marL="0" indent="0" algn="ctr">
              <a:buNone/>
            </a:pPr>
            <a:endParaRPr lang="en-US" sz="933" dirty="0"/>
          </a:p>
          <a:p>
            <a:pPr marL="0" indent="0" algn="ctr">
              <a:buNone/>
            </a:pPr>
            <a:r>
              <a:rPr lang="en-US" sz="5333" dirty="0"/>
              <a:t>Make a copy</a:t>
            </a:r>
            <a:endParaRPr lang="en-US" sz="1067" dirty="0"/>
          </a:p>
          <a:p>
            <a:pPr marL="0" indent="0" algn="ctr">
              <a:buNone/>
            </a:pPr>
            <a:endParaRPr lang="en-US" sz="533" dirty="0"/>
          </a:p>
          <a:p>
            <a:pPr marL="0" indent="0" algn="ctr">
              <a:buNone/>
            </a:pPr>
            <a:r>
              <a:rPr lang="en-US" sz="5333" dirty="0"/>
              <a:t>Change the copy</a:t>
            </a:r>
          </a:p>
          <a:p>
            <a:pPr marL="0" indent="0" algn="ctr">
              <a:buNone/>
            </a:pPr>
            <a:endParaRPr lang="en-US" sz="1067" dirty="0"/>
          </a:p>
          <a:p>
            <a:pPr marL="0" indent="0" algn="ctr">
              <a:buNone/>
            </a:pPr>
            <a:r>
              <a:rPr lang="en-US" sz="4267" dirty="0"/>
              <a:t>What happened to the original?</a:t>
            </a:r>
          </a:p>
          <a:p>
            <a:pPr marL="0" indent="0" algn="ctr">
              <a:buNone/>
            </a:pPr>
            <a:r>
              <a:rPr lang="en-US" sz="4267" b="1" dirty="0"/>
              <a:t>It changed!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512" b="55506"/>
          <a:stretch/>
        </p:blipFill>
        <p:spPr>
          <a:xfrm>
            <a:off x="658875" y="3318934"/>
            <a:ext cx="9599203" cy="1241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8181"/>
          <a:stretch/>
        </p:blipFill>
        <p:spPr>
          <a:xfrm>
            <a:off x="658875" y="2434166"/>
            <a:ext cx="9599203" cy="10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5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Create a variable</a:t>
            </a:r>
          </a:p>
          <a:p>
            <a:pPr marL="0" indent="0" algn="ctr">
              <a:buNone/>
            </a:pPr>
            <a:r>
              <a:rPr lang="en-US" sz="4000" dirty="0"/>
              <a:t>Make a copy</a:t>
            </a:r>
          </a:p>
          <a:p>
            <a:pPr marL="0" indent="0" algn="ctr">
              <a:buNone/>
            </a:pPr>
            <a:r>
              <a:rPr lang="en-US" sz="4000" dirty="0"/>
              <a:t>Change the copy</a:t>
            </a:r>
          </a:p>
          <a:p>
            <a:pPr marL="0" indent="0" algn="ctr">
              <a:buNone/>
            </a:pPr>
            <a:endParaRPr lang="en-US" sz="5333" dirty="0"/>
          </a:p>
          <a:p>
            <a:pPr marL="0" indent="0" algn="ctr">
              <a:buNone/>
            </a:pPr>
            <a:r>
              <a:rPr lang="en-US" sz="4000" dirty="0"/>
              <a:t>The list changes.</a:t>
            </a:r>
          </a:p>
          <a:p>
            <a:pPr marL="0" indent="0" algn="ctr">
              <a:buNone/>
            </a:pPr>
            <a:r>
              <a:rPr lang="en-US" sz="4000" dirty="0"/>
              <a:t>The integer does not.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89937-6AC6-7E42-A6BE-E3E8F665B1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95" y="2153922"/>
            <a:ext cx="4732996" cy="2973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485" y="2153922"/>
            <a:ext cx="5971516" cy="29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89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 = 5</a:t>
            </a:r>
          </a:p>
          <a:p>
            <a:endParaRPr lang="en-US" dirty="0"/>
          </a:p>
          <a:p>
            <a:r>
              <a:rPr lang="en-US" dirty="0"/>
              <a:t>second_num = num</a:t>
            </a:r>
          </a:p>
          <a:p>
            <a:endParaRPr lang="en-US" dirty="0"/>
          </a:p>
          <a:p>
            <a:r>
              <a:rPr lang="en-US" dirty="0"/>
              <a:t>second_num = 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what is happening behind the scenes…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E95E10-8E2D-5846-8CA8-05CCA50101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sp>
        <p:nvSpPr>
          <p:cNvPr id="4" name="Rectangle 3"/>
          <p:cNvSpPr/>
          <p:nvPr/>
        </p:nvSpPr>
        <p:spPr>
          <a:xfrm>
            <a:off x="13004801" y="2504223"/>
            <a:ext cx="1941689" cy="180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333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0174" y="2073335"/>
            <a:ext cx="133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num</a:t>
            </a:r>
          </a:p>
        </p:txBody>
      </p:sp>
      <p:cxnSp>
        <p:nvCxnSpPr>
          <p:cNvPr id="6" name="Curved Connector 5"/>
          <p:cNvCxnSpPr>
            <a:stCxn id="5" idx="3"/>
            <a:endCxn id="4" idx="1"/>
          </p:cNvCxnSpPr>
          <p:nvPr/>
        </p:nvCxnSpPr>
        <p:spPr>
          <a:xfrm>
            <a:off x="9662263" y="2488834"/>
            <a:ext cx="3342538" cy="918501"/>
          </a:xfrm>
          <a:prstGeom prst="curvedConnector3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47951" y="4823444"/>
            <a:ext cx="3692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second_num</a:t>
            </a:r>
          </a:p>
        </p:txBody>
      </p:sp>
      <p:cxnSp>
        <p:nvCxnSpPr>
          <p:cNvPr id="11" name="Curved Connector 10"/>
          <p:cNvCxnSpPr>
            <a:stCxn id="10" idx="3"/>
            <a:endCxn id="4" idx="1"/>
          </p:cNvCxnSpPr>
          <p:nvPr/>
        </p:nvCxnSpPr>
        <p:spPr>
          <a:xfrm flipV="1">
            <a:off x="11740446" y="3407335"/>
            <a:ext cx="1264355" cy="1831608"/>
          </a:xfrm>
          <a:prstGeom prst="curvedConnector3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004801" y="5796613"/>
            <a:ext cx="1941689" cy="180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15" name="Curved Connector 14"/>
          <p:cNvCxnSpPr>
            <a:stCxn id="10" idx="3"/>
            <a:endCxn id="14" idx="1"/>
          </p:cNvCxnSpPr>
          <p:nvPr/>
        </p:nvCxnSpPr>
        <p:spPr>
          <a:xfrm>
            <a:off x="11740446" y="5238943"/>
            <a:ext cx="1264355" cy="1460782"/>
          </a:xfrm>
          <a:prstGeom prst="curvedConnector3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ross 16"/>
          <p:cNvSpPr/>
          <p:nvPr/>
        </p:nvSpPr>
        <p:spPr>
          <a:xfrm rot="2351117">
            <a:off x="11903425" y="3860799"/>
            <a:ext cx="959555" cy="940067"/>
          </a:xfrm>
          <a:prstGeom prst="plus">
            <a:avLst>
              <a:gd name="adj" fmla="val 418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417289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numbers = [8, 6, 4, 2]</a:t>
            </a:r>
          </a:p>
          <a:p>
            <a:endParaRPr lang="en-US" dirty="0"/>
          </a:p>
          <a:p>
            <a:r>
              <a:rPr lang="en-US" dirty="0"/>
              <a:t>other_numbers = numbers</a:t>
            </a:r>
          </a:p>
          <a:p>
            <a:endParaRPr lang="en-US" dirty="0"/>
          </a:p>
          <a:p>
            <a:r>
              <a:rPr lang="en-US" dirty="0"/>
              <a:t>other_numbers[1] = 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with lists…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828392B-25C5-1248-A03E-54931B9EFA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IL"/>
          </a:p>
        </p:txBody>
      </p:sp>
      <p:sp>
        <p:nvSpPr>
          <p:cNvPr id="4" name="Rectangle 3"/>
          <p:cNvSpPr/>
          <p:nvPr/>
        </p:nvSpPr>
        <p:spPr>
          <a:xfrm>
            <a:off x="10690581" y="4696180"/>
            <a:ext cx="1275644" cy="118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66" dirty="0">
                <a:solidFill>
                  <a:schemeClr val="bg1"/>
                </a:solidFill>
              </a:rPr>
              <a:t>8</a:t>
            </a:r>
            <a:endParaRPr lang="en-US" sz="1533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8998" y="2765779"/>
            <a:ext cx="2659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numbers</a:t>
            </a:r>
          </a:p>
        </p:txBody>
      </p:sp>
      <p:cxnSp>
        <p:nvCxnSpPr>
          <p:cNvPr id="6" name="Curved Connector 5"/>
          <p:cNvCxnSpPr>
            <a:stCxn id="5" idx="2"/>
            <a:endCxn id="4" idx="1"/>
          </p:cNvCxnSpPr>
          <p:nvPr/>
        </p:nvCxnSpPr>
        <p:spPr>
          <a:xfrm rot="16200000" flipH="1">
            <a:off x="8993517" y="3591782"/>
            <a:ext cx="1692071" cy="1702058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966225" y="4696180"/>
            <a:ext cx="1275644" cy="118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66" dirty="0">
                <a:solidFill>
                  <a:schemeClr val="tx1"/>
                </a:solidFill>
              </a:rPr>
              <a:t>6</a:t>
            </a:r>
            <a:endParaRPr lang="en-US" sz="15333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41869" y="4696180"/>
            <a:ext cx="1275644" cy="118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66" dirty="0">
                <a:solidFill>
                  <a:schemeClr val="bg1"/>
                </a:solidFill>
              </a:rPr>
              <a:t>4</a:t>
            </a:r>
            <a:endParaRPr lang="en-US" sz="15333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17513" y="4696180"/>
            <a:ext cx="1275644" cy="118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66" dirty="0">
                <a:solidFill>
                  <a:schemeClr val="bg1"/>
                </a:solidFill>
              </a:rPr>
              <a:t>2</a:t>
            </a:r>
            <a:endParaRPr lang="en-US" sz="15333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6508" y="7037217"/>
            <a:ext cx="4634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other_numbers</a:t>
            </a:r>
          </a:p>
        </p:txBody>
      </p:sp>
      <p:cxnSp>
        <p:nvCxnSpPr>
          <p:cNvPr id="13" name="Curved Connector 12"/>
          <p:cNvCxnSpPr>
            <a:stCxn id="12" idx="0"/>
            <a:endCxn id="4" idx="1"/>
          </p:cNvCxnSpPr>
          <p:nvPr/>
        </p:nvCxnSpPr>
        <p:spPr>
          <a:xfrm rot="5400000" flipH="1" flipV="1">
            <a:off x="9098010" y="5444647"/>
            <a:ext cx="1748370" cy="1436771"/>
          </a:xfrm>
          <a:prstGeom prst="curved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949290" y="4696180"/>
            <a:ext cx="1275644" cy="118533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3" dirty="0">
                <a:solidFill>
                  <a:schemeClr val="tx1"/>
                </a:solidFill>
              </a:rPr>
              <a:t>100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58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2" grpId="0"/>
      <p:bldP spid="20" grpId="0" animBg="1"/>
    </p:bldLst>
  </p:timing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1701</TotalTime>
  <Words>901</Words>
  <Application>Microsoft Office PowerPoint</Application>
  <PresentationFormat>Custom</PresentationFormat>
  <Paragraphs>195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Cabin</vt:lpstr>
      <vt:lpstr>Calibri</vt:lpstr>
      <vt:lpstr>Calibri Light</vt:lpstr>
      <vt:lpstr>Consolas</vt:lpstr>
      <vt:lpstr>Roboto</vt:lpstr>
      <vt:lpstr>Wingdings</vt:lpstr>
      <vt:lpstr>Theme2</vt:lpstr>
      <vt:lpstr>Module 5.3.2: Tuples and sets</vt:lpstr>
      <vt:lpstr>Advanced Data Structures </vt:lpstr>
      <vt:lpstr>How Variables Work</vt:lpstr>
      <vt:lpstr>And a list?</vt:lpstr>
      <vt:lpstr>But check out the difference…</vt:lpstr>
      <vt:lpstr>And lists?</vt:lpstr>
      <vt:lpstr>Wait, what??</vt:lpstr>
      <vt:lpstr>Let us see what is happening behind the scenes…</vt:lpstr>
      <vt:lpstr>Behind the scenes with lists…</vt:lpstr>
      <vt:lpstr>There are two categories of types</vt:lpstr>
      <vt:lpstr>Mutable vs. Immutable Types</vt:lpstr>
      <vt:lpstr>Let us check!</vt:lpstr>
      <vt:lpstr>Let’s check!</vt:lpstr>
      <vt:lpstr>Tuples</vt:lpstr>
      <vt:lpstr>Tuples</vt:lpstr>
      <vt:lpstr>List vs Tuple</vt:lpstr>
      <vt:lpstr>List vs Tuple - Size</vt:lpstr>
      <vt:lpstr>List vs Tuple - Time</vt:lpstr>
      <vt:lpstr>Packing</vt:lpstr>
      <vt:lpstr>Unpacking</vt:lpstr>
      <vt:lpstr>Packing - Unpacking</vt:lpstr>
      <vt:lpstr>Tuples Summary</vt:lpstr>
      <vt:lpstr>Sets</vt:lpstr>
      <vt:lpstr>Creating a Set</vt:lpstr>
      <vt:lpstr>Set Qualities</vt:lpstr>
      <vt:lpstr>Creating a Distinct List</vt:lpstr>
      <vt:lpstr>Using the in Keyword</vt:lpstr>
      <vt:lpstr>Set Methods and Operators</vt:lpstr>
      <vt:lpstr>Mutable vs. Immutable Types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lea</dc:creator>
  <cp:lastModifiedBy>raymond agarunov</cp:lastModifiedBy>
  <cp:revision>60</cp:revision>
  <dcterms:modified xsi:type="dcterms:W3CDTF">2022-01-26T07:50:05Z</dcterms:modified>
</cp:coreProperties>
</file>