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3" r:id="rId1"/>
  </p:sldMasterIdLst>
  <p:notesMasterIdLst>
    <p:notesMasterId r:id="rId43"/>
  </p:notesMasterIdLst>
  <p:sldIdLst>
    <p:sldId id="257" r:id="rId2"/>
    <p:sldId id="308" r:id="rId3"/>
    <p:sldId id="330" r:id="rId4"/>
    <p:sldId id="331" r:id="rId5"/>
    <p:sldId id="329" r:id="rId6"/>
    <p:sldId id="319" r:id="rId7"/>
    <p:sldId id="343" r:id="rId8"/>
    <p:sldId id="350" r:id="rId9"/>
    <p:sldId id="345" r:id="rId10"/>
    <p:sldId id="322" r:id="rId11"/>
    <p:sldId id="323" r:id="rId12"/>
    <p:sldId id="310" r:id="rId13"/>
    <p:sldId id="332" r:id="rId14"/>
    <p:sldId id="358" r:id="rId15"/>
    <p:sldId id="359" r:id="rId16"/>
    <p:sldId id="360" r:id="rId17"/>
    <p:sldId id="334" r:id="rId18"/>
    <p:sldId id="314" r:id="rId19"/>
    <p:sldId id="356" r:id="rId20"/>
    <p:sldId id="333" r:id="rId21"/>
    <p:sldId id="311" r:id="rId22"/>
    <p:sldId id="338" r:id="rId23"/>
    <p:sldId id="337" r:id="rId24"/>
    <p:sldId id="340" r:id="rId25"/>
    <p:sldId id="341" r:id="rId26"/>
    <p:sldId id="316" r:id="rId27"/>
    <p:sldId id="315" r:id="rId28"/>
    <p:sldId id="321" r:id="rId29"/>
    <p:sldId id="318" r:id="rId30"/>
    <p:sldId id="349" r:id="rId31"/>
    <p:sldId id="351" r:id="rId32"/>
    <p:sldId id="353" r:id="rId33"/>
    <p:sldId id="348" r:id="rId34"/>
    <p:sldId id="352" r:id="rId35"/>
    <p:sldId id="354" r:id="rId36"/>
    <p:sldId id="317" r:id="rId37"/>
    <p:sldId id="325" r:id="rId38"/>
    <p:sldId id="327" r:id="rId39"/>
    <p:sldId id="328" r:id="rId40"/>
    <p:sldId id="324" r:id="rId41"/>
    <p:sldId id="307" r:id="rId42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6E31"/>
    <a:srgbClr val="6F1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5B7AFD-E7AB-4150-BE22-1CEC08D0A1E1}">
  <a:tblStyle styleId="{B45B7AFD-E7AB-4150-BE22-1CEC08D0A1E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45"/>
    <p:restoredTop sz="73826" autoAdjust="0"/>
  </p:normalViewPr>
  <p:slideViewPr>
    <p:cSldViewPr snapToGrid="0" snapToObjects="1">
      <p:cViewPr varScale="1">
        <p:scale>
          <a:sx n="48" d="100"/>
          <a:sy n="48" d="100"/>
        </p:scale>
        <p:origin x="6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48436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python_while_loop.htm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python_while_loop.ht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python_while_loop.htm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r" rtl="1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30581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This loop will run forever, because n</a:t>
            </a:r>
            <a:r>
              <a:rPr lang="en-US" baseline="0" dirty="0"/>
              <a:t> is not incremented!</a:t>
            </a:r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Code text: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n = 5</a:t>
            </a:r>
          </a:p>
          <a:p>
            <a:pPr algn="l" rtl="0"/>
            <a:r>
              <a:rPr lang="en-US" dirty="0"/>
              <a:t>while n &gt; 0 :</a:t>
            </a:r>
          </a:p>
          <a:p>
            <a:pPr algn="l" rtl="0"/>
            <a:r>
              <a:rPr lang="en-US" dirty="0"/>
              <a:t>    print('Lather’)</a:t>
            </a:r>
          </a:p>
          <a:p>
            <a:pPr algn="l" rtl="0"/>
            <a:r>
              <a:rPr lang="en-US" dirty="0"/>
              <a:t>    print('Rinse‘)</a:t>
            </a:r>
          </a:p>
          <a:p>
            <a:pPr algn="l" rtl="0"/>
            <a:r>
              <a:rPr lang="en-US" dirty="0"/>
              <a:t>print('Dry off!‘)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9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This loop will never run, because the initial condition</a:t>
            </a:r>
            <a:r>
              <a:rPr lang="en-US" baseline="0" dirty="0"/>
              <a:t> is never met!</a:t>
            </a:r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Code text: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n = 0</a:t>
            </a:r>
          </a:p>
          <a:p>
            <a:pPr algn="l" rtl="0"/>
            <a:r>
              <a:rPr lang="en-US" dirty="0"/>
              <a:t>while n &gt; 0 :</a:t>
            </a:r>
          </a:p>
          <a:p>
            <a:pPr algn="l" rtl="0"/>
            <a:r>
              <a:rPr lang="en-US" dirty="0"/>
              <a:t>    print('Lather’)</a:t>
            </a:r>
          </a:p>
          <a:p>
            <a:pPr algn="l" rtl="0"/>
            <a:r>
              <a:rPr lang="en-US" dirty="0"/>
              <a:t>    print('Rinse‘)</a:t>
            </a:r>
          </a:p>
          <a:p>
            <a:pPr algn="l" rtl="0"/>
            <a:r>
              <a:rPr lang="en-US" dirty="0"/>
              <a:t>print('Dry off!‘)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4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Code</a:t>
            </a:r>
            <a:r>
              <a:rPr lang="en-US" baseline="0" dirty="0"/>
              <a:t> text:</a:t>
            </a:r>
          </a:p>
          <a:p>
            <a:pPr algn="l" rtl="0"/>
            <a:endParaRPr lang="en-US" baseline="0" dirty="0"/>
          </a:p>
          <a:p>
            <a:pPr algn="l" rtl="0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range(10):</a:t>
            </a:r>
          </a:p>
          <a:p>
            <a:pPr algn="l" rtl="0"/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5523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Initialization </a:t>
            </a:r>
            <a:r>
              <a:rPr lang="en-IL" dirty="0"/>
              <a:t>–</a:t>
            </a:r>
            <a:r>
              <a:rPr lang="en-US" dirty="0"/>
              <a:t> This is the initial (starting) state.</a:t>
            </a:r>
            <a:endParaRPr lang="en-US" baseline="0" dirty="0"/>
          </a:p>
          <a:p>
            <a:pPr algn="l" rtl="0"/>
            <a:r>
              <a:rPr lang="en-US" baseline="0" dirty="0"/>
              <a:t>	Example: </a:t>
            </a:r>
            <a:r>
              <a:rPr lang="en-US" baseline="0" dirty="0" err="1"/>
              <a:t>i</a:t>
            </a:r>
            <a:r>
              <a:rPr lang="en-US" baseline="0" dirty="0"/>
              <a:t> = 0  (let’s start a loop with a variable ‘</a:t>
            </a:r>
            <a:r>
              <a:rPr lang="en-US" baseline="0" dirty="0" err="1"/>
              <a:t>i</a:t>
            </a:r>
            <a:r>
              <a:rPr lang="en-US" baseline="0" dirty="0"/>
              <a:t>' having a value 0)</a:t>
            </a:r>
          </a:p>
          <a:p>
            <a:pPr algn="l" rtl="0"/>
            <a:endParaRPr lang="en-US" baseline="0" dirty="0"/>
          </a:p>
          <a:p>
            <a:pPr algn="l" rtl="0"/>
            <a:r>
              <a:rPr lang="en-US" baseline="0" dirty="0" err="1"/>
              <a:t>Incrementation</a:t>
            </a:r>
            <a:r>
              <a:rPr lang="en-US" baseline="0" dirty="0"/>
              <a:t>/</a:t>
            </a:r>
            <a:r>
              <a:rPr lang="en-US" baseline="0" dirty="0" err="1"/>
              <a:t>Decrementation</a:t>
            </a:r>
            <a:r>
              <a:rPr lang="en-US" baseline="0" dirty="0"/>
              <a:t> </a:t>
            </a:r>
            <a:r>
              <a:rPr lang="en-IL" baseline="0" dirty="0"/>
              <a:t>–</a:t>
            </a:r>
            <a:r>
              <a:rPr lang="en-US" baseline="0" dirty="0"/>
              <a:t> this is how we should step forward (increment) or step back (decrement) in our value for every loop.</a:t>
            </a:r>
          </a:p>
          <a:p>
            <a:pPr algn="l" rtl="0"/>
            <a:r>
              <a:rPr lang="en-US" baseline="0" dirty="0"/>
              <a:t>	Example: every loop, lets add 1 to ‘</a:t>
            </a:r>
            <a:r>
              <a:rPr lang="en-US" baseline="0" dirty="0" err="1"/>
              <a:t>i</a:t>
            </a:r>
            <a:r>
              <a:rPr lang="en-US" baseline="0" dirty="0"/>
              <a:t>‘ </a:t>
            </a:r>
            <a:r>
              <a:rPr lang="en-IL" baseline="0" dirty="0"/>
              <a:t>–</a:t>
            </a:r>
            <a:r>
              <a:rPr lang="en-US" baseline="0" dirty="0"/>
              <a:t>    </a:t>
            </a:r>
            <a:r>
              <a:rPr lang="en-US" baseline="0" dirty="0" err="1"/>
              <a:t>i</a:t>
            </a:r>
            <a:r>
              <a:rPr lang="en-US" baseline="0" dirty="0"/>
              <a:t> += 1</a:t>
            </a:r>
          </a:p>
          <a:p>
            <a:pPr algn="l" rtl="0"/>
            <a:endParaRPr lang="en-US" baseline="0" dirty="0"/>
          </a:p>
          <a:p>
            <a:pPr algn="l" rtl="0"/>
            <a:r>
              <a:rPr lang="en-US" baseline="0" dirty="0"/>
              <a:t>Condition </a:t>
            </a:r>
            <a:r>
              <a:rPr lang="en-IL" baseline="0" dirty="0"/>
              <a:t>–</a:t>
            </a:r>
            <a:r>
              <a:rPr lang="en-US" baseline="0" dirty="0"/>
              <a:t> This is the condition in which to continue looping. If the condition stops being true, the loop will end.</a:t>
            </a:r>
          </a:p>
          <a:p>
            <a:pPr algn="l" rtl="0"/>
            <a:r>
              <a:rPr lang="en-US" baseline="0" dirty="0"/>
              <a:t>	Example: keep looping until </a:t>
            </a:r>
            <a:r>
              <a:rPr lang="en-US" baseline="0" dirty="0" err="1"/>
              <a:t>i</a:t>
            </a:r>
            <a:r>
              <a:rPr lang="en-US" baseline="0" dirty="0"/>
              <a:t> reaches 10 </a:t>
            </a:r>
            <a:r>
              <a:rPr lang="en-IL" baseline="0" dirty="0"/>
              <a:t>–</a:t>
            </a:r>
            <a:r>
              <a:rPr lang="en-US" baseline="0" dirty="0"/>
              <a:t>    </a:t>
            </a:r>
            <a:r>
              <a:rPr lang="en-US" baseline="0" dirty="0" err="1"/>
              <a:t>i</a:t>
            </a:r>
            <a:r>
              <a:rPr lang="en-US" baseline="0" dirty="0"/>
              <a:t> &lt; 10</a:t>
            </a:r>
          </a:p>
          <a:p>
            <a:pPr algn="l" rtl="0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396633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latinLnBrk="0" hangingPunct="1">
              <a:spcBef>
                <a:spcPts val="0"/>
              </a:spcBef>
              <a:buSzPts val="14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07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latinLnBrk="0" hangingPunct="1">
              <a:spcBef>
                <a:spcPts val="0"/>
              </a:spcBef>
              <a:buSzPts val="14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23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latinLnBrk="0" hangingPunct="1">
              <a:spcBef>
                <a:spcPts val="0"/>
              </a:spcBef>
              <a:buSzPts val="14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23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Code</a:t>
            </a:r>
            <a:r>
              <a:rPr lang="en-US" baseline="0" dirty="0"/>
              <a:t> text:</a:t>
            </a:r>
          </a:p>
          <a:p>
            <a:pPr algn="l" rtl="0"/>
            <a:endParaRPr lang="en-US" baseline="0" dirty="0"/>
          </a:p>
          <a:p>
            <a:pPr algn="l" rtl="0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range(10):</a:t>
            </a:r>
          </a:p>
          <a:p>
            <a:pPr algn="l" rtl="0"/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073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Diagram</a:t>
            </a:r>
            <a:r>
              <a:rPr lang="en-US" baseline="0" dirty="0"/>
              <a:t> from:</a:t>
            </a:r>
          </a:p>
          <a:p>
            <a:pPr algn="l" rtl="0"/>
            <a:r>
              <a:rPr lang="en-US" dirty="0">
                <a:hlinkClick r:id="rId3"/>
              </a:rPr>
              <a:t>https://www.tutorialspoint.com/python/python_while_loop.htm</a:t>
            </a:r>
            <a:endParaRPr lang="en-US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53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Code</a:t>
            </a:r>
            <a:r>
              <a:rPr lang="en-US" baseline="0" dirty="0"/>
              <a:t> text:</a:t>
            </a:r>
          </a:p>
          <a:p>
            <a:pPr algn="l" rtl="0"/>
            <a:endParaRPr lang="en-US" baseline="0" dirty="0"/>
          </a:p>
          <a:p>
            <a:pPr algn="l" rtl="0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range(10):</a:t>
            </a:r>
          </a:p>
          <a:p>
            <a:pPr algn="l" rtl="0"/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8109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Initialization </a:t>
            </a:r>
            <a:r>
              <a:rPr lang="en-IL" dirty="0"/>
              <a:t>–</a:t>
            </a:r>
            <a:r>
              <a:rPr lang="en-US" dirty="0"/>
              <a:t> This is the initial (starting) state.</a:t>
            </a:r>
            <a:endParaRPr lang="en-US" baseline="0" dirty="0"/>
          </a:p>
          <a:p>
            <a:pPr algn="l" rtl="0"/>
            <a:r>
              <a:rPr lang="en-US" baseline="0" dirty="0"/>
              <a:t>	Example: </a:t>
            </a:r>
            <a:r>
              <a:rPr lang="en-US" baseline="0" dirty="0" err="1"/>
              <a:t>i</a:t>
            </a:r>
            <a:r>
              <a:rPr lang="en-US" baseline="0" dirty="0"/>
              <a:t> = 0  (let’s start a loop with a variable ‘</a:t>
            </a:r>
            <a:r>
              <a:rPr lang="en-US" baseline="0" dirty="0" err="1"/>
              <a:t>i</a:t>
            </a:r>
            <a:r>
              <a:rPr lang="en-US" baseline="0" dirty="0"/>
              <a:t>' having a value 0)</a:t>
            </a:r>
          </a:p>
          <a:p>
            <a:pPr algn="l" rtl="0"/>
            <a:endParaRPr lang="en-US" baseline="0" dirty="0"/>
          </a:p>
          <a:p>
            <a:pPr algn="l" rtl="0"/>
            <a:r>
              <a:rPr lang="en-US" baseline="0" dirty="0" err="1"/>
              <a:t>Incrementation</a:t>
            </a:r>
            <a:r>
              <a:rPr lang="en-US" baseline="0" dirty="0"/>
              <a:t>/</a:t>
            </a:r>
            <a:r>
              <a:rPr lang="en-US" baseline="0" dirty="0" err="1"/>
              <a:t>Decrementation</a:t>
            </a:r>
            <a:r>
              <a:rPr lang="en-US" baseline="0" dirty="0"/>
              <a:t> </a:t>
            </a:r>
            <a:r>
              <a:rPr lang="en-IL" baseline="0" dirty="0"/>
              <a:t>–</a:t>
            </a:r>
            <a:r>
              <a:rPr lang="en-US" baseline="0" dirty="0"/>
              <a:t> this is how we should step forward (increment) or step back (decrement) in our value for every loop.</a:t>
            </a:r>
          </a:p>
          <a:p>
            <a:pPr algn="l" rtl="0"/>
            <a:r>
              <a:rPr lang="en-US" baseline="0" dirty="0"/>
              <a:t>	Example: every loop, lets add 1 to ‘</a:t>
            </a:r>
            <a:r>
              <a:rPr lang="en-US" baseline="0" dirty="0" err="1"/>
              <a:t>i</a:t>
            </a:r>
            <a:r>
              <a:rPr lang="en-US" baseline="0" dirty="0"/>
              <a:t>‘ </a:t>
            </a:r>
            <a:r>
              <a:rPr lang="en-IL" baseline="0" dirty="0"/>
              <a:t>–</a:t>
            </a:r>
            <a:r>
              <a:rPr lang="en-US" baseline="0" dirty="0"/>
              <a:t>    </a:t>
            </a:r>
            <a:r>
              <a:rPr lang="en-US" baseline="0" dirty="0" err="1"/>
              <a:t>i</a:t>
            </a:r>
            <a:r>
              <a:rPr lang="en-US" baseline="0" dirty="0"/>
              <a:t> += 1</a:t>
            </a:r>
          </a:p>
          <a:p>
            <a:pPr algn="l" rtl="0"/>
            <a:endParaRPr lang="en-US" baseline="0" dirty="0"/>
          </a:p>
          <a:p>
            <a:pPr algn="l" rtl="0"/>
            <a:r>
              <a:rPr lang="en-US" baseline="0" dirty="0"/>
              <a:t>Condition </a:t>
            </a:r>
            <a:r>
              <a:rPr lang="en-IL" baseline="0" dirty="0"/>
              <a:t>–</a:t>
            </a:r>
            <a:r>
              <a:rPr lang="en-US" baseline="0" dirty="0"/>
              <a:t> This is the condition in which to continue looping. If the condition stops being true, the loop will end.</a:t>
            </a:r>
          </a:p>
          <a:p>
            <a:pPr algn="l" rtl="0"/>
            <a:r>
              <a:rPr lang="en-US" baseline="0" dirty="0"/>
              <a:t>	Example: keep looping until </a:t>
            </a:r>
            <a:r>
              <a:rPr lang="en-US" baseline="0" dirty="0" err="1"/>
              <a:t>i</a:t>
            </a:r>
            <a:r>
              <a:rPr lang="en-US" baseline="0" dirty="0"/>
              <a:t> reaches 10 </a:t>
            </a:r>
            <a:r>
              <a:rPr lang="en-IL" baseline="0" dirty="0"/>
              <a:t>–</a:t>
            </a:r>
            <a:r>
              <a:rPr lang="en-US" baseline="0" dirty="0"/>
              <a:t>    </a:t>
            </a:r>
            <a:r>
              <a:rPr lang="en-US" baseline="0" dirty="0" err="1"/>
              <a:t>i</a:t>
            </a:r>
            <a:r>
              <a:rPr lang="en-US" baseline="0" dirty="0"/>
              <a:t> &lt; 10</a:t>
            </a:r>
          </a:p>
          <a:p>
            <a:pPr algn="l" rtl="0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0191136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Code</a:t>
            </a:r>
            <a:r>
              <a:rPr lang="en-US" baseline="0" dirty="0"/>
              <a:t> text:</a:t>
            </a:r>
          </a:p>
          <a:p>
            <a:pPr algn="l" rtl="0"/>
            <a:endParaRPr lang="en-US" baseline="0" dirty="0"/>
          </a:p>
          <a:p>
            <a:pPr algn="l" rtl="0"/>
            <a:r>
              <a:rPr lang="en-US" baseline="0" dirty="0"/>
              <a:t>range(10)</a:t>
            </a:r>
          </a:p>
          <a:p>
            <a:pPr algn="l" rtl="0"/>
            <a:endParaRPr lang="en-US" baseline="0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Code</a:t>
            </a:r>
            <a:r>
              <a:rPr lang="en-US" baseline="0" dirty="0"/>
              <a:t> text:</a:t>
            </a:r>
          </a:p>
          <a:p>
            <a:pPr algn="l" rtl="0"/>
            <a:endParaRPr lang="en-US" baseline="0" dirty="0"/>
          </a:p>
          <a:p>
            <a:pPr algn="l" rtl="0"/>
            <a:r>
              <a:rPr lang="en-US" baseline="0" dirty="0"/>
              <a:t>range(10)</a:t>
            </a:r>
          </a:p>
          <a:p>
            <a:pPr algn="l" rtl="0"/>
            <a:endParaRPr lang="en-US" baseline="0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02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Code</a:t>
            </a:r>
            <a:r>
              <a:rPr lang="en-US" baseline="0" dirty="0"/>
              <a:t> text:</a:t>
            </a:r>
          </a:p>
          <a:p>
            <a:pPr algn="l" rtl="0"/>
            <a:endParaRPr lang="en-US" baseline="0" dirty="0"/>
          </a:p>
          <a:p>
            <a:pPr algn="l" rtl="0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range(10):</a:t>
            </a:r>
          </a:p>
          <a:p>
            <a:pPr algn="l" rtl="0"/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83978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Code</a:t>
            </a:r>
            <a:r>
              <a:rPr lang="en-US" baseline="0" dirty="0"/>
              <a:t> text:</a:t>
            </a:r>
          </a:p>
          <a:p>
            <a:pPr algn="l" rtl="0"/>
            <a:endParaRPr lang="en-US" baseline="0" dirty="0"/>
          </a:p>
          <a:p>
            <a:pPr algn="l" rtl="0"/>
            <a:r>
              <a:rPr lang="en-US" baseline="0" dirty="0"/>
              <a:t>range(10)</a:t>
            </a:r>
          </a:p>
          <a:p>
            <a:pPr algn="l" rtl="0"/>
            <a:endParaRPr lang="en-US" baseline="0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16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Code</a:t>
            </a:r>
            <a:r>
              <a:rPr lang="en-US" baseline="0" dirty="0"/>
              <a:t> text:</a:t>
            </a:r>
          </a:p>
          <a:p>
            <a:pPr algn="l" rtl="0"/>
            <a:endParaRPr lang="en-US" baseline="0" dirty="0"/>
          </a:p>
          <a:p>
            <a:pPr algn="l" rtl="0"/>
            <a:r>
              <a:rPr lang="en-US" baseline="0" dirty="0"/>
              <a:t>range(10)</a:t>
            </a:r>
          </a:p>
          <a:p>
            <a:pPr algn="l" rtl="0"/>
            <a:endParaRPr lang="en-US" baseline="0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819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Code text: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&gt;&gt;&gt; list(range(3, 7))</a:t>
            </a:r>
          </a:p>
          <a:p>
            <a:pPr algn="l" rtl="0"/>
            <a:r>
              <a:rPr lang="en-US" dirty="0"/>
              <a:t>[3, 4, 5, 6]</a:t>
            </a:r>
          </a:p>
          <a:p>
            <a:pPr algn="l" rtl="0"/>
            <a:r>
              <a:rPr lang="en-US" dirty="0"/>
              <a:t>&gt;&gt;&gt; list(range(2, 11, 2))</a:t>
            </a:r>
          </a:p>
          <a:p>
            <a:pPr algn="l" rtl="0"/>
            <a:r>
              <a:rPr lang="en-US" dirty="0"/>
              <a:t>[2, 4, 6, 8, 10]</a:t>
            </a:r>
          </a:p>
          <a:p>
            <a:pPr algn="l" rtl="0"/>
            <a:r>
              <a:rPr lang="en-US" dirty="0"/>
              <a:t>&gt;&gt;&gt; list(range(10, 0, -1))</a:t>
            </a:r>
          </a:p>
          <a:p>
            <a:pPr algn="l" rtl="0"/>
            <a:r>
              <a:rPr lang="en-US" dirty="0"/>
              <a:t>[10, 9, 8, 7, 6, 5, 4, 3, 2, 1]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395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latinLnBrk="0" hangingPunct="1">
              <a:spcBef>
                <a:spcPts val="0"/>
              </a:spcBef>
              <a:buSzPts val="14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738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What will happen?</a:t>
            </a:r>
          </a:p>
          <a:p>
            <a:pPr algn="l" rtl="0"/>
            <a:r>
              <a:rPr lang="en-US" dirty="0"/>
              <a:t>A </a:t>
            </a:r>
            <a:r>
              <a:rPr lang="en-US" b="1" dirty="0"/>
              <a:t>multiplication</a:t>
            </a:r>
            <a:r>
              <a:rPr lang="en-US" b="1" baseline="0" dirty="0"/>
              <a:t> table</a:t>
            </a:r>
            <a:r>
              <a:rPr lang="en-US" b="0" baseline="0" dirty="0"/>
              <a:t> will be printed!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Code text: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&gt;&gt;&gt; for </a:t>
            </a:r>
            <a:r>
              <a:rPr lang="en-US" dirty="0" err="1"/>
              <a:t>i</a:t>
            </a:r>
            <a:r>
              <a:rPr lang="en-US" dirty="0"/>
              <a:t> in range(1, 11):</a:t>
            </a:r>
          </a:p>
          <a:p>
            <a:pPr algn="l" rtl="0"/>
            <a:r>
              <a:rPr lang="en-US" dirty="0"/>
              <a:t>	for j in range(1, 11):</a:t>
            </a:r>
          </a:p>
          <a:p>
            <a:pPr algn="l" rtl="0"/>
            <a:r>
              <a:rPr lang="en-US" dirty="0"/>
              <a:t>		print(</a:t>
            </a:r>
            <a:r>
              <a:rPr lang="en-US" dirty="0" err="1"/>
              <a:t>i</a:t>
            </a:r>
            <a:r>
              <a:rPr lang="en-US" dirty="0"/>
              <a:t> * j, end=' ')</a:t>
            </a:r>
          </a:p>
          <a:p>
            <a:pPr algn="l" rtl="0"/>
            <a:r>
              <a:rPr lang="en-US" dirty="0"/>
              <a:t>	print()</a:t>
            </a:r>
          </a:p>
        </p:txBody>
      </p:sp>
    </p:spTree>
    <p:extLst>
      <p:ext uri="{BB962C8B-B14F-4D97-AF65-F5344CB8AC3E}">
        <p14:creationId xmlns:p14="http://schemas.microsoft.com/office/powerpoint/2010/main" val="3917850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What will happen?</a:t>
            </a:r>
          </a:p>
          <a:p>
            <a:pPr algn="l" rtl="0"/>
            <a:r>
              <a:rPr lang="en-US" dirty="0"/>
              <a:t>A </a:t>
            </a:r>
            <a:r>
              <a:rPr lang="en-US" b="1" dirty="0"/>
              <a:t>multiplication</a:t>
            </a:r>
            <a:r>
              <a:rPr lang="en-US" b="1" baseline="0" dirty="0"/>
              <a:t> table</a:t>
            </a:r>
            <a:r>
              <a:rPr lang="en-US" b="0" baseline="0" dirty="0"/>
              <a:t> will be printed!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Code text: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&gt;&gt;&gt; for </a:t>
            </a:r>
            <a:r>
              <a:rPr lang="en-US" dirty="0" err="1"/>
              <a:t>i</a:t>
            </a:r>
            <a:r>
              <a:rPr lang="en-US" dirty="0"/>
              <a:t> in range(1, 11):</a:t>
            </a:r>
          </a:p>
          <a:p>
            <a:pPr algn="l" rtl="0"/>
            <a:r>
              <a:rPr lang="en-US" dirty="0"/>
              <a:t>	for j in range(1, 11):</a:t>
            </a:r>
          </a:p>
          <a:p>
            <a:pPr algn="l" rtl="0"/>
            <a:r>
              <a:rPr lang="en-US" dirty="0"/>
              <a:t>		print(</a:t>
            </a:r>
            <a:r>
              <a:rPr lang="en-US" dirty="0" err="1"/>
              <a:t>i</a:t>
            </a:r>
            <a:r>
              <a:rPr lang="en-US" dirty="0"/>
              <a:t> * j, end=' ')</a:t>
            </a:r>
          </a:p>
          <a:p>
            <a:pPr algn="l" rtl="0"/>
            <a:r>
              <a:rPr lang="en-US" dirty="0"/>
              <a:t>	print()</a:t>
            </a:r>
          </a:p>
        </p:txBody>
      </p:sp>
    </p:spTree>
    <p:extLst>
      <p:ext uri="{BB962C8B-B14F-4D97-AF65-F5344CB8AC3E}">
        <p14:creationId xmlns:p14="http://schemas.microsoft.com/office/powerpoint/2010/main" val="13463637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Code</a:t>
            </a:r>
            <a:r>
              <a:rPr lang="en-US" baseline="0" dirty="0"/>
              <a:t> text:</a:t>
            </a:r>
          </a:p>
          <a:p>
            <a:pPr algn="l" rtl="0"/>
            <a:endParaRPr lang="en-US" baseline="0" dirty="0"/>
          </a:p>
          <a:p>
            <a:pPr algn="l" rtl="0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range(10):</a:t>
            </a:r>
          </a:p>
          <a:p>
            <a:pPr algn="l" rtl="0"/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8968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Initialization </a:t>
            </a:r>
            <a:r>
              <a:rPr lang="en-IL" dirty="0"/>
              <a:t>–</a:t>
            </a:r>
            <a:r>
              <a:rPr lang="en-US" dirty="0"/>
              <a:t> This is the initial (starting) state.</a:t>
            </a:r>
            <a:endParaRPr lang="en-US" baseline="0" dirty="0"/>
          </a:p>
          <a:p>
            <a:pPr algn="l" rtl="0"/>
            <a:r>
              <a:rPr lang="en-US" baseline="0" dirty="0"/>
              <a:t>	Example: </a:t>
            </a:r>
            <a:r>
              <a:rPr lang="en-US" baseline="0" dirty="0" err="1"/>
              <a:t>i</a:t>
            </a:r>
            <a:r>
              <a:rPr lang="en-US" baseline="0" dirty="0"/>
              <a:t> = 0  (let’s start a loop with a variable ‘</a:t>
            </a:r>
            <a:r>
              <a:rPr lang="en-US" baseline="0" dirty="0" err="1"/>
              <a:t>i</a:t>
            </a:r>
            <a:r>
              <a:rPr lang="en-US" baseline="0" dirty="0"/>
              <a:t>' having a value 0)</a:t>
            </a:r>
          </a:p>
          <a:p>
            <a:pPr algn="l" rtl="0"/>
            <a:endParaRPr lang="en-US" baseline="0" dirty="0"/>
          </a:p>
          <a:p>
            <a:pPr algn="l" rtl="0"/>
            <a:r>
              <a:rPr lang="en-US" baseline="0" dirty="0" err="1"/>
              <a:t>Incrementation</a:t>
            </a:r>
            <a:r>
              <a:rPr lang="en-US" baseline="0" dirty="0"/>
              <a:t>/</a:t>
            </a:r>
            <a:r>
              <a:rPr lang="en-US" baseline="0" dirty="0" err="1"/>
              <a:t>Decrementation</a:t>
            </a:r>
            <a:r>
              <a:rPr lang="en-US" baseline="0" dirty="0"/>
              <a:t> </a:t>
            </a:r>
            <a:r>
              <a:rPr lang="en-IL" baseline="0" dirty="0"/>
              <a:t>–</a:t>
            </a:r>
            <a:r>
              <a:rPr lang="en-US" baseline="0" dirty="0"/>
              <a:t> this is how we should step forward (increment) or step back (decrement) in our value for every loop.</a:t>
            </a:r>
          </a:p>
          <a:p>
            <a:pPr algn="l" rtl="0"/>
            <a:r>
              <a:rPr lang="en-US" baseline="0" dirty="0"/>
              <a:t>	Example: every loop, lets add 1 to ‘</a:t>
            </a:r>
            <a:r>
              <a:rPr lang="en-US" baseline="0" dirty="0" err="1"/>
              <a:t>i</a:t>
            </a:r>
            <a:r>
              <a:rPr lang="en-US" baseline="0" dirty="0"/>
              <a:t>‘ </a:t>
            </a:r>
            <a:r>
              <a:rPr lang="en-IL" baseline="0" dirty="0"/>
              <a:t>–</a:t>
            </a:r>
            <a:r>
              <a:rPr lang="en-US" baseline="0" dirty="0"/>
              <a:t>    </a:t>
            </a:r>
            <a:r>
              <a:rPr lang="en-US" baseline="0" dirty="0" err="1"/>
              <a:t>i</a:t>
            </a:r>
            <a:r>
              <a:rPr lang="en-US" baseline="0" dirty="0"/>
              <a:t> += 1</a:t>
            </a:r>
          </a:p>
          <a:p>
            <a:pPr algn="l" rtl="0"/>
            <a:endParaRPr lang="en-US" baseline="0" dirty="0"/>
          </a:p>
          <a:p>
            <a:pPr algn="l" rtl="0"/>
            <a:r>
              <a:rPr lang="en-US" baseline="0" dirty="0"/>
              <a:t>Condition </a:t>
            </a:r>
            <a:r>
              <a:rPr lang="en-IL" baseline="0" dirty="0"/>
              <a:t>–</a:t>
            </a:r>
            <a:r>
              <a:rPr lang="en-US" baseline="0" dirty="0"/>
              <a:t> This is the condition in which to continue looping. If the condition stops being true, the loop will end.</a:t>
            </a:r>
          </a:p>
          <a:p>
            <a:pPr algn="l" rtl="0"/>
            <a:r>
              <a:rPr lang="en-US" baseline="0" dirty="0"/>
              <a:t>	Example: keep looping until </a:t>
            </a:r>
            <a:r>
              <a:rPr lang="en-US" baseline="0" dirty="0" err="1"/>
              <a:t>i</a:t>
            </a:r>
            <a:r>
              <a:rPr lang="en-US" baseline="0" dirty="0"/>
              <a:t> reaches 10 </a:t>
            </a:r>
            <a:r>
              <a:rPr lang="en-IL" baseline="0" dirty="0"/>
              <a:t>–</a:t>
            </a:r>
            <a:r>
              <a:rPr lang="en-US" baseline="0" dirty="0"/>
              <a:t>    </a:t>
            </a:r>
            <a:r>
              <a:rPr lang="en-US" baseline="0" dirty="0" err="1"/>
              <a:t>i</a:t>
            </a:r>
            <a:r>
              <a:rPr lang="en-US" baseline="0" dirty="0"/>
              <a:t> &lt; 10</a:t>
            </a:r>
          </a:p>
          <a:p>
            <a:pPr algn="l" rtl="0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9868190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Code</a:t>
            </a:r>
            <a:r>
              <a:rPr lang="en-US" baseline="0" dirty="0"/>
              <a:t> text:</a:t>
            </a:r>
          </a:p>
          <a:p>
            <a:pPr algn="l" rtl="0"/>
            <a:endParaRPr lang="en-US" baseline="0" dirty="0"/>
          </a:p>
          <a:p>
            <a:pPr algn="l" rtl="0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range(10):</a:t>
            </a:r>
          </a:p>
          <a:p>
            <a:pPr algn="l" rtl="0"/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19284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What will happen?</a:t>
            </a:r>
          </a:p>
          <a:p>
            <a:pPr algn="l" rtl="0"/>
            <a:r>
              <a:rPr lang="en-US" dirty="0"/>
              <a:t>A </a:t>
            </a:r>
            <a:r>
              <a:rPr lang="en-US" b="1" dirty="0"/>
              <a:t>multiplication</a:t>
            </a:r>
            <a:r>
              <a:rPr lang="en-US" b="1" baseline="0" dirty="0"/>
              <a:t> table</a:t>
            </a:r>
            <a:r>
              <a:rPr lang="en-US" b="0" baseline="0" dirty="0"/>
              <a:t> will be printed!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Code text: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&gt;&gt;&gt; for </a:t>
            </a:r>
            <a:r>
              <a:rPr lang="en-US" dirty="0" err="1"/>
              <a:t>i</a:t>
            </a:r>
            <a:r>
              <a:rPr lang="en-US" dirty="0"/>
              <a:t> in range(1, 11):</a:t>
            </a:r>
          </a:p>
          <a:p>
            <a:pPr algn="l" rtl="0"/>
            <a:r>
              <a:rPr lang="en-US" dirty="0"/>
              <a:t>	for j in range(1, 11):</a:t>
            </a:r>
          </a:p>
          <a:p>
            <a:pPr algn="l" rtl="0"/>
            <a:r>
              <a:rPr lang="en-US" dirty="0"/>
              <a:t>		print(</a:t>
            </a:r>
            <a:r>
              <a:rPr lang="en-US" dirty="0" err="1"/>
              <a:t>i</a:t>
            </a:r>
            <a:r>
              <a:rPr lang="en-US" dirty="0"/>
              <a:t> * j, end=' ')</a:t>
            </a:r>
          </a:p>
          <a:p>
            <a:pPr algn="l" rtl="0"/>
            <a:r>
              <a:rPr lang="en-US" dirty="0"/>
              <a:t>	print()</a:t>
            </a:r>
          </a:p>
        </p:txBody>
      </p:sp>
    </p:spTree>
    <p:extLst>
      <p:ext uri="{BB962C8B-B14F-4D97-AF65-F5344CB8AC3E}">
        <p14:creationId xmlns:p14="http://schemas.microsoft.com/office/powerpoint/2010/main" val="1763938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Code</a:t>
            </a:r>
            <a:r>
              <a:rPr lang="en-US" baseline="0" dirty="0"/>
              <a:t> text:</a:t>
            </a:r>
          </a:p>
          <a:p>
            <a:pPr algn="l" rtl="0"/>
            <a:endParaRPr lang="en-US" baseline="0" dirty="0"/>
          </a:p>
          <a:p>
            <a:pPr algn="l" rtl="0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range(10):</a:t>
            </a:r>
          </a:p>
          <a:p>
            <a:pPr algn="l" rtl="0"/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59091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Code</a:t>
            </a:r>
            <a:r>
              <a:rPr lang="en-US" baseline="0" dirty="0"/>
              <a:t> text:</a:t>
            </a:r>
          </a:p>
          <a:p>
            <a:pPr algn="l" rtl="0"/>
            <a:endParaRPr lang="en-US" baseline="0" dirty="0"/>
          </a:p>
          <a:p>
            <a:pPr algn="l" rtl="0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range(10):</a:t>
            </a:r>
          </a:p>
          <a:p>
            <a:pPr algn="l" rtl="0"/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09222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This will print out all the</a:t>
            </a:r>
            <a:r>
              <a:rPr lang="en-US" baseline="0" dirty="0"/>
              <a:t> times of the day!</a:t>
            </a:r>
          </a:p>
          <a:p>
            <a:pPr algn="l" rtl="0"/>
            <a:r>
              <a:rPr lang="en-US" baseline="0" dirty="0"/>
              <a:t>This will result in 1440 lines of output, so I do not recommend executing it.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Code text: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&gt;&gt;&gt; for hour in range(24):</a:t>
            </a:r>
          </a:p>
          <a:p>
            <a:pPr algn="l" rtl="0"/>
            <a:r>
              <a:rPr lang="en-US" dirty="0"/>
              <a:t>	if hour &gt;= 10:</a:t>
            </a:r>
          </a:p>
          <a:p>
            <a:pPr algn="l" rtl="0"/>
            <a:r>
              <a:rPr lang="en-US" dirty="0"/>
              <a:t>		</a:t>
            </a:r>
            <a:r>
              <a:rPr lang="en-US" dirty="0" err="1"/>
              <a:t>hour_string</a:t>
            </a:r>
            <a:r>
              <a:rPr lang="en-US" dirty="0"/>
              <a:t> = </a:t>
            </a:r>
            <a:r>
              <a:rPr lang="en-US" dirty="0" err="1"/>
              <a:t>str</a:t>
            </a:r>
            <a:r>
              <a:rPr lang="en-US" dirty="0"/>
              <a:t>(hour)</a:t>
            </a:r>
          </a:p>
          <a:p>
            <a:pPr algn="l" rtl="0"/>
            <a:r>
              <a:rPr lang="en-US" dirty="0"/>
              <a:t>	else:</a:t>
            </a:r>
          </a:p>
          <a:p>
            <a:pPr algn="l" rtl="0"/>
            <a:r>
              <a:rPr lang="en-US" dirty="0"/>
              <a:t>		</a:t>
            </a:r>
            <a:r>
              <a:rPr lang="en-US" dirty="0" err="1"/>
              <a:t>hour_string</a:t>
            </a:r>
            <a:r>
              <a:rPr lang="en-US" dirty="0"/>
              <a:t> = '0' + </a:t>
            </a:r>
            <a:r>
              <a:rPr lang="en-US" dirty="0" err="1"/>
              <a:t>str</a:t>
            </a:r>
            <a:r>
              <a:rPr lang="en-US" dirty="0"/>
              <a:t>(hour)</a:t>
            </a:r>
          </a:p>
          <a:p>
            <a:pPr algn="l" rtl="0"/>
            <a:r>
              <a:rPr lang="en-US" dirty="0"/>
              <a:t>	</a:t>
            </a:r>
          </a:p>
          <a:p>
            <a:pPr algn="l" rtl="0"/>
            <a:r>
              <a:rPr lang="en-US" dirty="0"/>
              <a:t>	for minute in range(60):</a:t>
            </a:r>
          </a:p>
          <a:p>
            <a:pPr algn="l" rtl="0"/>
            <a:r>
              <a:rPr lang="en-US" dirty="0"/>
              <a:t>		if minute &gt;= 10:</a:t>
            </a:r>
          </a:p>
          <a:p>
            <a:pPr algn="l" rtl="0"/>
            <a:r>
              <a:rPr lang="en-US" dirty="0"/>
              <a:t>			</a:t>
            </a:r>
            <a:r>
              <a:rPr lang="en-US" dirty="0" err="1"/>
              <a:t>minute_string</a:t>
            </a:r>
            <a:r>
              <a:rPr lang="en-US" dirty="0"/>
              <a:t> = </a:t>
            </a:r>
            <a:r>
              <a:rPr lang="en-US" dirty="0" err="1"/>
              <a:t>str</a:t>
            </a:r>
            <a:r>
              <a:rPr lang="en-US" dirty="0"/>
              <a:t>(minute)</a:t>
            </a:r>
          </a:p>
          <a:p>
            <a:pPr algn="l" rtl="0"/>
            <a:r>
              <a:rPr lang="en-US" dirty="0"/>
              <a:t>		else:</a:t>
            </a:r>
          </a:p>
          <a:p>
            <a:pPr algn="l" rtl="0"/>
            <a:r>
              <a:rPr lang="en-US" dirty="0"/>
              <a:t>			</a:t>
            </a:r>
            <a:r>
              <a:rPr lang="en-US" dirty="0" err="1"/>
              <a:t>minute_string</a:t>
            </a:r>
            <a:r>
              <a:rPr lang="en-US" dirty="0"/>
              <a:t> = '0' + </a:t>
            </a:r>
            <a:r>
              <a:rPr lang="en-US" dirty="0" err="1"/>
              <a:t>str</a:t>
            </a:r>
            <a:r>
              <a:rPr lang="en-US" dirty="0"/>
              <a:t>(minute)</a:t>
            </a:r>
          </a:p>
          <a:p>
            <a:pPr algn="l" rtl="0"/>
            <a:r>
              <a:rPr lang="en-US" dirty="0"/>
              <a:t>		</a:t>
            </a:r>
          </a:p>
          <a:p>
            <a:pPr algn="l" rtl="0"/>
            <a:r>
              <a:rPr lang="en-US" dirty="0"/>
              <a:t>		print(</a:t>
            </a:r>
            <a:r>
              <a:rPr lang="en-US" dirty="0" err="1"/>
              <a:t>hour_string</a:t>
            </a:r>
            <a:r>
              <a:rPr lang="en-US" dirty="0"/>
              <a:t> + ':' + </a:t>
            </a:r>
            <a:r>
              <a:rPr lang="en-US" dirty="0" err="1"/>
              <a:t>minute_string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83779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Code</a:t>
            </a:r>
            <a:r>
              <a:rPr lang="en-US" baseline="0" dirty="0"/>
              <a:t> text:</a:t>
            </a:r>
          </a:p>
          <a:p>
            <a:pPr algn="l" rtl="0"/>
            <a:endParaRPr lang="en-US" baseline="0" dirty="0"/>
          </a:p>
          <a:p>
            <a:pPr algn="l" rtl="0"/>
            <a:r>
              <a:rPr lang="en-US" baseline="0" dirty="0"/>
              <a:t>for </a:t>
            </a:r>
            <a:r>
              <a:rPr lang="en-US" baseline="0" dirty="0" err="1"/>
              <a:t>i</a:t>
            </a:r>
            <a:r>
              <a:rPr lang="en-US" baseline="0" dirty="0"/>
              <a:t> in range(10):</a:t>
            </a:r>
          </a:p>
          <a:p>
            <a:pPr algn="l" rtl="0"/>
            <a:r>
              <a:rPr lang="en-US" baseline="0" dirty="0"/>
              <a:t>    pass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877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Code text: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range(10):</a:t>
            </a:r>
          </a:p>
          <a:p>
            <a:pPr algn="l" rtl="0"/>
            <a:r>
              <a:rPr lang="en-US" dirty="0"/>
              <a:t>    if </a:t>
            </a:r>
            <a:r>
              <a:rPr lang="en-US" dirty="0" err="1"/>
              <a:t>i</a:t>
            </a:r>
            <a:r>
              <a:rPr lang="en-US" dirty="0"/>
              <a:t> == 3:</a:t>
            </a:r>
          </a:p>
          <a:p>
            <a:pPr algn="l" rtl="0"/>
            <a:r>
              <a:rPr lang="en-US" dirty="0"/>
              <a:t>        break</a:t>
            </a:r>
          </a:p>
          <a:p>
            <a:pPr algn="l" rtl="0"/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820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Code</a:t>
            </a:r>
            <a:r>
              <a:rPr lang="en-US" baseline="0" dirty="0"/>
              <a:t> text:</a:t>
            </a:r>
          </a:p>
          <a:p>
            <a:pPr algn="l" rtl="0"/>
            <a:endParaRPr lang="en-US" baseline="0" dirty="0"/>
          </a:p>
          <a:p>
            <a:pPr algn="l" rtl="0"/>
            <a:r>
              <a:rPr lang="en-US" dirty="0"/>
              <a:t>number = </a:t>
            </a:r>
            <a:r>
              <a:rPr lang="en-US" dirty="0" err="1"/>
              <a:t>int</a:t>
            </a:r>
            <a:r>
              <a:rPr lang="en-US" dirty="0"/>
              <a:t>(input("Please guess a number: "))</a:t>
            </a:r>
          </a:p>
          <a:p>
            <a:pPr algn="l" rtl="0"/>
            <a:r>
              <a:rPr lang="en-US" dirty="0"/>
              <a:t>while number != 5:</a:t>
            </a:r>
          </a:p>
          <a:p>
            <a:pPr algn="l" rtl="0"/>
            <a:r>
              <a:rPr lang="en-US" dirty="0"/>
              <a:t>    print("Nope, wrong guess!")</a:t>
            </a:r>
          </a:p>
          <a:p>
            <a:pPr algn="l" rtl="0"/>
            <a:r>
              <a:rPr lang="en-US" dirty="0"/>
              <a:t>    number = </a:t>
            </a:r>
            <a:r>
              <a:rPr lang="en-US" dirty="0" err="1"/>
              <a:t>int</a:t>
            </a:r>
            <a:r>
              <a:rPr lang="en-US" dirty="0"/>
              <a:t>(input("Guess again: "))</a:t>
            </a:r>
          </a:p>
          <a:p>
            <a:pPr algn="l" rtl="0"/>
            <a:r>
              <a:rPr lang="en-US" dirty="0"/>
              <a:t>print("Good job! It was 5!")</a:t>
            </a:r>
          </a:p>
        </p:txBody>
      </p:sp>
    </p:spTree>
    <p:extLst>
      <p:ext uri="{BB962C8B-B14F-4D97-AF65-F5344CB8AC3E}">
        <p14:creationId xmlns:p14="http://schemas.microsoft.com/office/powerpoint/2010/main" val="18577665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r" rtl="1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Shape 7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78188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Initialization </a:t>
            </a:r>
            <a:r>
              <a:rPr lang="en-IL" dirty="0"/>
              <a:t>–</a:t>
            </a:r>
            <a:r>
              <a:rPr lang="en-US" dirty="0"/>
              <a:t> This is the initial (starting) state.</a:t>
            </a:r>
            <a:endParaRPr lang="en-US" baseline="0" dirty="0"/>
          </a:p>
          <a:p>
            <a:pPr algn="l" rtl="0"/>
            <a:r>
              <a:rPr lang="en-US" baseline="0" dirty="0"/>
              <a:t>	Example: </a:t>
            </a:r>
            <a:r>
              <a:rPr lang="en-US" baseline="0" dirty="0" err="1"/>
              <a:t>i</a:t>
            </a:r>
            <a:r>
              <a:rPr lang="en-US" baseline="0" dirty="0"/>
              <a:t> = 0  (let’s start a loop with a variable ‘</a:t>
            </a:r>
            <a:r>
              <a:rPr lang="en-US" baseline="0" dirty="0" err="1"/>
              <a:t>i</a:t>
            </a:r>
            <a:r>
              <a:rPr lang="en-US" baseline="0" dirty="0"/>
              <a:t>' having a value 0)</a:t>
            </a:r>
          </a:p>
          <a:p>
            <a:pPr algn="l" rtl="0"/>
            <a:endParaRPr lang="en-US" baseline="0" dirty="0"/>
          </a:p>
          <a:p>
            <a:pPr algn="l" rtl="0"/>
            <a:r>
              <a:rPr lang="en-US" baseline="0" dirty="0" err="1"/>
              <a:t>Incrementation</a:t>
            </a:r>
            <a:r>
              <a:rPr lang="en-US" baseline="0" dirty="0"/>
              <a:t>/</a:t>
            </a:r>
            <a:r>
              <a:rPr lang="en-US" baseline="0" dirty="0" err="1"/>
              <a:t>Decrementation</a:t>
            </a:r>
            <a:r>
              <a:rPr lang="en-US" baseline="0" dirty="0"/>
              <a:t> </a:t>
            </a:r>
            <a:r>
              <a:rPr lang="en-IL" baseline="0" dirty="0"/>
              <a:t>–</a:t>
            </a:r>
            <a:r>
              <a:rPr lang="en-US" baseline="0" dirty="0"/>
              <a:t> this is how we should step forward (increment) or step back (decrement) in our value for every loop.</a:t>
            </a:r>
          </a:p>
          <a:p>
            <a:pPr algn="l" rtl="0"/>
            <a:r>
              <a:rPr lang="en-US" baseline="0" dirty="0"/>
              <a:t>	Example: every loop, lets add 1 to ‘</a:t>
            </a:r>
            <a:r>
              <a:rPr lang="en-US" baseline="0" dirty="0" err="1"/>
              <a:t>i</a:t>
            </a:r>
            <a:r>
              <a:rPr lang="en-US" baseline="0" dirty="0"/>
              <a:t>‘ </a:t>
            </a:r>
            <a:r>
              <a:rPr lang="en-IL" baseline="0" dirty="0"/>
              <a:t>–</a:t>
            </a:r>
            <a:r>
              <a:rPr lang="en-US" baseline="0" dirty="0"/>
              <a:t>    </a:t>
            </a:r>
            <a:r>
              <a:rPr lang="en-US" baseline="0" dirty="0" err="1"/>
              <a:t>i</a:t>
            </a:r>
            <a:r>
              <a:rPr lang="en-US" baseline="0" dirty="0"/>
              <a:t> += 1</a:t>
            </a:r>
          </a:p>
          <a:p>
            <a:pPr algn="l" rtl="0"/>
            <a:endParaRPr lang="en-US" baseline="0" dirty="0"/>
          </a:p>
          <a:p>
            <a:pPr algn="l" rtl="0"/>
            <a:r>
              <a:rPr lang="en-US" baseline="0" dirty="0"/>
              <a:t>Condition </a:t>
            </a:r>
            <a:r>
              <a:rPr lang="en-IL" baseline="0" dirty="0"/>
              <a:t>–</a:t>
            </a:r>
            <a:r>
              <a:rPr lang="en-US" baseline="0" dirty="0"/>
              <a:t> This is the condition in which to continue looping. If the condition stops being true, the loop will end.</a:t>
            </a:r>
          </a:p>
          <a:p>
            <a:pPr algn="l" rtl="0"/>
            <a:r>
              <a:rPr lang="en-US" baseline="0" dirty="0"/>
              <a:t>	Example: keep looping until </a:t>
            </a:r>
            <a:r>
              <a:rPr lang="en-US" baseline="0" dirty="0" err="1"/>
              <a:t>i</a:t>
            </a:r>
            <a:r>
              <a:rPr lang="en-US" baseline="0" dirty="0"/>
              <a:t> reaches 10 </a:t>
            </a:r>
            <a:r>
              <a:rPr lang="en-IL" baseline="0" dirty="0"/>
              <a:t>–</a:t>
            </a:r>
            <a:r>
              <a:rPr lang="en-US" baseline="0" dirty="0"/>
              <a:t>    </a:t>
            </a:r>
            <a:r>
              <a:rPr lang="en-US" baseline="0" dirty="0" err="1"/>
              <a:t>i</a:t>
            </a:r>
            <a:r>
              <a:rPr lang="en-US" baseline="0" dirty="0"/>
              <a:t> &lt; 10</a:t>
            </a:r>
          </a:p>
          <a:p>
            <a:pPr algn="l" rtl="0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896313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335773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Diagram</a:t>
            </a:r>
            <a:r>
              <a:rPr lang="en-US" baseline="0" dirty="0"/>
              <a:t> from:</a:t>
            </a:r>
          </a:p>
          <a:p>
            <a:pPr algn="l" rtl="0"/>
            <a:r>
              <a:rPr lang="en-US" dirty="0">
                <a:hlinkClick r:id="rId3"/>
              </a:rPr>
              <a:t>https://www.tutorialspoint.com/python/python_while_loop.htm</a:t>
            </a:r>
            <a:endParaRPr lang="en-US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17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Code</a:t>
            </a:r>
            <a:r>
              <a:rPr lang="en-US" baseline="0" dirty="0"/>
              <a:t> text:</a:t>
            </a:r>
          </a:p>
          <a:p>
            <a:pPr algn="l" rtl="0"/>
            <a:endParaRPr lang="en-US" baseline="0" dirty="0"/>
          </a:p>
          <a:p>
            <a:pPr algn="l" rtl="0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range(10):</a:t>
            </a:r>
          </a:p>
          <a:p>
            <a:pPr algn="l" rtl="0"/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372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Diagram</a:t>
            </a:r>
            <a:r>
              <a:rPr lang="en-US" baseline="0" dirty="0"/>
              <a:t> from:</a:t>
            </a:r>
          </a:p>
          <a:p>
            <a:pPr algn="l" rtl="0"/>
            <a:r>
              <a:rPr lang="en-US" dirty="0">
                <a:hlinkClick r:id="rId3"/>
              </a:rPr>
              <a:t>https://www.tutorialspoint.com/python/python_while_loop.htm</a:t>
            </a:r>
            <a:endParaRPr lang="en-US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28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Code</a:t>
            </a:r>
            <a:r>
              <a:rPr lang="en-US" baseline="0" dirty="0"/>
              <a:t> text:</a:t>
            </a:r>
          </a:p>
          <a:p>
            <a:pPr algn="l" rtl="0"/>
            <a:endParaRPr lang="en-US" baseline="0" dirty="0"/>
          </a:p>
          <a:p>
            <a:pPr algn="l" rtl="0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range(10):</a:t>
            </a:r>
          </a:p>
          <a:p>
            <a:pPr algn="l" rtl="0"/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96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E7C5AC-91FB-4218-9CBE-5B6FA38D5B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207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20" y="-11289"/>
            <a:ext cx="16245981" cy="911882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9080661" y="3177497"/>
            <a:ext cx="7082020" cy="222668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rtl="1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879A39-DE9F-4029-9D17-B753F8F17DE1}"/>
              </a:ext>
            </a:extLst>
          </p:cNvPr>
          <p:cNvSpPr/>
          <p:nvPr/>
        </p:nvSpPr>
        <p:spPr>
          <a:xfrm>
            <a:off x="1" y="1"/>
            <a:ext cx="8745975" cy="911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579">
              <a:defRPr/>
            </a:pPr>
            <a:endParaRPr lang="en-US" sz="32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AF8E69-F673-48A8-A91E-330ABDF411E3}"/>
              </a:ext>
            </a:extLst>
          </p:cNvPr>
          <p:cNvSpPr/>
          <p:nvPr/>
        </p:nvSpPr>
        <p:spPr>
          <a:xfrm>
            <a:off x="2155329" y="1"/>
            <a:ext cx="154651" cy="9110401"/>
          </a:xfrm>
          <a:prstGeom prst="rect">
            <a:avLst/>
          </a:prstGeom>
          <a:solidFill>
            <a:srgbClr val="000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579">
              <a:defRPr/>
            </a:pPr>
            <a:endParaRPr lang="en-US" sz="3200" kern="120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ADE842-B475-4652-BA47-645BD8337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953" y="1011699"/>
            <a:ext cx="5580095" cy="18695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4CE05C-49EF-4E86-A005-A0E3322398DF}"/>
              </a:ext>
            </a:extLst>
          </p:cNvPr>
          <p:cNvSpPr txBox="1"/>
          <p:nvPr/>
        </p:nvSpPr>
        <p:spPr>
          <a:xfrm>
            <a:off x="2366773" y="7939420"/>
            <a:ext cx="6389223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25579">
              <a:defRPr/>
            </a:pPr>
            <a:r>
              <a:rPr lang="en-US" sz="2133" kern="1200" dirty="0">
                <a:latin typeface="Calibri"/>
                <a:ea typeface="+mn-ea"/>
              </a:rPr>
              <a:t>ALL RIGHTS RESERVED </a:t>
            </a:r>
            <a:r>
              <a:rPr lang="en-ES" sz="2133" kern="1200" dirty="0">
                <a:latin typeface="Calibri"/>
                <a:ea typeface="+mn-ea"/>
              </a:rPr>
              <a:t>©</a:t>
            </a:r>
            <a:r>
              <a:rPr lang="en-US" sz="2133" kern="1200" dirty="0">
                <a:latin typeface="Calibri"/>
                <a:ea typeface="+mn-ea"/>
              </a:rPr>
              <a:t> COPYRIGHT 2022</a:t>
            </a:r>
            <a:endParaRPr lang="he-IL" sz="2133" kern="1200" dirty="0">
              <a:latin typeface="Calibri"/>
              <a:ea typeface="+mn-ea"/>
              <a:cs typeface="Arial" panose="020B0604020202020204" pitchFamily="34" charset="0"/>
            </a:endParaRPr>
          </a:p>
          <a:p>
            <a:pPr defTabSz="1625579">
              <a:defRPr/>
            </a:pPr>
            <a:r>
              <a:rPr lang="en-US" sz="2133" kern="1200" dirty="0">
                <a:latin typeface="Calibri"/>
                <a:ea typeface="+mn-ea"/>
              </a:rPr>
              <a:t>DO NOT DISTRIBUTE WITHOUT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12007715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D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1117600" y="772070"/>
            <a:ext cx="14020800" cy="1085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50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117600" y="2254470"/>
            <a:ext cx="14020800" cy="52972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>
                <a:latin typeface="Calibri" charset="0"/>
                <a:ea typeface="Calibri" charset="0"/>
                <a:cs typeface="Calibri" charset="0"/>
              </a:defRPr>
            </a:lvl2pPr>
            <a:lvl3pPr>
              <a:defRPr sz="2800">
                <a:latin typeface="Calibri" charset="0"/>
                <a:ea typeface="Calibri" charset="0"/>
                <a:cs typeface="Calibri" charset="0"/>
              </a:defRPr>
            </a:lvl3pPr>
            <a:lvl4pPr>
              <a:defRPr sz="2800">
                <a:latin typeface="Calibri" charset="0"/>
                <a:ea typeface="Calibri" charset="0"/>
                <a:cs typeface="Calibri" charset="0"/>
              </a:defRPr>
            </a:lvl4pPr>
            <a:lvl5pPr>
              <a:defRPr sz="28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314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117600" y="772070"/>
            <a:ext cx="14020800" cy="1085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50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117600" y="2254470"/>
            <a:ext cx="14020800" cy="52972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>
                <a:latin typeface="Calibri" charset="0"/>
                <a:ea typeface="Calibri" charset="0"/>
                <a:cs typeface="Calibri" charset="0"/>
              </a:defRPr>
            </a:lvl2pPr>
            <a:lvl3pPr>
              <a:defRPr sz="2800">
                <a:latin typeface="Calibri" charset="0"/>
                <a:ea typeface="Calibri" charset="0"/>
                <a:cs typeface="Calibri" charset="0"/>
              </a:defRPr>
            </a:lvl3pPr>
            <a:lvl4pPr>
              <a:defRPr sz="2800">
                <a:latin typeface="Calibri" charset="0"/>
                <a:ea typeface="Calibri" charset="0"/>
                <a:cs typeface="Calibri" charset="0"/>
              </a:defRPr>
            </a:lvl4pPr>
            <a:lvl5pPr>
              <a:defRPr sz="28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278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117600" y="772070"/>
            <a:ext cx="14020800" cy="1085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50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117600" y="2254470"/>
            <a:ext cx="14020800" cy="52972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>
                <a:latin typeface="Calibri" charset="0"/>
                <a:ea typeface="Calibri" charset="0"/>
                <a:cs typeface="Calibri" charset="0"/>
              </a:defRPr>
            </a:lvl2pPr>
            <a:lvl3pPr>
              <a:defRPr sz="2800">
                <a:latin typeface="Calibri" charset="0"/>
                <a:ea typeface="Calibri" charset="0"/>
                <a:cs typeface="Calibri" charset="0"/>
              </a:defRPr>
            </a:lvl3pPr>
            <a:lvl4pPr>
              <a:defRPr sz="2800">
                <a:latin typeface="Calibri" charset="0"/>
                <a:ea typeface="Calibri" charset="0"/>
                <a:cs typeface="Calibri" charset="0"/>
              </a:defRPr>
            </a:lvl4pPr>
            <a:lvl5pPr>
              <a:defRPr sz="28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623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1117600" y="772069"/>
            <a:ext cx="14020800" cy="1085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50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1117600" y="2251224"/>
            <a:ext cx="14020800" cy="580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  <a:lvl2pPr>
              <a:defRPr sz="3200">
                <a:latin typeface="Calibri" charset="0"/>
                <a:ea typeface="Calibri" charset="0"/>
                <a:cs typeface="Calibri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117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5181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כותר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517D8B-589C-4D78-A327-BB79AEC122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1883" y="2593197"/>
            <a:ext cx="12990059" cy="3911600"/>
          </a:xfrm>
          <a:prstGeom prst="rect">
            <a:avLst/>
          </a:prstGeom>
        </p:spPr>
        <p:txBody>
          <a:bodyPr/>
          <a:lstStyle>
            <a:lvl1pPr>
              <a:buClrTx/>
              <a:defRPr lang="en-US" sz="32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Tx/>
              <a:defRPr lang="en-US" sz="24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Tx/>
              <a:defRPr lang="en-US" sz="2133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Tx/>
              <a:defRPr lang="en-US" sz="1867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Tx/>
              <a:defRPr lang="he-IL" sz="16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455062" lvl="0" indent="-455062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/>
              <a:t>Click to edit Master text styles</a:t>
            </a:r>
          </a:p>
          <a:p>
            <a:pPr marL="455062" lvl="1" indent="-455062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/>
              <a:t>Second level</a:t>
            </a:r>
          </a:p>
          <a:p>
            <a:pPr marL="455062" lvl="2" indent="-455062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/>
              <a:t>Third level</a:t>
            </a:r>
          </a:p>
          <a:p>
            <a:pPr marL="455062" lvl="3" indent="-455062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/>
              <a:t>Fourth level</a:t>
            </a:r>
          </a:p>
          <a:p>
            <a:pPr marL="455062" lvl="4" indent="-455062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/>
              <a:t>Fifth level</a:t>
            </a:r>
            <a:endParaRPr lang="he-I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89EFAF-D5FE-4B86-B72E-7A0FBE6CEC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883" y="1217319"/>
            <a:ext cx="12990059" cy="731520"/>
          </a:xfrm>
          <a:prstGeom prst="rect">
            <a:avLst/>
          </a:prstGeom>
        </p:spPr>
        <p:txBody>
          <a:bodyPr/>
          <a:lstStyle>
            <a:lvl1pPr>
              <a:defRPr sz="5333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805206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5063895" y="8807579"/>
            <a:ext cx="1203396" cy="3364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2"/>
                </a:solidFill>
              </a:defRPr>
            </a:lvl1pPr>
          </a:lstStyle>
          <a:p>
            <a:pPr defTabSz="685751">
              <a:defRPr/>
            </a:pPr>
            <a:fld id="{2F5CCB13-0A32-4557-88E9-079F0C330695}" type="slidenum">
              <a:rPr lang="en-US" smtClean="0">
                <a:solidFill>
                  <a:srgbClr val="595959"/>
                </a:solidFill>
              </a:rPr>
              <a:pPr defTabSz="685751">
                <a:defRPr/>
              </a:pPr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8415" y="1756770"/>
            <a:ext cx="15739175" cy="738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301956" indent="-301956" algn="l" rtl="0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Font typeface="Wingdings" panose="05000000000000000000" pitchFamily="2" charset="2"/>
              <a:buChar char="§"/>
              <a:defRPr sz="3200">
                <a:solidFill>
                  <a:srgbClr val="000000"/>
                </a:solidFill>
              </a:defRPr>
            </a:lvl1pPr>
            <a:lvl2pPr algn="l" rtl="0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 sz="2667">
                <a:solidFill>
                  <a:srgbClr val="000000"/>
                </a:solidFill>
              </a:defRPr>
            </a:lvl2pPr>
            <a:lvl3pPr algn="l" rtl="0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 sz="2400">
                <a:solidFill>
                  <a:srgbClr val="000000"/>
                </a:solidFill>
              </a:defRPr>
            </a:lvl3pPr>
            <a:lvl4pPr algn="l" rtl="0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8413" y="370228"/>
            <a:ext cx="16008879" cy="134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1219108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dirty="0">
                <a:solidFill>
                  <a:schemeClr val="tx1"/>
                </a:solidFill>
                <a:latin typeface="+mn-lt"/>
                <a:ea typeface="+mj-ea"/>
                <a:cs typeface="+mj-cs"/>
                <a:sym typeface="Arial" pitchFamily="34" charset="0"/>
              </a:defRPr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37998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622301"/>
            <a:ext cx="14020800" cy="1767417"/>
          </a:xfrm>
          <a:prstGeom prst="rect">
            <a:avLst/>
          </a:prstGeom>
        </p:spPr>
        <p:txBody>
          <a:bodyPr anchor="ctr"/>
          <a:lstStyle>
            <a:lvl1pPr algn="l">
              <a:defRPr lang="en-GB" sz="4800" b="1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ctr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441658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90FBCAF3-1BCD-4D45-BE3F-A6F24C903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439" y="4100078"/>
            <a:ext cx="6805125" cy="943849"/>
          </a:xfrm>
          <a:prstGeom prst="rect">
            <a:avLst/>
          </a:prstGeom>
        </p:spPr>
        <p:txBody>
          <a:bodyPr/>
          <a:lstStyle>
            <a:lvl1pPr algn="ctr" rtl="0"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Chapter Name</a:t>
            </a:r>
            <a:endParaRPr lang="en-GB" dirty="0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FD699AAF-E2C0-4F27-8E6D-D810B886E5B2}"/>
              </a:ext>
            </a:extLst>
          </p:cNvPr>
          <p:cNvSpPr>
            <a:spLocks/>
          </p:cNvSpPr>
          <p:nvPr/>
        </p:nvSpPr>
        <p:spPr bwMode="auto">
          <a:xfrm>
            <a:off x="11407215" y="6083863"/>
            <a:ext cx="183151" cy="216891"/>
          </a:xfrm>
          <a:custGeom>
            <a:avLst/>
            <a:gdLst>
              <a:gd name="T0" fmla="*/ 0 w 38"/>
              <a:gd name="T1" fmla="*/ 24 h 45"/>
              <a:gd name="T2" fmla="*/ 38 w 38"/>
              <a:gd name="T3" fmla="*/ 45 h 45"/>
              <a:gd name="T4" fmla="*/ 38 w 38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5">
                <a:moveTo>
                  <a:pt x="0" y="24"/>
                </a:moveTo>
                <a:lnTo>
                  <a:pt x="38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 dirty="0"/>
          </a:p>
        </p:txBody>
      </p:sp>
      <p:sp>
        <p:nvSpPr>
          <p:cNvPr id="11" name="Freeform 47">
            <a:extLst>
              <a:ext uri="{FF2B5EF4-FFF2-40B4-BE49-F238E27FC236}">
                <a16:creationId xmlns:a16="http://schemas.microsoft.com/office/drawing/2014/main" id="{92D4C2EE-EEB0-4575-80A8-B854F04A9BA1}"/>
              </a:ext>
            </a:extLst>
          </p:cNvPr>
          <p:cNvSpPr>
            <a:spLocks/>
          </p:cNvSpPr>
          <p:nvPr/>
        </p:nvSpPr>
        <p:spPr bwMode="auto">
          <a:xfrm>
            <a:off x="11407215" y="6083863"/>
            <a:ext cx="183151" cy="216891"/>
          </a:xfrm>
          <a:custGeom>
            <a:avLst/>
            <a:gdLst>
              <a:gd name="T0" fmla="*/ 0 w 38"/>
              <a:gd name="T1" fmla="*/ 24 h 45"/>
              <a:gd name="T2" fmla="*/ 38 w 38"/>
              <a:gd name="T3" fmla="*/ 45 h 45"/>
              <a:gd name="T4" fmla="*/ 38 w 38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5">
                <a:moveTo>
                  <a:pt x="0" y="24"/>
                </a:moveTo>
                <a:lnTo>
                  <a:pt x="38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 dirty="0"/>
          </a:p>
        </p:txBody>
      </p:sp>
      <p:sp>
        <p:nvSpPr>
          <p:cNvPr id="5" name="Freeform 47">
            <a:extLst>
              <a:ext uri="{FF2B5EF4-FFF2-40B4-BE49-F238E27FC236}">
                <a16:creationId xmlns:a16="http://schemas.microsoft.com/office/drawing/2014/main" id="{5D7B0A18-8338-4C48-B401-35810DF1529F}"/>
              </a:ext>
            </a:extLst>
          </p:cNvPr>
          <p:cNvSpPr>
            <a:spLocks/>
          </p:cNvSpPr>
          <p:nvPr/>
        </p:nvSpPr>
        <p:spPr bwMode="auto">
          <a:xfrm>
            <a:off x="11407214" y="6083861"/>
            <a:ext cx="183151" cy="216891"/>
          </a:xfrm>
          <a:custGeom>
            <a:avLst/>
            <a:gdLst>
              <a:gd name="T0" fmla="*/ 0 w 38"/>
              <a:gd name="T1" fmla="*/ 24 h 45"/>
              <a:gd name="T2" fmla="*/ 38 w 38"/>
              <a:gd name="T3" fmla="*/ 45 h 45"/>
              <a:gd name="T4" fmla="*/ 38 w 38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5">
                <a:moveTo>
                  <a:pt x="0" y="24"/>
                </a:moveTo>
                <a:lnTo>
                  <a:pt x="38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16583399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DG Themed_Geo" type="title">
  <p:cSld name="NDG Themed_Geo">
    <p:bg>
      <p:bgPr>
        <a:solidFill>
          <a:srgbClr val="005B99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1063289" y="3155951"/>
            <a:ext cx="14617067" cy="14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1063268" y="4828289"/>
            <a:ext cx="14617067" cy="7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15040767" y="8268783"/>
            <a:ext cx="975467" cy="69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684871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69022B8-6DFD-45D9-B850-425D465AC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745" y="5741879"/>
            <a:ext cx="16256000" cy="943848"/>
          </a:xfrm>
          <a:prstGeom prst="rect">
            <a:avLst/>
          </a:prstGeom>
        </p:spPr>
        <p:txBody>
          <a:bodyPr/>
          <a:lstStyle>
            <a:lvl1pPr marL="0" algn="ctr" defTabSz="1219170" rtl="0" eaLnBrk="1" latinLnBrk="0" hangingPunct="1">
              <a:defRPr lang="en-GB" sz="6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35BA632-B3C4-4057-AF2D-9B1285BAE8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743" y="7116422"/>
            <a:ext cx="16256003" cy="1088497"/>
          </a:xfrm>
          <a:prstGeom prst="rect">
            <a:avLst/>
          </a:prstGeom>
        </p:spPr>
        <p:txBody>
          <a:bodyPr/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48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Course Name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655644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5063895" y="8807579"/>
            <a:ext cx="1203396" cy="3364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2"/>
                </a:solidFill>
              </a:defRPr>
            </a:lvl1pPr>
          </a:lstStyle>
          <a:p>
            <a:pPr defTabSz="685767">
              <a:defRPr/>
            </a:pPr>
            <a:fld id="{2F5CCB13-0A32-4557-88E9-079F0C330695}" type="slidenum">
              <a:rPr lang="en-US" smtClean="0">
                <a:solidFill>
                  <a:srgbClr val="595959"/>
                </a:solidFill>
              </a:rPr>
              <a:pPr defTabSz="685767">
                <a:defRPr/>
              </a:pPr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6117" y="2153922"/>
            <a:ext cx="15739175" cy="559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301963" indent="-301963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Font typeface="Wingdings" panose="05000000000000000000" pitchFamily="2" charset="2"/>
              <a:buChar char="§"/>
              <a:defRPr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 sz="2667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6117" y="532274"/>
            <a:ext cx="15739175" cy="134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4533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994E-8C45-6E44-A0F2-77892EF8B3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6118" y="54187"/>
            <a:ext cx="14916149" cy="3661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2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87258"/>
      </p:ext>
    </p:extLst>
  </p:cSld>
  <p:clrMapOvr>
    <a:masterClrMapping/>
  </p:clrMapOvr>
  <p:transition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CE96F8B1-E3D5-1B4E-9D40-0D336DE04262}"/>
              </a:ext>
            </a:extLst>
          </p:cNvPr>
          <p:cNvGrpSpPr/>
          <p:nvPr/>
        </p:nvGrpSpPr>
        <p:grpSpPr>
          <a:xfrm>
            <a:off x="-79781" y="650216"/>
            <a:ext cx="16523935" cy="8455240"/>
            <a:chOff x="-63232" y="493112"/>
            <a:chExt cx="12392951" cy="634143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2EA89F1-4D5D-F142-88BD-4413397BCF26}"/>
                </a:ext>
              </a:extLst>
            </p:cNvPr>
            <p:cNvGrpSpPr/>
            <p:nvPr/>
          </p:nvGrpSpPr>
          <p:grpSpPr>
            <a:xfrm>
              <a:off x="-63232" y="493112"/>
              <a:ext cx="12392951" cy="5252329"/>
              <a:chOff x="-63232" y="493112"/>
              <a:chExt cx="12392951" cy="525232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773CA9-7675-FC43-A0B8-AAC8A4BEB136}"/>
                  </a:ext>
                </a:extLst>
              </p:cNvPr>
              <p:cNvSpPr txBox="1"/>
              <p:nvPr/>
            </p:nvSpPr>
            <p:spPr>
              <a:xfrm rot="19629108">
                <a:off x="8345674" y="4773562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785352C-5F5E-7746-A35F-BEDFC1E98E3A}"/>
                  </a:ext>
                </a:extLst>
              </p:cNvPr>
              <p:cNvSpPr txBox="1"/>
              <p:nvPr/>
            </p:nvSpPr>
            <p:spPr>
              <a:xfrm rot="19629108">
                <a:off x="9048039" y="2494191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E355A2-AEC4-7F48-AB7D-6AF2B3614230}"/>
                  </a:ext>
                </a:extLst>
              </p:cNvPr>
              <p:cNvSpPr txBox="1"/>
              <p:nvPr/>
            </p:nvSpPr>
            <p:spPr>
              <a:xfrm rot="19629108">
                <a:off x="5708491" y="4601286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8AEFE9-5F55-FD4B-BE94-3525A3419A34}"/>
                  </a:ext>
                </a:extLst>
              </p:cNvPr>
              <p:cNvSpPr txBox="1"/>
              <p:nvPr/>
            </p:nvSpPr>
            <p:spPr>
              <a:xfrm rot="19629108">
                <a:off x="8928770" y="850920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E6CAE0E-16F6-054F-885D-3165C40C97E4}"/>
                  </a:ext>
                </a:extLst>
              </p:cNvPr>
              <p:cNvSpPr txBox="1"/>
              <p:nvPr/>
            </p:nvSpPr>
            <p:spPr>
              <a:xfrm rot="19629108">
                <a:off x="5589221" y="2958016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B00186-567D-014E-89FB-4A3A587E9734}"/>
                  </a:ext>
                </a:extLst>
              </p:cNvPr>
              <p:cNvSpPr txBox="1"/>
              <p:nvPr/>
            </p:nvSpPr>
            <p:spPr>
              <a:xfrm rot="19629108">
                <a:off x="2214216" y="4814513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30BED5E-61A6-BF41-BFEF-67103C2D8360}"/>
                  </a:ext>
                </a:extLst>
              </p:cNvPr>
              <p:cNvSpPr txBox="1"/>
              <p:nvPr/>
            </p:nvSpPr>
            <p:spPr>
              <a:xfrm rot="19629108">
                <a:off x="6649398" y="493112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A203121-597A-A845-901C-88993C15DB1F}"/>
                  </a:ext>
                </a:extLst>
              </p:cNvPr>
              <p:cNvSpPr txBox="1"/>
              <p:nvPr/>
            </p:nvSpPr>
            <p:spPr>
              <a:xfrm rot="19629108">
                <a:off x="3309849" y="2600208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E6834B-04F9-6148-97FD-27320F299608}"/>
                  </a:ext>
                </a:extLst>
              </p:cNvPr>
              <p:cNvSpPr txBox="1"/>
              <p:nvPr/>
            </p:nvSpPr>
            <p:spPr>
              <a:xfrm rot="19629108">
                <a:off x="-63232" y="4754307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29E967B-9EF6-DB47-8DB9-4FD6899950ED}"/>
                  </a:ext>
                </a:extLst>
              </p:cNvPr>
              <p:cNvSpPr txBox="1"/>
              <p:nvPr/>
            </p:nvSpPr>
            <p:spPr>
              <a:xfrm rot="19629108">
                <a:off x="3508629" y="718397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4C8B27B-F7C7-AB41-8C8A-FE8E39558B8B}"/>
                  </a:ext>
                </a:extLst>
              </p:cNvPr>
              <p:cNvSpPr txBox="1"/>
              <p:nvPr/>
            </p:nvSpPr>
            <p:spPr>
              <a:xfrm rot="19629108">
                <a:off x="169081" y="2825493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F97766E-0249-374F-A197-B37E5F2E5F2B}"/>
                  </a:ext>
                </a:extLst>
              </p:cNvPr>
              <p:cNvSpPr txBox="1"/>
              <p:nvPr/>
            </p:nvSpPr>
            <p:spPr>
              <a:xfrm rot="19629108">
                <a:off x="89569" y="771405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A5785BB-E10C-8644-83B0-24C0951DF282}"/>
                </a:ext>
              </a:extLst>
            </p:cNvPr>
            <p:cNvSpPr txBox="1"/>
            <p:nvPr/>
          </p:nvSpPr>
          <p:spPr>
            <a:xfrm>
              <a:off x="706297" y="6272946"/>
              <a:ext cx="8603078" cy="561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133" dirty="0">
                  <a:solidFill>
                    <a:schemeClr val="bg1">
                      <a:lumMod val="95000"/>
                    </a:schemeClr>
                  </a:solidFill>
                </a:rPr>
                <a:t>ALL RIGHTS RESERVED </a:t>
              </a:r>
              <a:r>
                <a:rPr lang="en-ES" sz="2133" dirty="0">
                  <a:solidFill>
                    <a:schemeClr val="bg1">
                      <a:lumMod val="95000"/>
                    </a:schemeClr>
                  </a:solidFill>
                </a:rPr>
                <a:t>©</a:t>
              </a:r>
              <a:r>
                <a:rPr lang="en-US" sz="2133" dirty="0">
                  <a:solidFill>
                    <a:schemeClr val="bg1">
                      <a:lumMod val="95000"/>
                    </a:schemeClr>
                  </a:solidFill>
                </a:rPr>
                <a:t> COPYRIGHT 2022 | DO NOT DISTRIBUTE WITHOUT WRITTEN PERMISSION</a:t>
              </a:r>
            </a:p>
          </p:txBody>
        </p:sp>
      </p:grp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1D925E71-E109-8543-BB69-F10799EA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743417"/>
            <a:ext cx="14020800" cy="892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461C849-1C5D-734D-B142-F998D49A8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599" y="2111298"/>
            <a:ext cx="14020799" cy="612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4CB696D-2C6F-4FEE-9079-221C6997030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lum bright="-100000" contrast="-100000"/>
          </a:blip>
          <a:stretch>
            <a:fillRect/>
          </a:stretch>
        </p:blipFill>
        <p:spPr>
          <a:xfrm>
            <a:off x="14175149" y="8376200"/>
            <a:ext cx="1704111" cy="55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3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hf sldNum="0" hdr="0" ftr="0" dt="0"/>
  <p:txStyles>
    <p:titleStyle>
      <a:lvl1pPr algn="l" defTabSz="1219139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80982" indent="-380982" algn="l" defTabSz="1219139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tiff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tiff"/><Relationship Id="rId3" Type="http://schemas.openxmlformats.org/officeDocument/2006/relationships/image" Target="../media/image4.tiff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415903-39DA-4DEB-8D29-6F496C277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defTabSz="1219215">
              <a:defRPr/>
            </a:pPr>
            <a:r>
              <a:rPr lang="en-US" sz="8800" dirty="0">
                <a:solidFill>
                  <a:srgbClr val="FFFFFF"/>
                </a:solidFill>
                <a:latin typeface="Calibri" panose="020F0502020204030204" pitchFamily="34" charset="0"/>
              </a:rPr>
              <a:t>Module 5.4.1: loops and iteration </a:t>
            </a:r>
            <a:endParaRPr lang="en-US" sz="8800" dirty="0">
              <a:solidFill>
                <a:srgbClr val="FFFFFF"/>
              </a:solidFill>
              <a:latin typeface="Calibri" panose="020F0502020204030204" pitchFamily="34" charset="0"/>
              <a:ea typeface="Arimo" panose="020B0604020202020204" pitchFamily="34" charset="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Loops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wrong with this loop?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4843F6A-1097-6F45-9D88-2458202A82DB}"/>
              </a:ext>
            </a:extLst>
          </p:cNvPr>
          <p:cNvSpPr/>
          <p:nvPr/>
        </p:nvSpPr>
        <p:spPr>
          <a:xfrm>
            <a:off x="1117600" y="4887262"/>
            <a:ext cx="13190219" cy="2005514"/>
          </a:xfrm>
          <a:prstGeom prst="roundRect">
            <a:avLst>
              <a:gd name="adj" fmla="val 544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C20051-1376-D34A-B383-F79900A490F6}"/>
              </a:ext>
            </a:extLst>
          </p:cNvPr>
          <p:cNvSpPr/>
          <p:nvPr/>
        </p:nvSpPr>
        <p:spPr>
          <a:xfrm>
            <a:off x="4983269" y="5060361"/>
            <a:ext cx="74386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 = 5</a:t>
            </a:r>
          </a:p>
          <a:p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800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 &gt; 0</a:t>
            </a:r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(num)</a:t>
            </a:r>
          </a:p>
        </p:txBody>
      </p:sp>
    </p:spTree>
    <p:extLst>
      <p:ext uri="{BB962C8B-B14F-4D97-AF65-F5344CB8AC3E}">
        <p14:creationId xmlns:p14="http://schemas.microsoft.com/office/powerpoint/2010/main" val="2904862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Useless Loops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wrong with this loop?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6F53246-CC21-A045-A51C-1EB1435B2B40}"/>
              </a:ext>
            </a:extLst>
          </p:cNvPr>
          <p:cNvSpPr/>
          <p:nvPr/>
        </p:nvSpPr>
        <p:spPr>
          <a:xfrm>
            <a:off x="1117600" y="4887262"/>
            <a:ext cx="13190219" cy="2005514"/>
          </a:xfrm>
          <a:prstGeom prst="roundRect">
            <a:avLst>
              <a:gd name="adj" fmla="val 544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8FD237-4CFB-164B-8515-164ED5803A5C}"/>
              </a:ext>
            </a:extLst>
          </p:cNvPr>
          <p:cNvSpPr/>
          <p:nvPr/>
        </p:nvSpPr>
        <p:spPr>
          <a:xfrm>
            <a:off x="4983269" y="5060361"/>
            <a:ext cx="74386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 = 0</a:t>
            </a:r>
          </a:p>
          <a:p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800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 &gt; 10</a:t>
            </a:r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(num)</a:t>
            </a:r>
          </a:p>
        </p:txBody>
      </p:sp>
    </p:spTree>
    <p:extLst>
      <p:ext uri="{BB962C8B-B14F-4D97-AF65-F5344CB8AC3E}">
        <p14:creationId xmlns:p14="http://schemas.microsoft.com/office/powerpoint/2010/main" val="3802492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Loop!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>
                <a:solidFill>
                  <a:srgbClr val="0A6E31"/>
                </a:solidFill>
              </a:rPr>
              <a:t>for</a:t>
            </a:r>
            <a:r>
              <a:rPr lang="en-US" dirty="0"/>
              <a:t> loop in Python, helps us repeat a group of statements a </a:t>
            </a:r>
            <a:r>
              <a:rPr lang="en-US" i="1" u="sng" dirty="0"/>
              <a:t>specified</a:t>
            </a:r>
            <a:r>
              <a:rPr lang="en-US" dirty="0"/>
              <a:t> number of times!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requires </a:t>
            </a:r>
            <a:r>
              <a:rPr lang="en-US" i="1" dirty="0"/>
              <a:t>three</a:t>
            </a:r>
            <a:r>
              <a:rPr lang="en-US" dirty="0"/>
              <a:t> features in order to work.</a:t>
            </a:r>
          </a:p>
          <a:p>
            <a:r>
              <a:rPr lang="en-US" dirty="0"/>
              <a:t> 	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sz="2000" i="1" dirty="0"/>
              <a:t>(Iterating Variable, Statements, Sequence)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declare a </a:t>
            </a:r>
            <a:r>
              <a:rPr lang="en-US" i="1" dirty="0">
                <a:solidFill>
                  <a:srgbClr val="0A6E31"/>
                </a:solidFill>
              </a:rPr>
              <a:t>for</a:t>
            </a:r>
            <a:r>
              <a:rPr lang="en-US" dirty="0"/>
              <a:t> loop in Python using the ‘</a:t>
            </a:r>
            <a:r>
              <a:rPr lang="en-US" i="1" dirty="0">
                <a:solidFill>
                  <a:srgbClr val="0A6E31"/>
                </a:solidFill>
              </a:rPr>
              <a:t>for</a:t>
            </a:r>
            <a:r>
              <a:rPr lang="en-US" dirty="0">
                <a:solidFill>
                  <a:srgbClr val="00B050"/>
                </a:solidFill>
              </a:rPr>
              <a:t>’</a:t>
            </a:r>
            <a:r>
              <a:rPr lang="en-US" dirty="0"/>
              <a:t> key-word!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0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Features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use a </a:t>
            </a:r>
            <a:r>
              <a:rPr lang="en-US" i="1" dirty="0">
                <a:solidFill>
                  <a:srgbClr val="0A6E31"/>
                </a:solidFill>
              </a:rPr>
              <a:t>for</a:t>
            </a:r>
            <a:r>
              <a:rPr lang="en-US" dirty="0"/>
              <a:t> Loop in Python, it has to consist </a:t>
            </a:r>
            <a:r>
              <a:rPr lang="en-US" b="1" i="1" dirty="0"/>
              <a:t>three</a:t>
            </a:r>
            <a:r>
              <a:rPr lang="en-US" dirty="0"/>
              <a:t> features: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DE94D-37E7-6548-A1E8-AE416B3168F8}"/>
              </a:ext>
            </a:extLst>
          </p:cNvPr>
          <p:cNvSpPr/>
          <p:nvPr/>
        </p:nvSpPr>
        <p:spPr>
          <a:xfrm>
            <a:off x="361788" y="3401675"/>
            <a:ext cx="52854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i="1" cap="none" spc="0" dirty="0">
                <a:ln w="22225">
                  <a:solidFill>
                    <a:srgbClr val="6F1A45"/>
                  </a:solidFill>
                  <a:prstDash val="solid"/>
                </a:ln>
                <a:solidFill>
                  <a:srgbClr val="6F1A4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Iterating Variable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C75ADC-540F-6348-ABDD-2882B8387ADC}"/>
              </a:ext>
            </a:extLst>
          </p:cNvPr>
          <p:cNvSpPr/>
          <p:nvPr/>
        </p:nvSpPr>
        <p:spPr>
          <a:xfrm>
            <a:off x="5912635" y="3401675"/>
            <a:ext cx="51561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i="1" cap="none" spc="0" dirty="0">
                <a:ln w="22225">
                  <a:solidFill>
                    <a:srgbClr val="6F1A45"/>
                  </a:solidFill>
                  <a:prstDash val="solid"/>
                </a:ln>
                <a:solidFill>
                  <a:srgbClr val="6F1A4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Statement</a:t>
            </a:r>
            <a:r>
              <a:rPr lang="en-US" sz="4000" i="1" cap="none" spc="0" dirty="0">
                <a:ln w="22225">
                  <a:solidFill>
                    <a:srgbClr val="6F1A45"/>
                  </a:solidFill>
                  <a:prstDash val="solid"/>
                </a:ln>
                <a:solidFill>
                  <a:srgbClr val="6F1A4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(s)</a:t>
            </a:r>
            <a:endParaRPr lang="en-US" sz="5400" i="1" cap="none" spc="0" dirty="0">
              <a:ln w="22225">
                <a:solidFill>
                  <a:srgbClr val="6F1A45"/>
                </a:solidFill>
                <a:prstDash val="solid"/>
              </a:ln>
              <a:solidFill>
                <a:srgbClr val="6F1A45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9E1548-D57A-C24B-9C72-95C58E94AD77}"/>
              </a:ext>
            </a:extLst>
          </p:cNvPr>
          <p:cNvSpPr/>
          <p:nvPr/>
        </p:nvSpPr>
        <p:spPr>
          <a:xfrm>
            <a:off x="12263790" y="3401675"/>
            <a:ext cx="28440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i="1" cap="none" spc="0" dirty="0">
                <a:ln w="22225">
                  <a:solidFill>
                    <a:srgbClr val="6F1A45"/>
                  </a:solidFill>
                  <a:prstDash val="solid"/>
                </a:ln>
                <a:solidFill>
                  <a:srgbClr val="6F1A4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A180927A-19F3-E347-BD0E-8621B71B91B8}"/>
              </a:ext>
            </a:extLst>
          </p:cNvPr>
          <p:cNvSpPr/>
          <p:nvPr/>
        </p:nvSpPr>
        <p:spPr>
          <a:xfrm>
            <a:off x="2731667" y="4572000"/>
            <a:ext cx="511670" cy="1120140"/>
          </a:xfrm>
          <a:prstGeom prst="downArrow">
            <a:avLst/>
          </a:prstGeom>
          <a:solidFill>
            <a:srgbClr val="6F1A45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C54B5FD3-E0B6-EF4F-B556-0DE351B43290}"/>
              </a:ext>
            </a:extLst>
          </p:cNvPr>
          <p:cNvSpPr/>
          <p:nvPr/>
        </p:nvSpPr>
        <p:spPr>
          <a:xfrm>
            <a:off x="13453358" y="4572000"/>
            <a:ext cx="511670" cy="1120140"/>
          </a:xfrm>
          <a:prstGeom prst="downArrow">
            <a:avLst/>
          </a:prstGeom>
          <a:solidFill>
            <a:srgbClr val="6F1A45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E99E1794-3FBD-144D-B887-C52B233EC19F}"/>
              </a:ext>
            </a:extLst>
          </p:cNvPr>
          <p:cNvSpPr/>
          <p:nvPr/>
        </p:nvSpPr>
        <p:spPr>
          <a:xfrm>
            <a:off x="8128000" y="4572000"/>
            <a:ext cx="511670" cy="1120140"/>
          </a:xfrm>
          <a:prstGeom prst="downArrow">
            <a:avLst/>
          </a:prstGeom>
          <a:solidFill>
            <a:srgbClr val="6F1A45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92E5AC17-CCF8-3948-8F7C-20ECFB49EFD3}"/>
              </a:ext>
            </a:extLst>
          </p:cNvPr>
          <p:cNvSpPr txBox="1"/>
          <p:nvPr/>
        </p:nvSpPr>
        <p:spPr>
          <a:xfrm>
            <a:off x="1595994" y="6028873"/>
            <a:ext cx="2783015" cy="907643"/>
          </a:xfrm>
          <a:prstGeom prst="rect">
            <a:avLst/>
          </a:prstGeom>
          <a:solidFill>
            <a:srgbClr val="6F1A45"/>
          </a:solidFill>
          <a:ln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0" indent="0" algn="ctr" defTabSz="9334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>
                <a:latin typeface="Calibri" panose="020F0502020204030204" pitchFamily="34" charset="0"/>
                <a:cs typeface="Calibri" panose="020F0502020204030204" pitchFamily="34" charset="0"/>
              </a:rPr>
              <a:t>An indicator </a:t>
            </a:r>
          </a:p>
          <a:p>
            <a:pPr marL="0" lvl="0" indent="0" algn="ctr" defTabSz="9334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>
                <a:latin typeface="Calibri" panose="020F0502020204030204" pitchFamily="34" charset="0"/>
                <a:cs typeface="Calibri" panose="020F0502020204030204" pitchFamily="34" charset="0"/>
              </a:rPr>
              <a:t>For Starting State</a:t>
            </a:r>
          </a:p>
        </p:txBody>
      </p:sp>
      <p:sp>
        <p:nvSpPr>
          <p:cNvPr id="16" name="Rounded Rectangle 7">
            <a:extLst>
              <a:ext uri="{FF2B5EF4-FFF2-40B4-BE49-F238E27FC236}">
                <a16:creationId xmlns:a16="http://schemas.microsoft.com/office/drawing/2014/main" id="{D1BA6AB9-891E-9247-9F60-82CD50917109}"/>
              </a:ext>
            </a:extLst>
          </p:cNvPr>
          <p:cNvSpPr txBox="1"/>
          <p:nvPr/>
        </p:nvSpPr>
        <p:spPr>
          <a:xfrm>
            <a:off x="7099192" y="6028873"/>
            <a:ext cx="2783015" cy="907643"/>
          </a:xfrm>
          <a:prstGeom prst="rect">
            <a:avLst/>
          </a:prstGeom>
          <a:solidFill>
            <a:srgbClr val="6F1A45"/>
          </a:solidFill>
          <a:ln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0" indent="0" algn="ctr" defTabSz="9334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>
                <a:latin typeface="Calibri" panose="020F0502020204030204" pitchFamily="34" charset="0"/>
                <a:cs typeface="Calibri" panose="020F0502020204030204" pitchFamily="34" charset="0"/>
              </a:rPr>
              <a:t>What to do next</a:t>
            </a:r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27D1808D-130B-E74D-9D0F-6E29ED1818CD}"/>
              </a:ext>
            </a:extLst>
          </p:cNvPr>
          <p:cNvSpPr txBox="1"/>
          <p:nvPr/>
        </p:nvSpPr>
        <p:spPr>
          <a:xfrm>
            <a:off x="12383333" y="6028874"/>
            <a:ext cx="2783015" cy="907643"/>
          </a:xfrm>
          <a:prstGeom prst="rect">
            <a:avLst/>
          </a:prstGeom>
          <a:solidFill>
            <a:srgbClr val="6F1A45"/>
          </a:solidFill>
          <a:ln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>
                <a:latin typeface="Calibri" panose="020F0502020204030204" pitchFamily="34" charset="0"/>
                <a:cs typeface="Calibri" panose="020F0502020204030204" pitchFamily="34" charset="0"/>
              </a:rPr>
              <a:t>Something to Loop over</a:t>
            </a:r>
          </a:p>
        </p:txBody>
      </p:sp>
    </p:spTree>
    <p:extLst>
      <p:ext uri="{BB962C8B-B14F-4D97-AF65-F5344CB8AC3E}">
        <p14:creationId xmlns:p14="http://schemas.microsoft.com/office/powerpoint/2010/main" val="389509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Variable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i="1" dirty="0"/>
              <a:t>iteration</a:t>
            </a:r>
            <a:r>
              <a:rPr lang="en-US" dirty="0"/>
              <a:t> is one step in a loop.</a:t>
            </a:r>
          </a:p>
          <a:p>
            <a:endParaRPr lang="en-US" dirty="0"/>
          </a:p>
          <a:p>
            <a:r>
              <a:rPr lang="en-US" dirty="0">
                <a:sym typeface="Wingdings" pitchFamily="2" charset="2"/>
              </a:rPr>
              <a:t>George had to write down a hundred times that he is sorry.</a:t>
            </a:r>
          </a:p>
          <a:p>
            <a:pPr marL="457200" lvl="1" indent="-457200">
              <a:buFont typeface="Wingdings" pitchFamily="2" charset="2"/>
              <a:buChar char="à"/>
            </a:pPr>
            <a:r>
              <a:rPr lang="en-US" sz="2000" dirty="0">
                <a:sym typeface="Wingdings" pitchFamily="2" charset="2"/>
              </a:rPr>
              <a:t>Once George writes down for the first time ”I’m </a:t>
            </a:r>
            <a:r>
              <a:rPr lang="en-US" sz="2000" dirty="0" err="1">
                <a:sym typeface="Wingdings" pitchFamily="2" charset="2"/>
              </a:rPr>
              <a:t>Sorry”,he</a:t>
            </a:r>
            <a:r>
              <a:rPr lang="en-US" sz="2000" dirty="0">
                <a:sym typeface="Wingdings" pitchFamily="2" charset="2"/>
              </a:rPr>
              <a:t> makes an iteration of the punishment.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An </a:t>
            </a:r>
            <a:r>
              <a:rPr lang="en-US" i="1" dirty="0">
                <a:sym typeface="Wingdings" pitchFamily="2" charset="2"/>
              </a:rPr>
              <a:t>Iterating Variable</a:t>
            </a:r>
            <a:r>
              <a:rPr lang="en-US" dirty="0">
                <a:sym typeface="Wingdings" pitchFamily="2" charset="2"/>
              </a:rPr>
              <a:t> is a variable used as an indicator for the</a:t>
            </a:r>
          </a:p>
          <a:p>
            <a:pPr lvl="1"/>
            <a:r>
              <a:rPr lang="en-US" dirty="0">
                <a:sym typeface="Wingdings" pitchFamily="2" charset="2"/>
              </a:rPr>
              <a:t> program to keep track on our loop iterations!</a:t>
            </a:r>
          </a:p>
          <a:p>
            <a:pPr lvl="1"/>
            <a:endParaRPr lang="en-US" dirty="0">
              <a:sym typeface="Wingdings" pitchFamily="2" charset="2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FF7210E-F6B0-1C43-9845-39FC959FC789}"/>
              </a:ext>
            </a:extLst>
          </p:cNvPr>
          <p:cNvSpPr/>
          <p:nvPr/>
        </p:nvSpPr>
        <p:spPr>
          <a:xfrm>
            <a:off x="12640064" y="4118178"/>
            <a:ext cx="3238076" cy="907643"/>
          </a:xfrm>
          <a:prstGeom prst="roundRect">
            <a:avLst>
              <a:gd name="adj" fmla="val 544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3E7394-7137-3142-96A1-B241C0811CB0}"/>
              </a:ext>
            </a:extLst>
          </p:cNvPr>
          <p:cNvSpPr/>
          <p:nvPr/>
        </p:nvSpPr>
        <p:spPr>
          <a:xfrm>
            <a:off x="12773872" y="4325495"/>
            <a:ext cx="34821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 (“I’m Sorry”)</a:t>
            </a:r>
            <a:endParaRPr lang="en-US" sz="28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516CEB-E821-7B4A-86EC-44CA67203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4187" y="1428203"/>
            <a:ext cx="2284083" cy="2284083"/>
          </a:xfrm>
          <a:prstGeom prst="rect">
            <a:avLst/>
          </a:prstGeom>
        </p:spPr>
      </p:pic>
      <p:pic>
        <p:nvPicPr>
          <p:cNvPr id="11" name="Graphic 10" descr="Water">
            <a:extLst>
              <a:ext uri="{FF2B5EF4-FFF2-40B4-BE49-F238E27FC236}">
                <a16:creationId xmlns:a16="http://schemas.microsoft.com/office/drawing/2014/main" id="{EEA965FD-3985-FC44-9D51-692DFD335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73617" y="2501411"/>
            <a:ext cx="519651" cy="519651"/>
          </a:xfrm>
          <a:prstGeom prst="rect">
            <a:avLst/>
          </a:prstGeom>
        </p:spPr>
      </p:pic>
      <p:pic>
        <p:nvPicPr>
          <p:cNvPr id="12" name="Graphic 11" descr="Water">
            <a:extLst>
              <a:ext uri="{FF2B5EF4-FFF2-40B4-BE49-F238E27FC236}">
                <a16:creationId xmlns:a16="http://schemas.microsoft.com/office/drawing/2014/main" id="{FA966625-06FB-CF4A-B2BE-E210EF932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66228" y="2482779"/>
            <a:ext cx="519651" cy="51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5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Statement</a:t>
            </a:r>
            <a:r>
              <a:rPr lang="en-US" sz="2000" dirty="0"/>
              <a:t>(</a:t>
            </a:r>
            <a:r>
              <a:rPr lang="en-US" sz="2000" i="1" dirty="0"/>
              <a:t>s) </a:t>
            </a:r>
            <a:r>
              <a:rPr lang="en-US" dirty="0"/>
              <a:t>is a block of code indented inside a </a:t>
            </a:r>
            <a:r>
              <a:rPr lang="en-US" i="1" dirty="0">
                <a:solidFill>
                  <a:srgbClr val="0A6E31"/>
                </a:solidFill>
              </a:rPr>
              <a:t>for</a:t>
            </a:r>
            <a:r>
              <a:rPr lang="en-US" dirty="0"/>
              <a:t> loop.</a:t>
            </a:r>
          </a:p>
          <a:p>
            <a:endParaRPr lang="en-US" dirty="0"/>
          </a:p>
          <a:p>
            <a:r>
              <a:rPr lang="en-US" dirty="0"/>
              <a:t>For each iteration of a loop, the desired block of code is being executed!</a:t>
            </a:r>
          </a:p>
          <a:p>
            <a:endParaRPr lang="en-US" dirty="0"/>
          </a:p>
          <a:p>
            <a:r>
              <a:rPr lang="en-US" dirty="0"/>
              <a:t>Without mentioning any statement, we will face a </a:t>
            </a:r>
            <a:r>
              <a:rPr lang="en-US" i="1" dirty="0"/>
              <a:t>Syntax Error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77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i="1" dirty="0"/>
              <a:t> sequence </a:t>
            </a:r>
            <a:r>
              <a:rPr lang="en-US" dirty="0"/>
              <a:t>is a collection of some objects.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i="1" dirty="0"/>
              <a:t>sequence</a:t>
            </a:r>
            <a:r>
              <a:rPr lang="en-US" dirty="0"/>
              <a:t> can be anything we can iterate over!</a:t>
            </a:r>
          </a:p>
          <a:p>
            <a:endParaRPr lang="en-US" dirty="0"/>
          </a:p>
          <a:p>
            <a:r>
              <a:rPr lang="en-US" dirty="0"/>
              <a:t>For instance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r>
              <a:rPr lang="en-US" dirty="0">
                <a:sym typeface="Wingdings" pitchFamily="2" charset="2"/>
              </a:rPr>
              <a:t>	- </a:t>
            </a:r>
            <a:r>
              <a:rPr lang="en-US" sz="2800" dirty="0">
                <a:sym typeface="Wingdings" pitchFamily="2" charset="2"/>
              </a:rPr>
              <a:t>A string is a collection of characters that we can loop over it, character by character!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	- A simple integer/float </a:t>
            </a:r>
            <a:r>
              <a:rPr lang="en-US" sz="2800" i="1" dirty="0">
                <a:sym typeface="Wingdings" pitchFamily="2" charset="2"/>
              </a:rPr>
              <a:t>does not </a:t>
            </a:r>
            <a:r>
              <a:rPr lang="en-US" sz="2800" dirty="0">
                <a:sym typeface="Wingdings" pitchFamily="2" charset="2"/>
              </a:rPr>
              <a:t>have an iterator.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2722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– Syntax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E6C0E9C-9ED6-9943-B249-EAE5905464CB}"/>
              </a:ext>
            </a:extLst>
          </p:cNvPr>
          <p:cNvSpPr/>
          <p:nvPr/>
        </p:nvSpPr>
        <p:spPr>
          <a:xfrm>
            <a:off x="1463040" y="2312045"/>
            <a:ext cx="13190219" cy="1551295"/>
          </a:xfrm>
          <a:prstGeom prst="roundRect">
            <a:avLst>
              <a:gd name="adj" fmla="val 544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E97AC-F3EB-C64E-A4B7-B3A50B02F890}"/>
              </a:ext>
            </a:extLst>
          </p:cNvPr>
          <p:cNvSpPr/>
          <p:nvPr/>
        </p:nvSpPr>
        <p:spPr>
          <a:xfrm>
            <a:off x="6175799" y="2610638"/>
            <a:ext cx="74386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iterating_var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Statement(s)</a:t>
            </a:r>
          </a:p>
        </p:txBody>
      </p:sp>
      <p:sp>
        <p:nvSpPr>
          <p:cNvPr id="9" name="מציין מיקום טקסט 4">
            <a:extLst>
              <a:ext uri="{FF2B5EF4-FFF2-40B4-BE49-F238E27FC236}">
                <a16:creationId xmlns:a16="http://schemas.microsoft.com/office/drawing/2014/main" id="{2D816E71-1D63-8A43-8899-21A8560918A7}"/>
              </a:ext>
            </a:extLst>
          </p:cNvPr>
          <p:cNvSpPr txBox="1">
            <a:spLocks/>
          </p:cNvSpPr>
          <p:nvPr/>
        </p:nvSpPr>
        <p:spPr>
          <a:xfrm>
            <a:off x="1117600" y="4317559"/>
            <a:ext cx="14020800" cy="529721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Starts with ‘</a:t>
            </a:r>
            <a:r>
              <a:rPr lang="en-US" sz="24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’ keyword.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 Condition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colon. (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The line after the colon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must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be indented. (4 Spaces)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Indented Statement.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4399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the three-features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Iterating Variable </a:t>
            </a:r>
            <a:r>
              <a:rPr lang="en-US" sz="2400" dirty="0">
                <a:sym typeface="Wingdings" pitchFamily="2" charset="2"/>
              </a:rPr>
              <a:t> letter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sym typeface="Wingdings" pitchFamily="2" charset="2"/>
              </a:rPr>
              <a:t>Sequence</a:t>
            </a:r>
            <a:r>
              <a:rPr lang="en-US" sz="2400" dirty="0">
                <a:sym typeface="Wingdings" pitchFamily="2" charset="2"/>
              </a:rPr>
              <a:t>  ‘</a:t>
            </a:r>
            <a:r>
              <a:rPr lang="en-US" sz="2400" dirty="0">
                <a:solidFill>
                  <a:srgbClr val="0A6E31"/>
                </a:solidFill>
                <a:sym typeface="Wingdings" pitchFamily="2" charset="2"/>
              </a:rPr>
              <a:t>CYBER</a:t>
            </a:r>
            <a:r>
              <a:rPr lang="en-US" sz="2400" dirty="0">
                <a:sym typeface="Wingdings" pitchFamily="2" charset="2"/>
              </a:rPr>
              <a:t>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Statement  </a:t>
            </a:r>
            <a:r>
              <a:rPr lang="en-US" sz="2400" i="1" dirty="0">
                <a:solidFill>
                  <a:srgbClr val="0A6E31"/>
                </a:solidFill>
                <a:sym typeface="Wingdings" pitchFamily="2" charset="2"/>
              </a:rPr>
              <a:t>print</a:t>
            </a:r>
            <a:r>
              <a:rPr lang="en-US" sz="2400" dirty="0">
                <a:sym typeface="Wingdings" pitchFamily="2" charset="2"/>
              </a:rPr>
              <a:t>(letter)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5F92E5E-63CC-1448-BB1C-B749A8E0FF32}"/>
              </a:ext>
            </a:extLst>
          </p:cNvPr>
          <p:cNvSpPr/>
          <p:nvPr/>
        </p:nvSpPr>
        <p:spPr>
          <a:xfrm>
            <a:off x="1117600" y="2087645"/>
            <a:ext cx="13190219" cy="1551295"/>
          </a:xfrm>
          <a:prstGeom prst="roundRect">
            <a:avLst>
              <a:gd name="adj" fmla="val 544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DB6C95-41ED-2240-8969-2CA799CE2644}"/>
              </a:ext>
            </a:extLst>
          </p:cNvPr>
          <p:cNvSpPr/>
          <p:nvPr/>
        </p:nvSpPr>
        <p:spPr>
          <a:xfrm>
            <a:off x="4965489" y="2386238"/>
            <a:ext cx="74386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letter </a:t>
            </a:r>
            <a:r>
              <a:rPr lang="en-US" sz="2800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‘CYBER’</a:t>
            </a:r>
            <a:r>
              <a:rPr lang="en-US" sz="28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(number)</a:t>
            </a:r>
          </a:p>
        </p:txBody>
      </p:sp>
    </p:spTree>
    <p:extLst>
      <p:ext uri="{BB962C8B-B14F-4D97-AF65-F5344CB8AC3E}">
        <p14:creationId xmlns:p14="http://schemas.microsoft.com/office/powerpoint/2010/main" val="38935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– Flow Chart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>
          <a:xfrm>
            <a:off x="662948" y="2180763"/>
            <a:ext cx="8236727" cy="580231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Initialization</a:t>
            </a:r>
            <a:r>
              <a:rPr lang="en-US" sz="2800" dirty="0"/>
              <a:t> is the part where we create the loop.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Initialization</a:t>
            </a:r>
            <a:r>
              <a:rPr lang="en-US" sz="2800" dirty="0"/>
              <a:t> is also the part where we assign the </a:t>
            </a:r>
            <a:r>
              <a:rPr lang="en-US" sz="2800" b="1" i="1" dirty="0"/>
              <a:t>first</a:t>
            </a:r>
            <a:r>
              <a:rPr lang="en-US" sz="2800" dirty="0"/>
              <a:t> value into the </a:t>
            </a:r>
            <a:r>
              <a:rPr lang="en-US" sz="2800" i="1" dirty="0"/>
              <a:t>iterating variable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Once</a:t>
            </a:r>
            <a:r>
              <a:rPr lang="en-US" sz="2800" b="1" dirty="0"/>
              <a:t> </a:t>
            </a:r>
            <a:r>
              <a:rPr lang="en-US" sz="2800" dirty="0"/>
              <a:t>the </a:t>
            </a:r>
            <a:r>
              <a:rPr lang="en-US" sz="2800" i="1" dirty="0">
                <a:solidFill>
                  <a:srgbClr val="7030A0"/>
                </a:solidFill>
              </a:rPr>
              <a:t>Boolean Condition </a:t>
            </a:r>
            <a:r>
              <a:rPr lang="en-US" sz="2800" dirty="0"/>
              <a:t>evaluates as </a:t>
            </a:r>
            <a:r>
              <a:rPr lang="en-US" sz="2800" i="1" dirty="0"/>
              <a:t>True</a:t>
            </a:r>
            <a:r>
              <a:rPr lang="en-US" sz="2800" dirty="0"/>
              <a:t>, we enter the body of the </a:t>
            </a:r>
            <a:r>
              <a:rPr lang="en-US" sz="2800" i="1" dirty="0">
                <a:solidFill>
                  <a:srgbClr val="0A6E31"/>
                </a:solidFill>
              </a:rPr>
              <a:t>for</a:t>
            </a:r>
            <a:r>
              <a:rPr lang="en-US" sz="2800" dirty="0"/>
              <a:t> loop and execute the </a:t>
            </a:r>
            <a:r>
              <a:rPr lang="en-US" sz="2800" i="1" dirty="0"/>
              <a:t>statements</a:t>
            </a:r>
            <a:r>
              <a:rPr lang="en-US" sz="2800" dirty="0"/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Once</a:t>
            </a:r>
            <a:r>
              <a:rPr lang="en-US" sz="2800" dirty="0"/>
              <a:t> the first iteration is done, we update the </a:t>
            </a:r>
            <a:r>
              <a:rPr lang="en-US" sz="2800" i="1" dirty="0"/>
              <a:t>iterating variable</a:t>
            </a:r>
            <a:r>
              <a:rPr lang="en-US" sz="2800" dirty="0"/>
              <a:t> and check the </a:t>
            </a:r>
            <a:r>
              <a:rPr lang="en-US" sz="2800" i="1" dirty="0">
                <a:solidFill>
                  <a:srgbClr val="7030A0"/>
                </a:solidFill>
              </a:rPr>
              <a:t>Boolean Condit</a:t>
            </a:r>
            <a:r>
              <a:rPr lang="en-US" sz="2800" dirty="0">
                <a:solidFill>
                  <a:srgbClr val="7030A0"/>
                </a:solidFill>
              </a:rPr>
              <a:t>ion </a:t>
            </a:r>
            <a:r>
              <a:rPr lang="en-US" sz="2800" dirty="0"/>
              <a:t>once again!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Once</a:t>
            </a:r>
            <a:r>
              <a:rPr lang="en-US" sz="2800" b="1" dirty="0"/>
              <a:t> </a:t>
            </a:r>
            <a:r>
              <a:rPr lang="en-US" sz="2800" dirty="0"/>
              <a:t>the </a:t>
            </a:r>
            <a:r>
              <a:rPr lang="en-US" sz="2800" i="1" dirty="0">
                <a:solidFill>
                  <a:srgbClr val="7030A0"/>
                </a:solidFill>
              </a:rPr>
              <a:t>Boolean Condition </a:t>
            </a:r>
            <a:r>
              <a:rPr lang="en-US" sz="2800" dirty="0"/>
              <a:t>evaluates as </a:t>
            </a:r>
            <a:r>
              <a:rPr lang="en-US" sz="2800" i="1" dirty="0"/>
              <a:t>False</a:t>
            </a:r>
            <a:r>
              <a:rPr lang="en-US" sz="2800" dirty="0"/>
              <a:t>, we exit the </a:t>
            </a:r>
            <a:r>
              <a:rPr lang="en-US" sz="2800" i="1" dirty="0">
                <a:solidFill>
                  <a:srgbClr val="0A6E31"/>
                </a:solidFill>
              </a:rPr>
              <a:t>for</a:t>
            </a:r>
            <a:r>
              <a:rPr lang="en-US" sz="2800" dirty="0"/>
              <a:t> loop!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B6588A-96EC-5E4C-B590-9BB93BB9167F}"/>
              </a:ext>
            </a:extLst>
          </p:cNvPr>
          <p:cNvGrpSpPr/>
          <p:nvPr/>
        </p:nvGrpSpPr>
        <p:grpSpPr>
          <a:xfrm>
            <a:off x="10567226" y="5281961"/>
            <a:ext cx="3235181" cy="731029"/>
            <a:chOff x="2800348" y="117220"/>
            <a:chExt cx="4953003" cy="73102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94139B1-29D9-D946-9BDB-7CA22EEA0803}"/>
                </a:ext>
              </a:extLst>
            </p:cNvPr>
            <p:cNvSpPr/>
            <p:nvPr/>
          </p:nvSpPr>
          <p:spPr>
            <a:xfrm>
              <a:off x="2800348" y="117220"/>
              <a:ext cx="4953003" cy="73102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7">
              <a:extLst>
                <a:ext uri="{FF2B5EF4-FFF2-40B4-BE49-F238E27FC236}">
                  <a16:creationId xmlns:a16="http://schemas.microsoft.com/office/drawing/2014/main" id="{DA97817A-4409-EF4A-B8B4-741A250E8DE9}"/>
                </a:ext>
              </a:extLst>
            </p:cNvPr>
            <p:cNvSpPr txBox="1"/>
            <p:nvPr/>
          </p:nvSpPr>
          <p:spPr>
            <a:xfrm>
              <a:off x="2836034" y="152906"/>
              <a:ext cx="4881631" cy="659657"/>
            </a:xfrm>
            <a:prstGeom prst="rect">
              <a:avLst/>
            </a:prstGeom>
            <a:solidFill>
              <a:srgbClr val="6F1A4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9334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Body of </a:t>
              </a:r>
              <a:r>
                <a:rPr lang="en-US" sz="2100" i="1" kern="1200" dirty="0">
                  <a:solidFill>
                    <a:srgbClr val="0A6E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for</a:t>
              </a:r>
            </a:p>
          </p:txBody>
        </p:sp>
      </p:grpSp>
      <p:cxnSp>
        <p:nvCxnSpPr>
          <p:cNvPr id="8" name="Shape 221">
            <a:extLst>
              <a:ext uri="{FF2B5EF4-FFF2-40B4-BE49-F238E27FC236}">
                <a16:creationId xmlns:a16="http://schemas.microsoft.com/office/drawing/2014/main" id="{FF9F1D91-9259-8140-B296-7E476E047AAD}"/>
              </a:ext>
            </a:extLst>
          </p:cNvPr>
          <p:cNvCxnSpPr>
            <a:cxnSpLocks/>
          </p:cNvCxnSpPr>
          <p:nvPr/>
        </p:nvCxnSpPr>
        <p:spPr>
          <a:xfrm flipV="1">
            <a:off x="12042021" y="1749288"/>
            <a:ext cx="1" cy="674651"/>
          </a:xfrm>
          <a:prstGeom prst="straightConnector1">
            <a:avLst/>
          </a:prstGeom>
          <a:noFill/>
          <a:ln w="76200" cap="rnd" cmpd="sng">
            <a:solidFill>
              <a:schemeClr val="dk1"/>
            </a:solidFill>
            <a:prstDash val="solid"/>
            <a:miter lim="8000"/>
            <a:headEnd type="stealth" w="med" len="med"/>
            <a:tailEnd type="none" w="med" len="med"/>
          </a:ln>
        </p:spPr>
      </p:cxnSp>
      <p:cxnSp>
        <p:nvCxnSpPr>
          <p:cNvPr id="10" name="Shape 224">
            <a:extLst>
              <a:ext uri="{FF2B5EF4-FFF2-40B4-BE49-F238E27FC236}">
                <a16:creationId xmlns:a16="http://schemas.microsoft.com/office/drawing/2014/main" id="{6C915FB3-B8F5-5947-9C24-FACC3C7EB67E}"/>
              </a:ext>
            </a:extLst>
          </p:cNvPr>
          <p:cNvCxnSpPr>
            <a:cxnSpLocks/>
          </p:cNvCxnSpPr>
          <p:nvPr/>
        </p:nvCxnSpPr>
        <p:spPr>
          <a:xfrm flipV="1">
            <a:off x="12042021" y="4480058"/>
            <a:ext cx="0" cy="846323"/>
          </a:xfrm>
          <a:prstGeom prst="straightConnector1">
            <a:avLst/>
          </a:prstGeom>
          <a:noFill/>
          <a:ln w="76200" cap="rnd" cmpd="sng">
            <a:solidFill>
              <a:schemeClr val="dk1"/>
            </a:solidFill>
            <a:prstDash val="solid"/>
            <a:miter lim="8000"/>
            <a:headEnd type="stealth" w="med" len="med"/>
            <a:tailEnd type="none" w="med" len="med"/>
          </a:ln>
        </p:spPr>
      </p:cxnSp>
      <p:cxnSp>
        <p:nvCxnSpPr>
          <p:cNvPr id="11" name="Shape 223">
            <a:extLst>
              <a:ext uri="{FF2B5EF4-FFF2-40B4-BE49-F238E27FC236}">
                <a16:creationId xmlns:a16="http://schemas.microsoft.com/office/drawing/2014/main" id="{013C0E3E-A248-3645-949B-DED91274106B}"/>
              </a:ext>
            </a:extLst>
          </p:cNvPr>
          <p:cNvCxnSpPr>
            <a:cxnSpLocks/>
          </p:cNvCxnSpPr>
          <p:nvPr/>
        </p:nvCxnSpPr>
        <p:spPr>
          <a:xfrm flipH="1">
            <a:off x="9253999" y="4039972"/>
            <a:ext cx="1336535" cy="0"/>
          </a:xfrm>
          <a:prstGeom prst="straightConnector1">
            <a:avLst/>
          </a:prstGeom>
          <a:noFill/>
          <a:ln w="76200" cap="rnd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ED8A15-2FEE-6042-A1D5-9E37964AE018}"/>
              </a:ext>
            </a:extLst>
          </p:cNvPr>
          <p:cNvGrpSpPr/>
          <p:nvPr/>
        </p:nvGrpSpPr>
        <p:grpSpPr>
          <a:xfrm>
            <a:off x="10441324" y="1126797"/>
            <a:ext cx="3235181" cy="731029"/>
            <a:chOff x="2800348" y="117220"/>
            <a:chExt cx="4953003" cy="731029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64F56EA8-5444-AE42-9A19-3BAD6A47F851}"/>
                </a:ext>
              </a:extLst>
            </p:cNvPr>
            <p:cNvSpPr/>
            <p:nvPr/>
          </p:nvSpPr>
          <p:spPr>
            <a:xfrm>
              <a:off x="2800348" y="117220"/>
              <a:ext cx="4953003" cy="73102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7">
              <a:extLst>
                <a:ext uri="{FF2B5EF4-FFF2-40B4-BE49-F238E27FC236}">
                  <a16:creationId xmlns:a16="http://schemas.microsoft.com/office/drawing/2014/main" id="{7EB2F5B7-C011-BF41-8F56-2247C6349ED2}"/>
                </a:ext>
              </a:extLst>
            </p:cNvPr>
            <p:cNvSpPr txBox="1"/>
            <p:nvPr/>
          </p:nvSpPr>
          <p:spPr>
            <a:xfrm>
              <a:off x="2836034" y="152906"/>
              <a:ext cx="4881631" cy="659657"/>
            </a:xfrm>
            <a:prstGeom prst="rect">
              <a:avLst/>
            </a:prstGeom>
            <a:solidFill>
              <a:srgbClr val="6F1A4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9334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Start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8743CF6-78B7-A94F-8793-73A2955C6E44}"/>
              </a:ext>
            </a:extLst>
          </p:cNvPr>
          <p:cNvSpPr txBox="1"/>
          <p:nvPr/>
        </p:nvSpPr>
        <p:spPr>
          <a:xfrm>
            <a:off x="8783883" y="3457105"/>
            <a:ext cx="844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1E4A3-6DC4-D240-B5BC-CE77C9B698CF}"/>
              </a:ext>
            </a:extLst>
          </p:cNvPr>
          <p:cNvSpPr txBox="1"/>
          <p:nvPr/>
        </p:nvSpPr>
        <p:spPr>
          <a:xfrm>
            <a:off x="12488656" y="4383266"/>
            <a:ext cx="86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68B9B42-5D8B-9A4B-B569-493A96E02300}"/>
              </a:ext>
            </a:extLst>
          </p:cNvPr>
          <p:cNvGrpSpPr/>
          <p:nvPr/>
        </p:nvGrpSpPr>
        <p:grpSpPr>
          <a:xfrm>
            <a:off x="10448917" y="2444844"/>
            <a:ext cx="3235181" cy="731029"/>
            <a:chOff x="2800348" y="117220"/>
            <a:chExt cx="4953003" cy="731029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A085372-9160-2C43-B798-62C4F5BF0C5F}"/>
                </a:ext>
              </a:extLst>
            </p:cNvPr>
            <p:cNvSpPr/>
            <p:nvPr/>
          </p:nvSpPr>
          <p:spPr>
            <a:xfrm>
              <a:off x="2800348" y="117220"/>
              <a:ext cx="4953003" cy="73102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7">
              <a:extLst>
                <a:ext uri="{FF2B5EF4-FFF2-40B4-BE49-F238E27FC236}">
                  <a16:creationId xmlns:a16="http://schemas.microsoft.com/office/drawing/2014/main" id="{D68D0827-154F-5248-B6C2-E16DDDB47B73}"/>
                </a:ext>
              </a:extLst>
            </p:cNvPr>
            <p:cNvSpPr txBox="1"/>
            <p:nvPr/>
          </p:nvSpPr>
          <p:spPr>
            <a:xfrm>
              <a:off x="2836034" y="152906"/>
              <a:ext cx="4881631" cy="659657"/>
            </a:xfrm>
            <a:prstGeom prst="rect">
              <a:avLst/>
            </a:prstGeom>
            <a:solidFill>
              <a:srgbClr val="6F1A4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9334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Initialization</a:t>
              </a:r>
            </a:p>
          </p:txBody>
        </p:sp>
      </p:grpSp>
      <p:cxnSp>
        <p:nvCxnSpPr>
          <p:cNvPr id="23" name="Shape 223">
            <a:extLst>
              <a:ext uri="{FF2B5EF4-FFF2-40B4-BE49-F238E27FC236}">
                <a16:creationId xmlns:a16="http://schemas.microsoft.com/office/drawing/2014/main" id="{B93FFB94-EFF8-1145-93EF-9E62AF087D6D}"/>
              </a:ext>
            </a:extLst>
          </p:cNvPr>
          <p:cNvCxnSpPr>
            <a:cxnSpLocks/>
          </p:cNvCxnSpPr>
          <p:nvPr/>
        </p:nvCxnSpPr>
        <p:spPr>
          <a:xfrm>
            <a:off x="12058914" y="6057409"/>
            <a:ext cx="1" cy="641372"/>
          </a:xfrm>
          <a:prstGeom prst="straightConnector1">
            <a:avLst/>
          </a:prstGeom>
          <a:noFill/>
          <a:ln w="76200" cap="rnd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25" name="Shape 223">
            <a:extLst>
              <a:ext uri="{FF2B5EF4-FFF2-40B4-BE49-F238E27FC236}">
                <a16:creationId xmlns:a16="http://schemas.microsoft.com/office/drawing/2014/main" id="{A596B69E-CE20-B049-AD55-1FCD346B20B5}"/>
              </a:ext>
            </a:extLst>
          </p:cNvPr>
          <p:cNvCxnSpPr>
            <a:cxnSpLocks/>
          </p:cNvCxnSpPr>
          <p:nvPr/>
        </p:nvCxnSpPr>
        <p:spPr>
          <a:xfrm flipH="1">
            <a:off x="12081775" y="6698781"/>
            <a:ext cx="3056625" cy="0"/>
          </a:xfrm>
          <a:prstGeom prst="straightConnector1">
            <a:avLst/>
          </a:prstGeom>
          <a:noFill/>
          <a:ln w="76200" cap="rnd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27" name="Shape 224">
            <a:extLst>
              <a:ext uri="{FF2B5EF4-FFF2-40B4-BE49-F238E27FC236}">
                <a16:creationId xmlns:a16="http://schemas.microsoft.com/office/drawing/2014/main" id="{66CBA639-582C-8240-B8B4-8AC50BFF99AF}"/>
              </a:ext>
            </a:extLst>
          </p:cNvPr>
          <p:cNvCxnSpPr>
            <a:cxnSpLocks/>
          </p:cNvCxnSpPr>
          <p:nvPr/>
        </p:nvCxnSpPr>
        <p:spPr>
          <a:xfrm>
            <a:off x="13706958" y="4039972"/>
            <a:ext cx="1378075" cy="0"/>
          </a:xfrm>
          <a:prstGeom prst="straightConnector1">
            <a:avLst/>
          </a:prstGeom>
          <a:noFill/>
          <a:ln w="76200" cap="rnd" cmpd="sng">
            <a:solidFill>
              <a:schemeClr val="dk1"/>
            </a:solidFill>
            <a:prstDash val="solid"/>
            <a:miter lim="8000"/>
            <a:headEnd type="stealth" w="med" len="med"/>
            <a:tailEnd type="none" w="med" len="med"/>
          </a:ln>
        </p:spPr>
      </p:cxnSp>
      <p:cxnSp>
        <p:nvCxnSpPr>
          <p:cNvPr id="29" name="Shape 223">
            <a:extLst>
              <a:ext uri="{FF2B5EF4-FFF2-40B4-BE49-F238E27FC236}">
                <a16:creationId xmlns:a16="http://schemas.microsoft.com/office/drawing/2014/main" id="{CC068F01-AF70-8B4B-BE21-EEA9297E9889}"/>
              </a:ext>
            </a:extLst>
          </p:cNvPr>
          <p:cNvCxnSpPr>
            <a:cxnSpLocks/>
          </p:cNvCxnSpPr>
          <p:nvPr/>
        </p:nvCxnSpPr>
        <p:spPr>
          <a:xfrm>
            <a:off x="15161260" y="6057409"/>
            <a:ext cx="0" cy="641372"/>
          </a:xfrm>
          <a:prstGeom prst="straightConnector1">
            <a:avLst/>
          </a:prstGeom>
          <a:noFill/>
          <a:ln w="76200" cap="rnd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4" name="Shape 223">
            <a:extLst>
              <a:ext uri="{FF2B5EF4-FFF2-40B4-BE49-F238E27FC236}">
                <a16:creationId xmlns:a16="http://schemas.microsoft.com/office/drawing/2014/main" id="{70B5220F-F171-B44B-AA49-F2D7F7672429}"/>
              </a:ext>
            </a:extLst>
          </p:cNvPr>
          <p:cNvCxnSpPr>
            <a:cxnSpLocks/>
          </p:cNvCxnSpPr>
          <p:nvPr/>
        </p:nvCxnSpPr>
        <p:spPr>
          <a:xfrm>
            <a:off x="9234421" y="4039972"/>
            <a:ext cx="0" cy="3732428"/>
          </a:xfrm>
          <a:prstGeom prst="straightConnector1">
            <a:avLst/>
          </a:prstGeom>
          <a:noFill/>
          <a:ln w="76200" cap="rnd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6" name="Shape 224">
            <a:extLst>
              <a:ext uri="{FF2B5EF4-FFF2-40B4-BE49-F238E27FC236}">
                <a16:creationId xmlns:a16="http://schemas.microsoft.com/office/drawing/2014/main" id="{29D417EC-EE51-8944-84F0-11E89EC22A33}"/>
              </a:ext>
            </a:extLst>
          </p:cNvPr>
          <p:cNvCxnSpPr>
            <a:cxnSpLocks/>
          </p:cNvCxnSpPr>
          <p:nvPr/>
        </p:nvCxnSpPr>
        <p:spPr>
          <a:xfrm flipH="1">
            <a:off x="9253998" y="7772400"/>
            <a:ext cx="1210635" cy="0"/>
          </a:xfrm>
          <a:prstGeom prst="straightConnector1">
            <a:avLst/>
          </a:prstGeom>
          <a:noFill/>
          <a:ln w="76200" cap="rnd" cmpd="sng">
            <a:solidFill>
              <a:schemeClr val="dk1"/>
            </a:solidFill>
            <a:prstDash val="solid"/>
            <a:miter lim="8000"/>
            <a:headEnd type="stealth" w="med" len="med"/>
            <a:tailEnd type="none" w="med" len="med"/>
          </a:ln>
        </p:spPr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9D18511-76DD-7944-98F0-D9F59AD41B02}"/>
              </a:ext>
            </a:extLst>
          </p:cNvPr>
          <p:cNvGrpSpPr/>
          <p:nvPr/>
        </p:nvGrpSpPr>
        <p:grpSpPr>
          <a:xfrm>
            <a:off x="10567225" y="7322507"/>
            <a:ext cx="3235181" cy="731029"/>
            <a:chOff x="2800348" y="117220"/>
            <a:chExt cx="4953003" cy="731029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01CAFBF-71F2-E940-B0A4-291B785337A0}"/>
                </a:ext>
              </a:extLst>
            </p:cNvPr>
            <p:cNvSpPr/>
            <p:nvPr/>
          </p:nvSpPr>
          <p:spPr>
            <a:xfrm>
              <a:off x="2800348" y="117220"/>
              <a:ext cx="4953003" cy="73102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ounded Rectangle 7">
              <a:extLst>
                <a:ext uri="{FF2B5EF4-FFF2-40B4-BE49-F238E27FC236}">
                  <a16:creationId xmlns:a16="http://schemas.microsoft.com/office/drawing/2014/main" id="{47E90DF8-2758-B148-BAF1-5241E1D084D3}"/>
                </a:ext>
              </a:extLst>
            </p:cNvPr>
            <p:cNvSpPr txBox="1"/>
            <p:nvPr/>
          </p:nvSpPr>
          <p:spPr>
            <a:xfrm>
              <a:off x="2836034" y="152906"/>
              <a:ext cx="4881631" cy="659657"/>
            </a:xfrm>
            <a:prstGeom prst="rect">
              <a:avLst/>
            </a:prstGeom>
            <a:solidFill>
              <a:srgbClr val="6F1A4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9334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Exit the </a:t>
              </a:r>
              <a:r>
                <a:rPr lang="en-US" sz="2100" i="1" kern="1200" dirty="0">
                  <a:solidFill>
                    <a:srgbClr val="0A6E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for</a:t>
              </a:r>
              <a:r>
                <a:rPr lang="en-US" sz="21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 Loop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C5ADD6-CA64-9940-BC4E-43D906ABCB68}"/>
              </a:ext>
            </a:extLst>
          </p:cNvPr>
          <p:cNvGrpSpPr/>
          <p:nvPr/>
        </p:nvGrpSpPr>
        <p:grpSpPr>
          <a:xfrm>
            <a:off x="14090736" y="5280173"/>
            <a:ext cx="2088947" cy="731029"/>
            <a:chOff x="2800348" y="117220"/>
            <a:chExt cx="4953003" cy="731029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E31738DC-38BA-D043-BAF8-B3749B8BA45D}"/>
                </a:ext>
              </a:extLst>
            </p:cNvPr>
            <p:cNvSpPr/>
            <p:nvPr/>
          </p:nvSpPr>
          <p:spPr>
            <a:xfrm>
              <a:off x="2800348" y="117220"/>
              <a:ext cx="4953003" cy="73102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7">
              <a:extLst>
                <a:ext uri="{FF2B5EF4-FFF2-40B4-BE49-F238E27FC236}">
                  <a16:creationId xmlns:a16="http://schemas.microsoft.com/office/drawing/2014/main" id="{AECBCA6E-B295-FD4D-B9B3-FF974799DB08}"/>
                </a:ext>
              </a:extLst>
            </p:cNvPr>
            <p:cNvSpPr txBox="1"/>
            <p:nvPr/>
          </p:nvSpPr>
          <p:spPr>
            <a:xfrm>
              <a:off x="2836034" y="152906"/>
              <a:ext cx="4881631" cy="659657"/>
            </a:xfrm>
            <a:prstGeom prst="rect">
              <a:avLst/>
            </a:prstGeom>
            <a:solidFill>
              <a:srgbClr val="6F1A4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9334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Update</a:t>
              </a:r>
              <a:endParaRPr lang="en-US" sz="2100" b="1" i="1" kern="1200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525BA3-2F65-E14C-823D-3A127939FF84}"/>
              </a:ext>
            </a:extLst>
          </p:cNvPr>
          <p:cNvGrpSpPr/>
          <p:nvPr/>
        </p:nvGrpSpPr>
        <p:grpSpPr>
          <a:xfrm>
            <a:off x="10510850" y="3674458"/>
            <a:ext cx="3235181" cy="731029"/>
            <a:chOff x="2800348" y="117220"/>
            <a:chExt cx="4953003" cy="731029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F530C56-38ED-A347-8921-80D8B5E46712}"/>
                </a:ext>
              </a:extLst>
            </p:cNvPr>
            <p:cNvSpPr/>
            <p:nvPr/>
          </p:nvSpPr>
          <p:spPr>
            <a:xfrm>
              <a:off x="2800348" y="117220"/>
              <a:ext cx="4953003" cy="73102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ounded Rectangle 7">
              <a:extLst>
                <a:ext uri="{FF2B5EF4-FFF2-40B4-BE49-F238E27FC236}">
                  <a16:creationId xmlns:a16="http://schemas.microsoft.com/office/drawing/2014/main" id="{B467A9BF-A864-7E42-B63D-93EAEE665313}"/>
                </a:ext>
              </a:extLst>
            </p:cNvPr>
            <p:cNvSpPr txBox="1"/>
            <p:nvPr/>
          </p:nvSpPr>
          <p:spPr>
            <a:xfrm>
              <a:off x="2836034" y="152906"/>
              <a:ext cx="4881631" cy="659657"/>
            </a:xfrm>
            <a:prstGeom prst="rect">
              <a:avLst/>
            </a:prstGeom>
            <a:solidFill>
              <a:srgbClr val="6F1A4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9334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Condition</a:t>
              </a:r>
            </a:p>
          </p:txBody>
        </p:sp>
      </p:grpSp>
      <p:cxnSp>
        <p:nvCxnSpPr>
          <p:cNvPr id="37" name="Shape 224">
            <a:extLst>
              <a:ext uri="{FF2B5EF4-FFF2-40B4-BE49-F238E27FC236}">
                <a16:creationId xmlns:a16="http://schemas.microsoft.com/office/drawing/2014/main" id="{2749B5D7-25A5-1543-93A2-5981F62E5058}"/>
              </a:ext>
            </a:extLst>
          </p:cNvPr>
          <p:cNvCxnSpPr>
            <a:cxnSpLocks/>
          </p:cNvCxnSpPr>
          <p:nvPr/>
        </p:nvCxnSpPr>
        <p:spPr>
          <a:xfrm flipV="1">
            <a:off x="12040897" y="3140187"/>
            <a:ext cx="0" cy="544694"/>
          </a:xfrm>
          <a:prstGeom prst="straightConnector1">
            <a:avLst/>
          </a:prstGeom>
          <a:noFill/>
          <a:ln w="76200" cap="rnd" cmpd="sng">
            <a:solidFill>
              <a:schemeClr val="dk1"/>
            </a:solidFill>
            <a:prstDash val="solid"/>
            <a:miter lim="8000"/>
            <a:headEnd type="stealth" w="med" len="med"/>
            <a:tailEnd type="none" w="med" len="med"/>
          </a:ln>
        </p:spPr>
      </p:cxnSp>
      <p:cxnSp>
        <p:nvCxnSpPr>
          <p:cNvPr id="46" name="Shape 223">
            <a:extLst>
              <a:ext uri="{FF2B5EF4-FFF2-40B4-BE49-F238E27FC236}">
                <a16:creationId xmlns:a16="http://schemas.microsoft.com/office/drawing/2014/main" id="{3C622315-8841-0B48-8B31-1190ECA28DE3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5135209" y="4039972"/>
            <a:ext cx="1" cy="1240201"/>
          </a:xfrm>
          <a:prstGeom prst="straightConnector1">
            <a:avLst/>
          </a:prstGeom>
          <a:noFill/>
          <a:ln w="76200" cap="rnd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217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 minute..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BA95C-48CC-1442-8DB6-F9C961296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29" y="3783977"/>
            <a:ext cx="4227805" cy="42278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69D9E7-3C25-104C-9F3B-8B81A6BE11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t="21724"/>
          <a:stretch/>
        </p:blipFill>
        <p:spPr>
          <a:xfrm>
            <a:off x="5721388" y="4781673"/>
            <a:ext cx="4227805" cy="33093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71ADEA-5DF8-C941-A82B-28F15179AF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5127" y="3863216"/>
            <a:ext cx="4460527" cy="42278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3782C5A-729E-7241-A41C-77510F8D998E}"/>
              </a:ext>
            </a:extLst>
          </p:cNvPr>
          <p:cNvSpPr/>
          <p:nvPr/>
        </p:nvSpPr>
        <p:spPr>
          <a:xfrm>
            <a:off x="1117600" y="2442587"/>
            <a:ext cx="62064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Let’s get to know George.</a:t>
            </a:r>
          </a:p>
        </p:txBody>
      </p:sp>
    </p:spTree>
    <p:extLst>
      <p:ext uri="{BB962C8B-B14F-4D97-AF65-F5344CB8AC3E}">
        <p14:creationId xmlns:p14="http://schemas.microsoft.com/office/powerpoint/2010/main" val="41711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Over Numbers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times, we would like to loop over numbers, in order.</a:t>
            </a:r>
          </a:p>
          <a:p>
            <a:endParaRPr lang="en-US" dirty="0"/>
          </a:p>
          <a:p>
            <a:r>
              <a:rPr lang="en-US" dirty="0"/>
              <a:t>In the previous example, we created a </a:t>
            </a:r>
            <a:r>
              <a:rPr lang="en-US" i="1" dirty="0">
                <a:solidFill>
                  <a:srgbClr val="0A6E31"/>
                </a:solidFill>
              </a:rPr>
              <a:t>sequence</a:t>
            </a:r>
            <a:r>
              <a:rPr lang="en-US" dirty="0"/>
              <a:t>, using characters of a string.</a:t>
            </a:r>
          </a:p>
          <a:p>
            <a:endParaRPr lang="en-US" dirty="0"/>
          </a:p>
          <a:p>
            <a:r>
              <a:rPr lang="en-US" dirty="0"/>
              <a:t>What if we want to create a </a:t>
            </a:r>
            <a:r>
              <a:rPr lang="en-US" i="1" dirty="0">
                <a:solidFill>
                  <a:srgbClr val="0A6E31"/>
                </a:solidFill>
              </a:rPr>
              <a:t>sequence</a:t>
            </a:r>
            <a:r>
              <a:rPr lang="en-US" dirty="0"/>
              <a:t> of numbers?</a:t>
            </a:r>
          </a:p>
          <a:p>
            <a:endParaRPr lang="en-US" dirty="0"/>
          </a:p>
          <a:p>
            <a:r>
              <a:rPr lang="en-US" dirty="0"/>
              <a:t>Let’s get to know the </a:t>
            </a:r>
            <a:r>
              <a:rPr lang="en-US" i="1" dirty="0">
                <a:solidFill>
                  <a:srgbClr val="0A6E31"/>
                </a:solidFill>
              </a:rPr>
              <a:t>range</a:t>
            </a:r>
            <a:r>
              <a:rPr lang="en-US" dirty="0"/>
              <a:t>() function! </a:t>
            </a:r>
          </a:p>
        </p:txBody>
      </p:sp>
    </p:spTree>
    <p:extLst>
      <p:ext uri="{BB962C8B-B14F-4D97-AF65-F5344CB8AC3E}">
        <p14:creationId xmlns:p14="http://schemas.microsoft.com/office/powerpoint/2010/main" val="194811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A6E31"/>
                </a:solidFill>
              </a:rPr>
              <a:t>range</a:t>
            </a:r>
            <a:r>
              <a:rPr lang="en-US" i="1" dirty="0"/>
              <a:t>() </a:t>
            </a:r>
            <a:r>
              <a:rPr lang="en-US" dirty="0"/>
              <a:t>Function!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Using the </a:t>
            </a:r>
            <a:r>
              <a:rPr lang="en-US" i="1" dirty="0">
                <a:solidFill>
                  <a:srgbClr val="0A6E31"/>
                </a:solidFill>
              </a:rPr>
              <a:t>range</a:t>
            </a:r>
            <a:r>
              <a:rPr lang="en-US" i="1" dirty="0">
                <a:solidFill>
                  <a:schemeClr val="bg2"/>
                </a:solidFill>
              </a:rPr>
              <a:t>()</a:t>
            </a:r>
            <a:r>
              <a:rPr lang="en-US" dirty="0"/>
              <a:t> function, we can create a </a:t>
            </a:r>
            <a:r>
              <a:rPr lang="en-US" i="1" dirty="0">
                <a:solidFill>
                  <a:srgbClr val="0A6E31"/>
                </a:solidFill>
              </a:rPr>
              <a:t>sequence</a:t>
            </a:r>
            <a:r>
              <a:rPr lang="en-US" dirty="0"/>
              <a:t> of numbers.</a:t>
            </a:r>
          </a:p>
          <a:p>
            <a:r>
              <a:rPr lang="en-US" dirty="0"/>
              <a:t>For instance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</a:p>
          <a:p>
            <a:r>
              <a:rPr lang="en-US" b="1" i="1" dirty="0">
                <a:solidFill>
                  <a:srgbClr val="0A6E31"/>
                </a:solidFill>
              </a:rPr>
              <a:t>	</a:t>
            </a:r>
            <a:r>
              <a:rPr lang="en-US" i="1" dirty="0">
                <a:solidFill>
                  <a:srgbClr val="0A6E31"/>
                </a:solidFill>
              </a:rPr>
              <a:t>range</a:t>
            </a:r>
            <a:r>
              <a:rPr lang="en-US" i="1" dirty="0"/>
              <a:t>(</a:t>
            </a:r>
            <a:r>
              <a:rPr lang="en-US" sz="2400" i="1" dirty="0"/>
              <a:t>10</a:t>
            </a:r>
            <a:r>
              <a:rPr lang="en-US" i="1" dirty="0"/>
              <a:t>)</a:t>
            </a:r>
            <a:r>
              <a:rPr lang="en-US" dirty="0"/>
              <a:t> creates a </a:t>
            </a:r>
            <a:r>
              <a:rPr lang="en-US" i="1" dirty="0">
                <a:solidFill>
                  <a:srgbClr val="0A6E31"/>
                </a:solidFill>
              </a:rPr>
              <a:t>sequence</a:t>
            </a:r>
            <a:r>
              <a:rPr lang="en-US" dirty="0"/>
              <a:t> of numbers between </a:t>
            </a:r>
            <a:r>
              <a:rPr lang="en-US" i="1" dirty="0"/>
              <a:t>0</a:t>
            </a:r>
            <a:r>
              <a:rPr lang="en-US" dirty="0"/>
              <a:t> and </a:t>
            </a:r>
            <a:r>
              <a:rPr lang="en-US" i="1" dirty="0"/>
              <a:t>10.</a:t>
            </a:r>
            <a:endParaRPr lang="en-US" b="1" i="1" dirty="0"/>
          </a:p>
          <a:p>
            <a:r>
              <a:rPr lang="en-US" dirty="0"/>
              <a:t>	</a:t>
            </a:r>
          </a:p>
          <a:p>
            <a:r>
              <a:rPr lang="en-US" dirty="0"/>
              <a:t>Counting in Python always </a:t>
            </a:r>
            <a:r>
              <a:rPr lang="en-US" i="1" dirty="0"/>
              <a:t>starts with 0</a:t>
            </a:r>
            <a:r>
              <a:rPr lang="en-US" dirty="0"/>
              <a:t>, and </a:t>
            </a:r>
            <a:r>
              <a:rPr lang="en-US" i="1" dirty="0"/>
              <a:t>ends on </a:t>
            </a:r>
            <a:r>
              <a:rPr lang="en-US" b="1" i="1" dirty="0"/>
              <a:t>n</a:t>
            </a:r>
            <a:r>
              <a:rPr lang="en-US" i="1" dirty="0"/>
              <a:t>-1</a:t>
            </a:r>
            <a:r>
              <a:rPr lang="en-US" dirty="0"/>
              <a:t>, with </a:t>
            </a:r>
            <a:r>
              <a:rPr lang="en-US" b="1" i="1" dirty="0"/>
              <a:t>n</a:t>
            </a:r>
            <a:r>
              <a:rPr lang="en-US" dirty="0"/>
              <a:t> being the length of the object being counted.</a:t>
            </a:r>
          </a:p>
          <a:p>
            <a:endParaRPr lang="en-US" dirty="0"/>
          </a:p>
          <a:p>
            <a:r>
              <a:rPr lang="en-US" i="1" dirty="0">
                <a:solidFill>
                  <a:srgbClr val="0A6E31"/>
                </a:solidFill>
              </a:rPr>
              <a:t>range</a:t>
            </a:r>
            <a:r>
              <a:rPr lang="en-US" i="1" dirty="0"/>
              <a:t>(</a:t>
            </a:r>
            <a:r>
              <a:rPr lang="en-US" sz="2400" i="1" dirty="0"/>
              <a:t>10</a:t>
            </a:r>
            <a:r>
              <a:rPr lang="en-US" i="1" dirty="0"/>
              <a:t>) </a:t>
            </a:r>
            <a:r>
              <a:rPr lang="en-US" i="1" dirty="0">
                <a:sym typeface="Wingdings" pitchFamily="2" charset="2"/>
              </a:rPr>
              <a:t></a:t>
            </a:r>
          </a:p>
          <a:p>
            <a:r>
              <a:rPr lang="en-US" i="1" dirty="0">
                <a:sym typeface="Wingdings" pitchFamily="2" charset="2"/>
              </a:rPr>
              <a:t>			(0,10) </a:t>
            </a:r>
          </a:p>
          <a:p>
            <a:r>
              <a:rPr lang="en-US" i="1" dirty="0">
                <a:sym typeface="Wingdings" pitchFamily="2" charset="2"/>
              </a:rPr>
              <a:t>					[0, 1, 2, 3, 4, 5, 6, 7, 8, 9] </a:t>
            </a:r>
          </a:p>
          <a:p>
            <a:r>
              <a:rPr lang="en-US" i="1" dirty="0">
                <a:sym typeface="Wingdings" pitchFamily="2" charset="2"/>
              </a:rPr>
              <a:t>										starts with 0, ends with 10-1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3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A6E31"/>
                </a:solidFill>
              </a:rPr>
              <a:t>range</a:t>
            </a:r>
            <a:r>
              <a:rPr lang="en-US" dirty="0"/>
              <a:t>() Function – List View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look on a </a:t>
            </a:r>
            <a:r>
              <a:rPr lang="en-US" i="1" dirty="0">
                <a:solidFill>
                  <a:srgbClr val="0A6E31"/>
                </a:solidFill>
              </a:rPr>
              <a:t>range</a:t>
            </a:r>
            <a:r>
              <a:rPr lang="en-US" dirty="0"/>
              <a:t>() as a </a:t>
            </a:r>
            <a:r>
              <a:rPr lang="en-US" i="1" dirty="0">
                <a:solidFill>
                  <a:srgbClr val="0A6E31"/>
                </a:solidFill>
              </a:rPr>
              <a:t>list</a:t>
            </a:r>
            <a:r>
              <a:rPr lang="en-US" dirty="0"/>
              <a:t>!</a:t>
            </a:r>
          </a:p>
          <a:p>
            <a:r>
              <a:rPr lang="en-US" dirty="0"/>
              <a:t>Calling out </a:t>
            </a:r>
            <a:r>
              <a:rPr lang="en-US" i="1" dirty="0">
                <a:solidFill>
                  <a:srgbClr val="0A6E31"/>
                </a:solidFill>
              </a:rPr>
              <a:t>range</a:t>
            </a:r>
            <a:r>
              <a:rPr lang="en-US" dirty="0"/>
              <a:t>(10) returns as:</a:t>
            </a:r>
          </a:p>
          <a:p>
            <a:r>
              <a:rPr lang="en-US" b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range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(0, 10)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/>
              <a:t>We can use the </a:t>
            </a:r>
            <a:r>
              <a:rPr lang="en-US" i="1" dirty="0">
                <a:solidFill>
                  <a:srgbClr val="0A6E31"/>
                </a:solidFill>
              </a:rPr>
              <a:t>list</a:t>
            </a:r>
            <a:r>
              <a:rPr lang="en-US" dirty="0"/>
              <a:t>() function to cast a range </a:t>
            </a:r>
            <a:r>
              <a:rPr lang="en-US" i="1" dirty="0">
                <a:solidFill>
                  <a:srgbClr val="0A6E31"/>
                </a:solidFill>
              </a:rPr>
              <a:t>sequence</a:t>
            </a:r>
            <a:r>
              <a:rPr lang="en-US" dirty="0"/>
              <a:t> into a </a:t>
            </a:r>
            <a:r>
              <a:rPr lang="en-US" i="1" dirty="0">
                <a:solidFill>
                  <a:srgbClr val="0A6E31"/>
                </a:solidFill>
              </a:rPr>
              <a:t>list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44CE88F-3A24-644F-8770-2310B02236C1}"/>
              </a:ext>
            </a:extLst>
          </p:cNvPr>
          <p:cNvSpPr/>
          <p:nvPr/>
        </p:nvSpPr>
        <p:spPr>
          <a:xfrm>
            <a:off x="1894001" y="5143501"/>
            <a:ext cx="10999039" cy="1724618"/>
          </a:xfrm>
          <a:prstGeom prst="roundRect">
            <a:avLst>
              <a:gd name="adj" fmla="val 544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397B3A-67CC-5345-B0CB-E902C1E6457F}"/>
              </a:ext>
            </a:extLst>
          </p:cNvPr>
          <p:cNvSpPr/>
          <p:nvPr/>
        </p:nvSpPr>
        <p:spPr>
          <a:xfrm>
            <a:off x="2783840" y="5417820"/>
            <a:ext cx="91262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39A428"/>
                </a:solidFill>
                <a:latin typeface="Menlo" panose="020B0609030804020204" pitchFamily="49" charset="0"/>
              </a:rPr>
              <a:t>list</a:t>
            </a:r>
            <a:r>
              <a:rPr lang="en-US" sz="3200" dirty="0">
                <a:latin typeface="Menlo" panose="020B0609030804020204" pitchFamily="49" charset="0"/>
              </a:rPr>
              <a:t>(</a:t>
            </a:r>
            <a:r>
              <a:rPr lang="en-US" sz="3200" dirty="0">
                <a:solidFill>
                  <a:srgbClr val="39A428"/>
                </a:solidFill>
                <a:latin typeface="Menlo" panose="020B0609030804020204" pitchFamily="49" charset="0"/>
              </a:rPr>
              <a:t>range</a:t>
            </a:r>
            <a:r>
              <a:rPr lang="en-US" sz="3200" dirty="0">
                <a:latin typeface="Menlo" panose="020B0609030804020204" pitchFamily="49" charset="0"/>
              </a:rPr>
              <a:t>(</a:t>
            </a:r>
            <a:r>
              <a:rPr lang="en-US" sz="3200" dirty="0">
                <a:solidFill>
                  <a:srgbClr val="39A428"/>
                </a:solidFill>
                <a:latin typeface="Menlo" panose="020B0609030804020204" pitchFamily="49" charset="0"/>
              </a:rPr>
              <a:t>10</a:t>
            </a:r>
            <a:r>
              <a:rPr lang="en-US" sz="3200" dirty="0">
                <a:latin typeface="Menlo" panose="020B0609030804020204" pitchFamily="49" charset="0"/>
              </a:rPr>
              <a:t>)) </a:t>
            </a:r>
          </a:p>
          <a:p>
            <a:r>
              <a:rPr lang="en-US" sz="3200" dirty="0">
                <a:latin typeface="Menlo" panose="020B0609030804020204" pitchFamily="49" charset="0"/>
              </a:rPr>
              <a:t>[0, 1, 2, 3, 4, 5, 6, 7, 8, 9]</a:t>
            </a:r>
          </a:p>
        </p:txBody>
      </p:sp>
    </p:spTree>
    <p:extLst>
      <p:ext uri="{BB962C8B-B14F-4D97-AF65-F5344CB8AC3E}">
        <p14:creationId xmlns:p14="http://schemas.microsoft.com/office/powerpoint/2010/main" val="22482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– Example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E6C0E9C-9ED6-9943-B249-EAE5905464CB}"/>
              </a:ext>
            </a:extLst>
          </p:cNvPr>
          <p:cNvSpPr/>
          <p:nvPr/>
        </p:nvSpPr>
        <p:spPr>
          <a:xfrm>
            <a:off x="1463040" y="2312045"/>
            <a:ext cx="13190219" cy="1551295"/>
          </a:xfrm>
          <a:prstGeom prst="roundRect">
            <a:avLst>
              <a:gd name="adj" fmla="val 544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E97AC-F3EB-C64E-A4B7-B3A50B02F890}"/>
              </a:ext>
            </a:extLst>
          </p:cNvPr>
          <p:cNvSpPr/>
          <p:nvPr/>
        </p:nvSpPr>
        <p:spPr>
          <a:xfrm>
            <a:off x="6175799" y="2610638"/>
            <a:ext cx="74386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number </a:t>
            </a:r>
            <a:r>
              <a:rPr lang="en-US" sz="2800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range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8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מציין מיקום טקסט 4">
            <a:extLst>
              <a:ext uri="{FF2B5EF4-FFF2-40B4-BE49-F238E27FC236}">
                <a16:creationId xmlns:a16="http://schemas.microsoft.com/office/drawing/2014/main" id="{2F6635A8-5514-0F47-A3CB-39D546F47635}"/>
              </a:ext>
            </a:extLst>
          </p:cNvPr>
          <p:cNvSpPr txBox="1">
            <a:spLocks/>
          </p:cNvSpPr>
          <p:nvPr/>
        </p:nvSpPr>
        <p:spPr>
          <a:xfrm>
            <a:off x="1666240" y="4000322"/>
            <a:ext cx="14020800" cy="529721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Declare a for loop using the ‘</a:t>
            </a:r>
            <a:r>
              <a:rPr lang="en-US" sz="24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’ keyword!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Create an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Iterating Variable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”!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Create a </a:t>
            </a:r>
            <a:r>
              <a:rPr lang="en-US" sz="24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lang="en-US" sz="2400" b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digits from 0 to 9, using </a:t>
            </a:r>
            <a:r>
              <a:rPr lang="en-US" sz="2400" i="1" dirty="0">
                <a:solidFill>
                  <a:srgbClr val="0A6E31"/>
                </a:solidFill>
              </a:rPr>
              <a:t>range</a:t>
            </a:r>
            <a:r>
              <a:rPr lang="en-US" sz="2400" i="1" dirty="0"/>
              <a:t>(</a:t>
            </a:r>
            <a:r>
              <a:rPr lang="en-US" sz="1800" i="1" dirty="0"/>
              <a:t>10</a:t>
            </a:r>
            <a:r>
              <a:rPr lang="en-US" sz="2400" i="1" dirty="0"/>
              <a:t>)</a:t>
            </a:r>
            <a:r>
              <a:rPr lang="en-US" sz="2400" dirty="0"/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first iteration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the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value in the </a:t>
            </a:r>
            <a:r>
              <a:rPr lang="en-US" sz="24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assigned to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(0)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For each iteration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 the </a:t>
            </a:r>
            <a:r>
              <a:rPr lang="en-US" sz="24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we execute the statement: print out the value of  stored inside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value stored inside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set to the next value stored inside the </a:t>
            </a:r>
            <a:r>
              <a:rPr lang="en-US" sz="24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3394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Over Numbers - Demonstration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CC5CAEF7-BAFC-8349-9A69-04964806FD40}"/>
              </a:ext>
            </a:extLst>
          </p:cNvPr>
          <p:cNvSpPr/>
          <p:nvPr/>
        </p:nvSpPr>
        <p:spPr>
          <a:xfrm rot="16200000">
            <a:off x="8645807" y="3880714"/>
            <a:ext cx="511670" cy="1120140"/>
          </a:xfrm>
          <a:prstGeom prst="downArrow">
            <a:avLst/>
          </a:prstGeom>
          <a:solidFill>
            <a:srgbClr val="6F1A45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B8C7D99-4BB6-554F-BF44-4C5DB1B1AAC6}"/>
              </a:ext>
            </a:extLst>
          </p:cNvPr>
          <p:cNvSpPr/>
          <p:nvPr/>
        </p:nvSpPr>
        <p:spPr>
          <a:xfrm>
            <a:off x="1325880" y="2727102"/>
            <a:ext cx="5943599" cy="1551295"/>
          </a:xfrm>
          <a:prstGeom prst="roundRect">
            <a:avLst>
              <a:gd name="adj" fmla="val 544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3954D-D1C3-E94F-9F0B-8A23294F3F96}"/>
              </a:ext>
            </a:extLst>
          </p:cNvPr>
          <p:cNvSpPr/>
          <p:nvPr/>
        </p:nvSpPr>
        <p:spPr>
          <a:xfrm>
            <a:off x="0" y="3025695"/>
            <a:ext cx="74386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number </a:t>
            </a:r>
            <a:r>
              <a:rPr lang="en-US" sz="2800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range</a:t>
            </a:r>
            <a:r>
              <a:rPr lang="en-US" sz="2800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(10):</a:t>
            </a:r>
          </a:p>
          <a:p>
            <a:pPr algn="ctr"/>
            <a:r>
              <a:rPr lang="en-US" sz="28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(number)</a:t>
            </a: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CF9049C1-1E2E-0D4C-804C-E59B49D74103}"/>
              </a:ext>
            </a:extLst>
          </p:cNvPr>
          <p:cNvSpPr txBox="1"/>
          <p:nvPr/>
        </p:nvSpPr>
        <p:spPr>
          <a:xfrm>
            <a:off x="10734127" y="3986962"/>
            <a:ext cx="2783015" cy="907643"/>
          </a:xfrm>
          <a:prstGeom prst="rect">
            <a:avLst/>
          </a:prstGeom>
          <a:solidFill>
            <a:srgbClr val="6F1A45"/>
          </a:solidFill>
          <a:ln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0" indent="0" algn="ctr" defTabSz="9334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>
                <a:latin typeface="Calibri" panose="020F0502020204030204" pitchFamily="34" charset="0"/>
                <a:cs typeface="Calibri" panose="020F0502020204030204" pitchFamily="34" charset="0"/>
              </a:rPr>
              <a:t>Same Output!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B0A776C-033A-A64B-A2EE-D352816A3A53}"/>
              </a:ext>
            </a:extLst>
          </p:cNvPr>
          <p:cNvSpPr/>
          <p:nvPr/>
        </p:nvSpPr>
        <p:spPr>
          <a:xfrm>
            <a:off x="1325880" y="5164199"/>
            <a:ext cx="5943599" cy="1551295"/>
          </a:xfrm>
          <a:prstGeom prst="roundRect">
            <a:avLst>
              <a:gd name="adj" fmla="val 544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6215A9-BE55-B84A-BF0E-E2EE7BD67F77}"/>
              </a:ext>
            </a:extLst>
          </p:cNvPr>
          <p:cNvSpPr/>
          <p:nvPr/>
        </p:nvSpPr>
        <p:spPr>
          <a:xfrm>
            <a:off x="902971" y="5462792"/>
            <a:ext cx="74386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number </a:t>
            </a:r>
            <a:r>
              <a:rPr lang="en-US" sz="2800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[0,1,2,3,4,5,6,7,8,9]</a:t>
            </a:r>
            <a:r>
              <a:rPr lang="en-US" sz="28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8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(number)</a:t>
            </a:r>
          </a:p>
        </p:txBody>
      </p:sp>
    </p:spTree>
    <p:extLst>
      <p:ext uri="{BB962C8B-B14F-4D97-AF65-F5344CB8AC3E}">
        <p14:creationId xmlns:p14="http://schemas.microsoft.com/office/powerpoint/2010/main" val="410742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 animBg="1"/>
      <p:bldP spid="12" grpId="0" animBg="1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Over Numbers – George!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CC5CAEF7-BAFC-8349-9A69-04964806FD40}"/>
              </a:ext>
            </a:extLst>
          </p:cNvPr>
          <p:cNvSpPr/>
          <p:nvPr/>
        </p:nvSpPr>
        <p:spPr>
          <a:xfrm rot="16200000">
            <a:off x="9146398" y="5489641"/>
            <a:ext cx="511670" cy="1120140"/>
          </a:xfrm>
          <a:prstGeom prst="downArrow">
            <a:avLst/>
          </a:prstGeom>
          <a:solidFill>
            <a:srgbClr val="6F1A45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B8C7D99-4BB6-554F-BF44-4C5DB1B1AAC6}"/>
              </a:ext>
            </a:extLst>
          </p:cNvPr>
          <p:cNvSpPr/>
          <p:nvPr/>
        </p:nvSpPr>
        <p:spPr>
          <a:xfrm>
            <a:off x="1894001" y="5316823"/>
            <a:ext cx="5943599" cy="1551295"/>
          </a:xfrm>
          <a:prstGeom prst="roundRect">
            <a:avLst>
              <a:gd name="adj" fmla="val 544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3954D-D1C3-E94F-9F0B-8A23294F3F96}"/>
              </a:ext>
            </a:extLst>
          </p:cNvPr>
          <p:cNvSpPr/>
          <p:nvPr/>
        </p:nvSpPr>
        <p:spPr>
          <a:xfrm>
            <a:off x="2514600" y="5625930"/>
            <a:ext cx="74386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number </a:t>
            </a:r>
            <a:r>
              <a:rPr lang="en-US" sz="2800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range</a:t>
            </a:r>
            <a:r>
              <a:rPr lang="en-US" sz="28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(100):</a:t>
            </a:r>
            <a:endParaRPr 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“I’m Sorry!”)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310930-F9AD-1949-9057-212300C16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7764" y="5001314"/>
            <a:ext cx="2284083" cy="2284083"/>
          </a:xfrm>
          <a:prstGeom prst="rect">
            <a:avLst/>
          </a:prstGeom>
        </p:spPr>
      </p:pic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00145BDD-663B-C243-B1A6-712ACBED92FD}"/>
              </a:ext>
            </a:extLst>
          </p:cNvPr>
          <p:cNvSpPr txBox="1"/>
          <p:nvPr/>
        </p:nvSpPr>
        <p:spPr>
          <a:xfrm>
            <a:off x="1514664" y="2868218"/>
            <a:ext cx="6155099" cy="907643"/>
          </a:xfrm>
          <a:prstGeom prst="rect">
            <a:avLst/>
          </a:prstGeom>
          <a:solidFill>
            <a:srgbClr val="6F1A45"/>
          </a:solidFill>
          <a:ln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0" indent="0" algn="ctr" defTabSz="9334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>
                <a:latin typeface="Calibri" panose="020F0502020204030204" pitchFamily="34" charset="0"/>
                <a:cs typeface="Calibri" panose="020F0502020204030204" pitchFamily="34" charset="0"/>
              </a:rPr>
              <a:t>George has to write down a hundred times “I’m Sorry”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96580763-0FD5-1245-BE1C-6FF71625D3BB}"/>
              </a:ext>
            </a:extLst>
          </p:cNvPr>
          <p:cNvSpPr/>
          <p:nvPr/>
        </p:nvSpPr>
        <p:spPr>
          <a:xfrm>
            <a:off x="4041843" y="3881174"/>
            <a:ext cx="511670" cy="1120140"/>
          </a:xfrm>
          <a:prstGeom prst="downArrow">
            <a:avLst/>
          </a:prstGeom>
          <a:solidFill>
            <a:srgbClr val="6F1A45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13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A6E31"/>
                </a:solidFill>
              </a:rPr>
              <a:t>range</a:t>
            </a:r>
            <a:r>
              <a:rPr lang="en-US" dirty="0"/>
              <a:t>() Function - Arguments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17600" y="2251224"/>
            <a:ext cx="14020800" cy="4080996"/>
          </a:xfrm>
        </p:spPr>
        <p:txBody>
          <a:bodyPr>
            <a:normAutofit/>
          </a:bodyPr>
          <a:lstStyle/>
          <a:p>
            <a:r>
              <a:rPr lang="en-US" sz="2800" dirty="0"/>
              <a:t>Instead of only specifying the </a:t>
            </a:r>
            <a:r>
              <a:rPr lang="en-US" sz="2800" i="1" dirty="0"/>
              <a:t>upper limit</a:t>
            </a:r>
            <a:r>
              <a:rPr lang="en-US" sz="2800" b="1" dirty="0"/>
              <a:t> </a:t>
            </a:r>
            <a:r>
              <a:rPr lang="en-US" sz="2800" dirty="0"/>
              <a:t>of the </a:t>
            </a:r>
            <a:r>
              <a:rPr lang="en-US" sz="2800" i="1" dirty="0">
                <a:solidFill>
                  <a:srgbClr val="0A6E31"/>
                </a:solidFill>
              </a:rPr>
              <a:t>range</a:t>
            </a:r>
            <a:r>
              <a:rPr lang="en-US" sz="2800" dirty="0"/>
              <a:t> we can also specify the </a:t>
            </a:r>
            <a:r>
              <a:rPr lang="en-US" sz="2800" i="1" dirty="0"/>
              <a:t>bottom limit</a:t>
            </a:r>
            <a:r>
              <a:rPr lang="en-US" sz="2800" dirty="0"/>
              <a:t>:</a:t>
            </a:r>
          </a:p>
          <a:p>
            <a:r>
              <a:rPr lang="en-US" sz="2800" dirty="0">
                <a:solidFill>
                  <a:srgbClr val="0A6E31"/>
                </a:solidFill>
              </a:rPr>
              <a:t>	</a:t>
            </a:r>
            <a:r>
              <a:rPr lang="en-US" sz="2800" i="1" dirty="0">
                <a:solidFill>
                  <a:srgbClr val="0A6E31"/>
                </a:solidFill>
              </a:rPr>
              <a:t>range</a:t>
            </a:r>
            <a:r>
              <a:rPr lang="en-US" sz="2800" dirty="0"/>
              <a:t>(a, b)</a:t>
            </a:r>
          </a:p>
          <a:p>
            <a:endParaRPr lang="en-US" sz="2800" dirty="0"/>
          </a:p>
          <a:p>
            <a:r>
              <a:rPr lang="en-US" sz="2800" dirty="0"/>
              <a:t>The </a:t>
            </a:r>
            <a:r>
              <a:rPr lang="en-US" sz="2800" i="1" dirty="0">
                <a:solidFill>
                  <a:srgbClr val="0A6E31"/>
                </a:solidFill>
              </a:rPr>
              <a:t>sequence</a:t>
            </a:r>
            <a:r>
              <a:rPr lang="en-US" sz="2800" dirty="0"/>
              <a:t> is going to start from </a:t>
            </a:r>
            <a:r>
              <a:rPr lang="en-US" sz="2800" b="1" dirty="0"/>
              <a:t>a</a:t>
            </a:r>
            <a:r>
              <a:rPr lang="en-US" sz="2800" dirty="0"/>
              <a:t> to </a:t>
            </a:r>
            <a:r>
              <a:rPr lang="en-US" sz="2800" b="1" dirty="0"/>
              <a:t>b-1</a:t>
            </a:r>
            <a:r>
              <a:rPr lang="en-US" sz="2800" dirty="0"/>
              <a:t>.</a:t>
            </a:r>
          </a:p>
          <a:p>
            <a:r>
              <a:rPr lang="en-US" sz="2800" dirty="0"/>
              <a:t>For Instance: </a:t>
            </a:r>
          </a:p>
          <a:p>
            <a:r>
              <a:rPr lang="en-US" sz="2800" dirty="0">
                <a:solidFill>
                  <a:srgbClr val="0A6E31"/>
                </a:solidFill>
              </a:rPr>
              <a:t>	</a:t>
            </a:r>
            <a:r>
              <a:rPr lang="en-US" sz="2800" i="1" dirty="0">
                <a:solidFill>
                  <a:srgbClr val="0A6E31"/>
                </a:solidFill>
              </a:rPr>
              <a:t>range</a:t>
            </a:r>
            <a:r>
              <a:rPr lang="en-US" sz="2800" dirty="0"/>
              <a:t>(3,10) </a:t>
            </a:r>
            <a:r>
              <a:rPr lang="en-US" sz="2800" dirty="0">
                <a:sym typeface="Wingdings" pitchFamily="2" charset="2"/>
              </a:rPr>
              <a:t> 	Creates a </a:t>
            </a:r>
            <a:r>
              <a:rPr lang="en-US" sz="2800" i="1" dirty="0">
                <a:solidFill>
                  <a:srgbClr val="0A6E31"/>
                </a:solidFill>
                <a:sym typeface="Wingdings" pitchFamily="2" charset="2"/>
              </a:rPr>
              <a:t>sequence</a:t>
            </a:r>
            <a:r>
              <a:rPr lang="en-US" sz="2800" dirty="0">
                <a:sym typeface="Wingdings" pitchFamily="2" charset="2"/>
              </a:rPr>
              <a:t> of digits starting from 3 and ends on 9.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CF8C4A-E043-0B40-865A-57EADBE1D544}"/>
              </a:ext>
            </a:extLst>
          </p:cNvPr>
          <p:cNvSpPr/>
          <p:nvPr/>
        </p:nvSpPr>
        <p:spPr>
          <a:xfrm>
            <a:off x="1117600" y="5553948"/>
            <a:ext cx="15138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We can also add a 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third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argument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to specify the exact number to 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increment/decrement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by:</a:t>
            </a:r>
          </a:p>
          <a:p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range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(a, b, c)</a:t>
            </a:r>
          </a:p>
          <a:p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For instance:</a:t>
            </a:r>
          </a:p>
          <a:p>
            <a:r>
              <a:rPr lang="en-US" sz="28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range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(2, 11, 2) 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	Creates a </a:t>
            </a:r>
            <a:r>
              <a:rPr lang="en-US" sz="28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sequence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of digits starting from 2 and ends on 10. (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[2, 4, 6, 8, 10])</a:t>
            </a:r>
          </a:p>
        </p:txBody>
      </p:sp>
    </p:spTree>
    <p:extLst>
      <p:ext uri="{BB962C8B-B14F-4D97-AF65-F5344CB8AC3E}">
        <p14:creationId xmlns:p14="http://schemas.microsoft.com/office/powerpoint/2010/main" val="203264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Variable Names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Iterating Variables </a:t>
            </a:r>
            <a:r>
              <a:rPr lang="en-US" dirty="0" err="1"/>
              <a:t>i</a:t>
            </a:r>
            <a:r>
              <a:rPr lang="en-US" dirty="0"/>
              <a:t>, j, and k are the conventional variable names used for loops.</a:t>
            </a:r>
          </a:p>
          <a:p>
            <a:endParaRPr lang="en-US" dirty="0"/>
          </a:p>
          <a:p>
            <a:r>
              <a:rPr lang="en-US" dirty="0"/>
              <a:t>That being said, if the iterations have meaning, a more indicative name should be used, to improve readability: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13CD9A5-CBE3-DA4D-8B61-68416829F140}"/>
              </a:ext>
            </a:extLst>
          </p:cNvPr>
          <p:cNvSpPr/>
          <p:nvPr/>
        </p:nvSpPr>
        <p:spPr>
          <a:xfrm>
            <a:off x="957580" y="4615499"/>
            <a:ext cx="13883639" cy="1762441"/>
          </a:xfrm>
          <a:prstGeom prst="roundRect">
            <a:avLst>
              <a:gd name="adj" fmla="val 544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FBE7AA-92B7-4649-B0C7-F87FC30891A3}"/>
              </a:ext>
            </a:extLst>
          </p:cNvPr>
          <p:cNvSpPr/>
          <p:nvPr/>
        </p:nvSpPr>
        <p:spPr>
          <a:xfrm>
            <a:off x="1414781" y="4953362"/>
            <a:ext cx="125755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celebrity_name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[‘The Rock’, ‘Bruno Mars’, ’Cristiano Ronaldo’]: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celebrity_name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964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use FOR, and when do we use WHILE?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of thumb: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you know ahead of the loop execution how many loops you will want, use </a:t>
            </a:r>
            <a:r>
              <a:rPr lang="en-US" i="1" dirty="0">
                <a:solidFill>
                  <a:srgbClr val="0A6E31"/>
                </a:solidFill>
              </a:rPr>
              <a:t>for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you will only know when to stop the loop during the loop execution, use </a:t>
            </a:r>
            <a:r>
              <a:rPr lang="en-US" i="1" dirty="0">
                <a:solidFill>
                  <a:srgbClr val="0A6E31"/>
                </a:solidFill>
              </a:rPr>
              <a:t>while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312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AE883419-82B9-A844-A363-9F6161D7753D}"/>
              </a:ext>
            </a:extLst>
          </p:cNvPr>
          <p:cNvSpPr txBox="1">
            <a:spLocks/>
          </p:cNvSpPr>
          <p:nvPr/>
        </p:nvSpPr>
        <p:spPr>
          <a:xfrm>
            <a:off x="1117599" y="2254469"/>
            <a:ext cx="10723881" cy="117140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Remember Nested </a:t>
            </a:r>
            <a:r>
              <a:rPr lang="en-US" sz="32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sz="3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Condition?</a:t>
            </a:r>
          </a:p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</a:t>
            </a: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statement</a:t>
            </a:r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inside</a:t>
            </a:r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statement</a:t>
            </a:r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9" name="Shape 378">
            <a:extLst>
              <a:ext uri="{FF2B5EF4-FFF2-40B4-BE49-F238E27FC236}">
                <a16:creationId xmlns:a16="http://schemas.microsoft.com/office/drawing/2014/main" id="{8A025960-F040-EC41-92DB-D1DD5B622E21}"/>
              </a:ext>
            </a:extLst>
          </p:cNvPr>
          <p:cNvSpPr txBox="1"/>
          <p:nvPr/>
        </p:nvSpPr>
        <p:spPr>
          <a:xfrm>
            <a:off x="1702590" y="3572433"/>
            <a:ext cx="6130923" cy="11714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-47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2400" b="0" i="0" u="none" strike="noStrike" cap="none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flavor == </a:t>
            </a:r>
            <a:r>
              <a:rPr lang="en-US" sz="2400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“Chocolate”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-47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(“Yes!”)</a:t>
            </a:r>
          </a:p>
          <a:p>
            <a:pPr marL="0" marR="0" lvl="0" indent="-47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2400" b="0" i="0" u="none" strike="noStrike" cap="none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price &lt; 15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-47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5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	   print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(“Buy”)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DAF4A39-F1D6-7C4F-AD62-484297868BF8}"/>
              </a:ext>
            </a:extLst>
          </p:cNvPr>
          <p:cNvSpPr txBox="1">
            <a:spLocks/>
          </p:cNvSpPr>
          <p:nvPr/>
        </p:nvSpPr>
        <p:spPr>
          <a:xfrm>
            <a:off x="1117599" y="5718126"/>
            <a:ext cx="10723881" cy="117140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 loop inside another loop is called a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Nested Loop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en-US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DD2FECB-9270-B641-B24A-5AB81EDB81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96" b="9180"/>
          <a:stretch/>
        </p:blipFill>
        <p:spPr>
          <a:xfrm>
            <a:off x="7465060" y="1559255"/>
            <a:ext cx="8052675" cy="57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7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Meanwhile in class..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BA95C-48CC-1442-8DB6-F9C961296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0595" y="3825731"/>
            <a:ext cx="4227805" cy="42278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4A309D-4AC1-FD47-9229-43D9C11C4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3419" y="3080303"/>
            <a:ext cx="5341621" cy="4973233"/>
          </a:xfrm>
          <a:prstGeom prst="rect">
            <a:avLst/>
          </a:prstGeom>
        </p:spPr>
      </p:pic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6F101381-BB82-8140-8E3E-5AA18B072885}"/>
              </a:ext>
            </a:extLst>
          </p:cNvPr>
          <p:cNvSpPr/>
          <p:nvPr/>
        </p:nvSpPr>
        <p:spPr>
          <a:xfrm>
            <a:off x="3820807" y="2194560"/>
            <a:ext cx="3040380" cy="2125980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cs typeface="Calibri" panose="020F0502020204030204" pitchFamily="34" charset="0"/>
              </a:rPr>
              <a:t>HEY George,</a:t>
            </a:r>
          </a:p>
          <a:p>
            <a:pPr algn="ctr"/>
            <a:r>
              <a:rPr lang="en-US" sz="2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cs typeface="Calibri" panose="020F0502020204030204" pitchFamily="34" charset="0"/>
              </a:rPr>
              <a:t>Quit talking</a:t>
            </a:r>
          </a:p>
          <a:p>
            <a:pPr algn="ctr"/>
            <a:r>
              <a:rPr lang="en-US" sz="2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cs typeface="Calibri" panose="020F0502020204030204" pitchFamily="34" charset="0"/>
              </a:rPr>
              <a:t>or I’ll punish you!</a:t>
            </a:r>
          </a:p>
          <a:p>
            <a:pPr algn="ctr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F13341-4A84-354C-8262-019BD06A2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5041" y="1278228"/>
            <a:ext cx="3942080" cy="23816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0164EB-EF47-F445-9E05-DCF6E26E63D3}"/>
              </a:ext>
            </a:extLst>
          </p:cNvPr>
          <p:cNvSpPr txBox="1"/>
          <p:nvPr/>
        </p:nvSpPr>
        <p:spPr>
          <a:xfrm>
            <a:off x="9738360" y="233803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*PUNISHED*</a:t>
            </a:r>
          </a:p>
        </p:txBody>
      </p:sp>
      <p:pic>
        <p:nvPicPr>
          <p:cNvPr id="19" name="Graphic 18" descr="Water">
            <a:extLst>
              <a:ext uri="{FF2B5EF4-FFF2-40B4-BE49-F238E27FC236}">
                <a16:creationId xmlns:a16="http://schemas.microsoft.com/office/drawing/2014/main" id="{408B0018-5CA7-D74B-9C08-CFCEA6B15B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138797" y="5749799"/>
            <a:ext cx="833881" cy="833881"/>
          </a:xfrm>
          <a:prstGeom prst="rect">
            <a:avLst/>
          </a:prstGeom>
        </p:spPr>
      </p:pic>
      <p:pic>
        <p:nvPicPr>
          <p:cNvPr id="20" name="Graphic 19" descr="Water">
            <a:extLst>
              <a:ext uri="{FF2B5EF4-FFF2-40B4-BE49-F238E27FC236}">
                <a16:creationId xmlns:a16="http://schemas.microsoft.com/office/drawing/2014/main" id="{19A13AC9-79D3-9042-B8FB-5108C381D9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138797" y="6749510"/>
            <a:ext cx="833881" cy="833881"/>
          </a:xfrm>
          <a:prstGeom prst="rect">
            <a:avLst/>
          </a:prstGeom>
        </p:spPr>
      </p:pic>
      <p:pic>
        <p:nvPicPr>
          <p:cNvPr id="21" name="Graphic 20" descr="Water">
            <a:extLst>
              <a:ext uri="{FF2B5EF4-FFF2-40B4-BE49-F238E27FC236}">
                <a16:creationId xmlns:a16="http://schemas.microsoft.com/office/drawing/2014/main" id="{BAABEF64-B5FB-2D4B-8E04-EF22BCC327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121793" y="5749799"/>
            <a:ext cx="833881" cy="833881"/>
          </a:xfrm>
          <a:prstGeom prst="rect">
            <a:avLst/>
          </a:prstGeom>
        </p:spPr>
      </p:pic>
      <p:pic>
        <p:nvPicPr>
          <p:cNvPr id="22" name="Graphic 21" descr="Water">
            <a:extLst>
              <a:ext uri="{FF2B5EF4-FFF2-40B4-BE49-F238E27FC236}">
                <a16:creationId xmlns:a16="http://schemas.microsoft.com/office/drawing/2014/main" id="{74BEEC42-FD97-884D-8362-B46486C10C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190616" y="6668991"/>
            <a:ext cx="833881" cy="833881"/>
          </a:xfrm>
          <a:prstGeom prst="rect">
            <a:avLst/>
          </a:prstGeom>
        </p:spPr>
      </p:pic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A6E6481E-088B-1E44-8F7C-15C3FF1D3993}"/>
              </a:ext>
            </a:extLst>
          </p:cNvPr>
          <p:cNvSpPr/>
          <p:nvPr/>
        </p:nvSpPr>
        <p:spPr>
          <a:xfrm>
            <a:off x="3843819" y="2215120"/>
            <a:ext cx="3040380" cy="2125980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cs typeface="Calibri" panose="020F0502020204030204" pitchFamily="34" charset="0"/>
              </a:rPr>
              <a:t>Write down a hundred times you’re sorry!</a:t>
            </a:r>
          </a:p>
          <a:p>
            <a:pPr algn="ctr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86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Python allows to use one loop inside another loop!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Nested loop can be either a Nested ‘</a:t>
            </a:r>
            <a:r>
              <a:rPr lang="en-US" i="1" dirty="0">
                <a:solidFill>
                  <a:srgbClr val="0A6E31"/>
                </a:solidFill>
              </a:rPr>
              <a:t>for</a:t>
            </a:r>
            <a:r>
              <a:rPr lang="en-US" dirty="0"/>
              <a:t>’ loop or a Nested ‘</a:t>
            </a:r>
            <a:r>
              <a:rPr lang="en-US" i="1" dirty="0">
                <a:solidFill>
                  <a:srgbClr val="0A6E31"/>
                </a:solidFill>
              </a:rPr>
              <a:t>while</a:t>
            </a:r>
            <a:r>
              <a:rPr lang="en-US" dirty="0"/>
              <a:t>’ loop!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Nested loop can also be a mix of the two.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0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for Loop – Syntax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E6C0E9C-9ED6-9943-B249-EAE5905464CB}"/>
              </a:ext>
            </a:extLst>
          </p:cNvPr>
          <p:cNvSpPr/>
          <p:nvPr/>
        </p:nvSpPr>
        <p:spPr>
          <a:xfrm>
            <a:off x="1463040" y="2312046"/>
            <a:ext cx="13190219" cy="2408620"/>
          </a:xfrm>
          <a:prstGeom prst="roundRect">
            <a:avLst>
              <a:gd name="adj" fmla="val 544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E97AC-F3EB-C64E-A4B7-B3A50B02F890}"/>
              </a:ext>
            </a:extLst>
          </p:cNvPr>
          <p:cNvSpPr/>
          <p:nvPr/>
        </p:nvSpPr>
        <p:spPr>
          <a:xfrm>
            <a:off x="4408699" y="2610638"/>
            <a:ext cx="74386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iterating_var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iterating_var2 </a:t>
            </a:r>
            <a:r>
              <a:rPr lang="en-US" sz="2800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sequence2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		Statements </a:t>
            </a:r>
          </a:p>
          <a:p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	Statements</a:t>
            </a:r>
          </a:p>
        </p:txBody>
      </p:sp>
      <p:sp>
        <p:nvSpPr>
          <p:cNvPr id="9" name="מציין מיקום טקסט 4">
            <a:extLst>
              <a:ext uri="{FF2B5EF4-FFF2-40B4-BE49-F238E27FC236}">
                <a16:creationId xmlns:a16="http://schemas.microsoft.com/office/drawing/2014/main" id="{2D816E71-1D63-8A43-8899-21A8560918A7}"/>
              </a:ext>
            </a:extLst>
          </p:cNvPr>
          <p:cNvSpPr txBox="1">
            <a:spLocks/>
          </p:cNvSpPr>
          <p:nvPr/>
        </p:nvSpPr>
        <p:spPr>
          <a:xfrm>
            <a:off x="1117600" y="4900566"/>
            <a:ext cx="14020800" cy="529721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colon for both loops. (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The line after the colon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must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be indented. (4 Spaces)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Indented Statements for each loop!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3415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for Loop – Logic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E6C0E9C-9ED6-9943-B249-EAE5905464CB}"/>
              </a:ext>
            </a:extLst>
          </p:cNvPr>
          <p:cNvSpPr/>
          <p:nvPr/>
        </p:nvSpPr>
        <p:spPr>
          <a:xfrm>
            <a:off x="1463040" y="2312046"/>
            <a:ext cx="13487399" cy="2408620"/>
          </a:xfrm>
          <a:prstGeom prst="roundRect">
            <a:avLst>
              <a:gd name="adj" fmla="val 544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E97AC-F3EB-C64E-A4B7-B3A50B02F890}"/>
              </a:ext>
            </a:extLst>
          </p:cNvPr>
          <p:cNvSpPr/>
          <p:nvPr/>
        </p:nvSpPr>
        <p:spPr>
          <a:xfrm>
            <a:off x="4408699" y="2610638"/>
            <a:ext cx="74386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iterating_var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iterating_var2 </a:t>
            </a:r>
            <a:r>
              <a:rPr lang="en-US" sz="2800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sequence2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		Statements </a:t>
            </a:r>
          </a:p>
          <a:p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	Statements</a:t>
            </a:r>
          </a:p>
        </p:txBody>
      </p:sp>
      <p:sp>
        <p:nvSpPr>
          <p:cNvPr id="9" name="מציין מיקום טקסט 4">
            <a:extLst>
              <a:ext uri="{FF2B5EF4-FFF2-40B4-BE49-F238E27FC236}">
                <a16:creationId xmlns:a16="http://schemas.microsoft.com/office/drawing/2014/main" id="{2D816E71-1D63-8A43-8899-21A8560918A7}"/>
              </a:ext>
            </a:extLst>
          </p:cNvPr>
          <p:cNvSpPr txBox="1">
            <a:spLocks/>
          </p:cNvSpPr>
          <p:nvPr/>
        </p:nvSpPr>
        <p:spPr>
          <a:xfrm>
            <a:off x="1117600" y="4900566"/>
            <a:ext cx="14020800" cy="529721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Declare a ‘</a:t>
            </a:r>
            <a:r>
              <a:rPr lang="en-US" sz="24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’ loop. (We are going to refer this as “</a:t>
            </a: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outer loop”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Declare another ‘</a:t>
            </a:r>
            <a:r>
              <a:rPr lang="en-US" sz="24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’ loop inside the </a:t>
            </a: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‘</a:t>
            </a:r>
            <a:r>
              <a:rPr lang="en-US" sz="24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’ loop. (We are going to refer this as “</a:t>
            </a: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inner loop”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every iteration of the the </a:t>
            </a: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outer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loop, the </a:t>
            </a: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loop executes.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The </a:t>
            </a: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inner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loop continues until 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all iterations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over the given </a:t>
            </a:r>
            <a:r>
              <a:rPr lang="en-US" sz="24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sequence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are complete and then heads back to the </a:t>
            </a: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outer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loop.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936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for Loop - Example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5835B57-6D07-564D-9A05-9F661A4B07DE}"/>
              </a:ext>
            </a:extLst>
          </p:cNvPr>
          <p:cNvSpPr/>
          <p:nvPr/>
        </p:nvSpPr>
        <p:spPr>
          <a:xfrm>
            <a:off x="1117600" y="1914145"/>
            <a:ext cx="13512799" cy="2112251"/>
          </a:xfrm>
          <a:prstGeom prst="roundRect">
            <a:avLst>
              <a:gd name="adj" fmla="val 544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3A3A36-2611-9D48-B812-8512A9BC45C4}"/>
              </a:ext>
            </a:extLst>
          </p:cNvPr>
          <p:cNvSpPr/>
          <p:nvPr/>
        </p:nvSpPr>
        <p:spPr>
          <a:xfrm>
            <a:off x="4141998" y="2210514"/>
            <a:ext cx="74386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range </a:t>
            </a:r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(1,11)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j </a:t>
            </a:r>
            <a:r>
              <a:rPr lang="en-US" sz="2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range</a:t>
            </a:r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(1,11)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8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end =‘/t’)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  <p:pic>
        <p:nvPicPr>
          <p:cNvPr id="11" name="תמונה 5">
            <a:extLst>
              <a:ext uri="{FF2B5EF4-FFF2-40B4-BE49-F238E27FC236}">
                <a16:creationId xmlns:a16="http://schemas.microsoft.com/office/drawing/2014/main" id="{0FB38C57-9B94-7241-9592-B95A1F4E2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851" y="1175836"/>
            <a:ext cx="5537200" cy="3510766"/>
          </a:xfrm>
          <a:prstGeom prst="rect">
            <a:avLst/>
          </a:prstGeom>
        </p:spPr>
      </p:pic>
      <p:sp>
        <p:nvSpPr>
          <p:cNvPr id="12" name="מציין מיקום טקסט 4">
            <a:extLst>
              <a:ext uri="{FF2B5EF4-FFF2-40B4-BE49-F238E27FC236}">
                <a16:creationId xmlns:a16="http://schemas.microsoft.com/office/drawing/2014/main" id="{96F2DACC-24AF-3A4E-BCD0-96B6EC7D5DC7}"/>
              </a:ext>
            </a:extLst>
          </p:cNvPr>
          <p:cNvSpPr txBox="1">
            <a:spLocks/>
          </p:cNvSpPr>
          <p:nvPr/>
        </p:nvSpPr>
        <p:spPr>
          <a:xfrm>
            <a:off x="1117600" y="3704734"/>
            <a:ext cx="14770100" cy="529721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24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loop assign the value 1 to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400" i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iteration.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Once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the 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outer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loop statements are being executed, an 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inner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loop is being called, assigning the value 1 to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j.</a:t>
            </a:r>
          </a:p>
          <a:p>
            <a:pPr lvl="3"/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					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In the </a:t>
            </a:r>
            <a:r>
              <a:rPr lang="en-US" sz="2400" i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first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iteration of the 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inner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loop, we 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the value of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* j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 * 1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1).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	 In the next iteration of the 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inner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loop, we assign the next in the inner loop sequence (2) to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j 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		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we 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again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j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 * 2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2)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Once the 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inner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loop iteration is over, the 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outer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loop iterates, and we assign the next value to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(2), and the 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inner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loop starts all over!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004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while Loop – Syntax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E6C0E9C-9ED6-9943-B249-EAE5905464CB}"/>
              </a:ext>
            </a:extLst>
          </p:cNvPr>
          <p:cNvSpPr/>
          <p:nvPr/>
        </p:nvSpPr>
        <p:spPr>
          <a:xfrm>
            <a:off x="1463040" y="2312045"/>
            <a:ext cx="13327380" cy="2259955"/>
          </a:xfrm>
          <a:prstGeom prst="roundRect">
            <a:avLst>
              <a:gd name="adj" fmla="val 544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E97AC-F3EB-C64E-A4B7-B3A50B02F890}"/>
              </a:ext>
            </a:extLst>
          </p:cNvPr>
          <p:cNvSpPr/>
          <p:nvPr/>
        </p:nvSpPr>
        <p:spPr>
          <a:xfrm>
            <a:off x="6175799" y="2610638"/>
            <a:ext cx="74386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800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en-US" sz="28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while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800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en-US" sz="28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		Statements</a:t>
            </a:r>
          </a:p>
          <a:p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	 Statements</a:t>
            </a:r>
          </a:p>
        </p:txBody>
      </p:sp>
      <p:sp>
        <p:nvSpPr>
          <p:cNvPr id="9" name="מציין מיקום טקסט 4">
            <a:extLst>
              <a:ext uri="{FF2B5EF4-FFF2-40B4-BE49-F238E27FC236}">
                <a16:creationId xmlns:a16="http://schemas.microsoft.com/office/drawing/2014/main" id="{2D816E71-1D63-8A43-8899-21A8560918A7}"/>
              </a:ext>
            </a:extLst>
          </p:cNvPr>
          <p:cNvSpPr txBox="1">
            <a:spLocks/>
          </p:cNvSpPr>
          <p:nvPr/>
        </p:nvSpPr>
        <p:spPr>
          <a:xfrm>
            <a:off x="1117600" y="4706211"/>
            <a:ext cx="14020800" cy="529721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colon. (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The line after the colon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must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be indented. (4 Spaces)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Indented Statements.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1579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while Loop – Logic</a:t>
            </a:r>
          </a:p>
        </p:txBody>
      </p:sp>
      <p:sp>
        <p:nvSpPr>
          <p:cNvPr id="9" name="מציין מיקום טקסט 4">
            <a:extLst>
              <a:ext uri="{FF2B5EF4-FFF2-40B4-BE49-F238E27FC236}">
                <a16:creationId xmlns:a16="http://schemas.microsoft.com/office/drawing/2014/main" id="{2D816E71-1D63-8A43-8899-21A8560918A7}"/>
              </a:ext>
            </a:extLst>
          </p:cNvPr>
          <p:cNvSpPr txBox="1">
            <a:spLocks/>
          </p:cNvSpPr>
          <p:nvPr/>
        </p:nvSpPr>
        <p:spPr>
          <a:xfrm>
            <a:off x="1117600" y="4763406"/>
            <a:ext cx="14020800" cy="529721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Declare a ‘</a:t>
            </a:r>
            <a:r>
              <a:rPr lang="en-US" sz="20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 loop.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outer loop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Declare another ‘</a:t>
            </a:r>
            <a:r>
              <a:rPr lang="en-US" sz="20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 loop inside the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outer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‘</a:t>
            </a:r>
            <a:r>
              <a:rPr lang="en-US" sz="20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 loop.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inner loop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Once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outer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loop condition evaluates as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the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‘</a:t>
            </a:r>
            <a:r>
              <a:rPr lang="en-US" sz="20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 loop is being called.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Once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the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inner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loop condition evaluates as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True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the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inner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statements are executed.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As long as the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inner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loop condition evaluates as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True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the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inner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loop keeps iterating.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As long as the outer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loop condition evaluates as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True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the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outer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loop keeps iterating.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BFD140B-6CCE-B043-94A8-738D916D0202}"/>
              </a:ext>
            </a:extLst>
          </p:cNvPr>
          <p:cNvSpPr/>
          <p:nvPr/>
        </p:nvSpPr>
        <p:spPr>
          <a:xfrm>
            <a:off x="1463040" y="2312045"/>
            <a:ext cx="13327380" cy="2259955"/>
          </a:xfrm>
          <a:prstGeom prst="roundRect">
            <a:avLst>
              <a:gd name="adj" fmla="val 544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18E4EC-E9DA-1C4D-8B9F-8D7BFFCE5012}"/>
              </a:ext>
            </a:extLst>
          </p:cNvPr>
          <p:cNvSpPr/>
          <p:nvPr/>
        </p:nvSpPr>
        <p:spPr>
          <a:xfrm>
            <a:off x="6175799" y="2610638"/>
            <a:ext cx="74386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800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en-US" sz="28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while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800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en-US" sz="28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		Statements</a:t>
            </a:r>
          </a:p>
          <a:p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	 Statements</a:t>
            </a:r>
          </a:p>
        </p:txBody>
      </p:sp>
    </p:spTree>
    <p:extLst>
      <p:ext uri="{BB962C8B-B14F-4D97-AF65-F5344CB8AC3E}">
        <p14:creationId xmlns:p14="http://schemas.microsoft.com/office/powerpoint/2010/main" val="398567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this piece of code to me: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1857826"/>
            <a:ext cx="14024933" cy="6270174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8210" y="772069"/>
            <a:ext cx="1448789" cy="550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0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>
                <a:solidFill>
                  <a:srgbClr val="0A6E31"/>
                </a:solidFill>
              </a:rPr>
              <a:t>pass</a:t>
            </a:r>
            <a:r>
              <a:rPr lang="en-US" dirty="0"/>
              <a:t> command is a place-holder.</a:t>
            </a:r>
          </a:p>
          <a:p>
            <a:r>
              <a:rPr lang="en-US" dirty="0"/>
              <a:t>It continues execution with the next line.</a:t>
            </a:r>
          </a:p>
          <a:p>
            <a:endParaRPr lang="en-US" dirty="0"/>
          </a:p>
          <a:p>
            <a:r>
              <a:rPr lang="en-US" dirty="0"/>
              <a:t>This is very useful when a </a:t>
            </a:r>
            <a:r>
              <a:rPr lang="en-US" i="1" dirty="0"/>
              <a:t>loop</a:t>
            </a:r>
            <a:r>
              <a:rPr lang="en-US" dirty="0"/>
              <a:t> is written, in which an indented code block is </a:t>
            </a:r>
            <a:r>
              <a:rPr lang="en-US" i="1" dirty="0"/>
              <a:t>needed</a:t>
            </a:r>
            <a:r>
              <a:rPr lang="en-US" dirty="0"/>
              <a:t> but you want to deal with it </a:t>
            </a:r>
            <a:r>
              <a:rPr lang="en-US" i="1" dirty="0"/>
              <a:t>later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742A4F-9A44-4F4E-87F9-400176069A88}"/>
              </a:ext>
            </a:extLst>
          </p:cNvPr>
          <p:cNvSpPr/>
          <p:nvPr/>
        </p:nvSpPr>
        <p:spPr>
          <a:xfrm>
            <a:off x="1894001" y="5341481"/>
            <a:ext cx="5943599" cy="2712055"/>
          </a:xfrm>
          <a:prstGeom prst="roundRect">
            <a:avLst>
              <a:gd name="adj" fmla="val 544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2A5E74-B4BF-7745-AAE8-7AFCFD53F3C6}"/>
              </a:ext>
            </a:extLst>
          </p:cNvPr>
          <p:cNvSpPr/>
          <p:nvPr/>
        </p:nvSpPr>
        <p:spPr>
          <a:xfrm>
            <a:off x="2514600" y="5625930"/>
            <a:ext cx="74386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 err="1"/>
              <a:t>i</a:t>
            </a:r>
            <a:r>
              <a:rPr lang="en-US" sz="2800" i="1" dirty="0"/>
              <a:t> </a:t>
            </a:r>
            <a:r>
              <a:rPr lang="en-US" sz="2800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range</a:t>
            </a:r>
            <a:r>
              <a:rPr lang="en-US" sz="2800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(100):</a:t>
            </a:r>
          </a:p>
          <a:p>
            <a:r>
              <a:rPr lang="en-US" sz="28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192176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>
                <a:solidFill>
                  <a:srgbClr val="0A6E31"/>
                </a:solidFill>
              </a:rPr>
              <a:t>break</a:t>
            </a:r>
            <a:r>
              <a:rPr lang="en-US" dirty="0"/>
              <a:t> command </a:t>
            </a:r>
            <a:r>
              <a:rPr lang="en-US" i="1" dirty="0"/>
              <a:t>stops</a:t>
            </a:r>
            <a:r>
              <a:rPr lang="en-US" dirty="0"/>
              <a:t> the current loop, and jumps </a:t>
            </a:r>
            <a:r>
              <a:rPr lang="en-US" i="1" dirty="0"/>
              <a:t>out</a:t>
            </a:r>
            <a:r>
              <a:rPr lang="en-US" dirty="0"/>
              <a:t> </a:t>
            </a:r>
            <a:r>
              <a:rPr lang="en-US" i="1" dirty="0"/>
              <a:t>of it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18CA21-4E49-784C-B37A-856BA2270290}"/>
              </a:ext>
            </a:extLst>
          </p:cNvPr>
          <p:cNvSpPr/>
          <p:nvPr/>
        </p:nvSpPr>
        <p:spPr>
          <a:xfrm>
            <a:off x="1894001" y="5341481"/>
            <a:ext cx="5943599" cy="2712055"/>
          </a:xfrm>
          <a:prstGeom prst="roundRect">
            <a:avLst>
              <a:gd name="adj" fmla="val 544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7FDA2E-E70E-8540-A25C-23485F6007C6}"/>
              </a:ext>
            </a:extLst>
          </p:cNvPr>
          <p:cNvSpPr/>
          <p:nvPr/>
        </p:nvSpPr>
        <p:spPr>
          <a:xfrm>
            <a:off x="2514600" y="5625930"/>
            <a:ext cx="74386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 err="1"/>
              <a:t>i</a:t>
            </a:r>
            <a:r>
              <a:rPr lang="en-US" sz="2800" i="1" dirty="0"/>
              <a:t> </a:t>
            </a:r>
            <a:r>
              <a:rPr lang="en-US" sz="2800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range</a:t>
            </a:r>
            <a:r>
              <a:rPr lang="en-US" sz="28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(100):</a:t>
            </a:r>
          </a:p>
          <a:p>
            <a:r>
              <a:rPr lang="en-US" sz="28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sz="28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800" i="1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== 3):</a:t>
            </a:r>
            <a:endParaRPr 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8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break</a:t>
            </a:r>
          </a:p>
          <a:p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484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>
                <a:solidFill>
                  <a:srgbClr val="0A6E31"/>
                </a:solidFill>
              </a:rPr>
              <a:t>continue</a:t>
            </a:r>
            <a:r>
              <a:rPr lang="en-US" dirty="0"/>
              <a:t> command </a:t>
            </a:r>
            <a:r>
              <a:rPr lang="en-US" i="1" dirty="0"/>
              <a:t>stops</a:t>
            </a:r>
            <a:r>
              <a:rPr lang="en-US" dirty="0"/>
              <a:t> the current iteration in the loop, </a:t>
            </a:r>
            <a:r>
              <a:rPr lang="en-US" i="1" dirty="0"/>
              <a:t>continuing</a:t>
            </a:r>
            <a:r>
              <a:rPr lang="en-US" dirty="0"/>
              <a:t> with the </a:t>
            </a:r>
            <a:r>
              <a:rPr lang="en-US" i="1" dirty="0"/>
              <a:t>next</a:t>
            </a:r>
            <a:r>
              <a:rPr lang="en-US" dirty="0"/>
              <a:t> iteration.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B10C82E-E24A-094F-A16E-6AB217BD7D7E}"/>
              </a:ext>
            </a:extLst>
          </p:cNvPr>
          <p:cNvSpPr/>
          <p:nvPr/>
        </p:nvSpPr>
        <p:spPr>
          <a:xfrm>
            <a:off x="1894001" y="5341481"/>
            <a:ext cx="5943599" cy="2712055"/>
          </a:xfrm>
          <a:prstGeom prst="roundRect">
            <a:avLst>
              <a:gd name="adj" fmla="val 544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25A674-A6C6-3B41-8904-408BE9390EA9}"/>
              </a:ext>
            </a:extLst>
          </p:cNvPr>
          <p:cNvSpPr/>
          <p:nvPr/>
        </p:nvSpPr>
        <p:spPr>
          <a:xfrm>
            <a:off x="2514600" y="5625930"/>
            <a:ext cx="74386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 err="1"/>
              <a:t>i</a:t>
            </a:r>
            <a:r>
              <a:rPr lang="en-US" sz="2800" i="1" dirty="0"/>
              <a:t> </a:t>
            </a:r>
            <a:r>
              <a:rPr lang="en-US" sz="2800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range</a:t>
            </a:r>
            <a:r>
              <a:rPr lang="en-US" sz="28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10):</a:t>
            </a:r>
          </a:p>
          <a:p>
            <a:r>
              <a:rPr lang="en-US" sz="28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sz="28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i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% 3):</a:t>
            </a:r>
          </a:p>
          <a:p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8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</a:t>
            </a:r>
          </a:p>
          <a:p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47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Poor George..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BA95C-48CC-1442-8DB6-F9C961296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650" y="3116453"/>
            <a:ext cx="2284083" cy="2284083"/>
          </a:xfrm>
          <a:prstGeom prst="rect">
            <a:avLst/>
          </a:prstGeom>
        </p:spPr>
      </p:pic>
      <p:pic>
        <p:nvPicPr>
          <p:cNvPr id="21" name="Graphic 20" descr="Water">
            <a:extLst>
              <a:ext uri="{FF2B5EF4-FFF2-40B4-BE49-F238E27FC236}">
                <a16:creationId xmlns:a16="http://schemas.microsoft.com/office/drawing/2014/main" id="{BAABEF64-B5FB-2D4B-8E04-EF22BCC327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79080" y="4189661"/>
            <a:ext cx="519651" cy="519651"/>
          </a:xfrm>
          <a:prstGeom prst="rect">
            <a:avLst/>
          </a:prstGeom>
        </p:spPr>
      </p:pic>
      <p:pic>
        <p:nvPicPr>
          <p:cNvPr id="14" name="Graphic 13" descr="Water">
            <a:extLst>
              <a:ext uri="{FF2B5EF4-FFF2-40B4-BE49-F238E27FC236}">
                <a16:creationId xmlns:a16="http://schemas.microsoft.com/office/drawing/2014/main" id="{E0B201EE-1FE0-F44E-9C96-11762C8683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71691" y="4171029"/>
            <a:ext cx="519651" cy="519651"/>
          </a:xfrm>
          <a:prstGeom prst="rect">
            <a:avLst/>
          </a:prstGeo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F2E2C5FB-CA3D-9C44-AA12-B4A4A2E1CACA}"/>
              </a:ext>
            </a:extLst>
          </p:cNvPr>
          <p:cNvSpPr/>
          <p:nvPr/>
        </p:nvSpPr>
        <p:spPr>
          <a:xfrm>
            <a:off x="2995875" y="5492343"/>
            <a:ext cx="805713" cy="1120140"/>
          </a:xfrm>
          <a:prstGeom prst="downArrow">
            <a:avLst/>
          </a:prstGeom>
          <a:solidFill>
            <a:srgbClr val="6F1A45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7">
            <a:extLst>
              <a:ext uri="{FF2B5EF4-FFF2-40B4-BE49-F238E27FC236}">
                <a16:creationId xmlns:a16="http://schemas.microsoft.com/office/drawing/2014/main" id="{9B6B8DA1-BDE6-A34E-B7AC-4567DA677358}"/>
              </a:ext>
            </a:extLst>
          </p:cNvPr>
          <p:cNvSpPr txBox="1"/>
          <p:nvPr/>
        </p:nvSpPr>
        <p:spPr>
          <a:xfrm>
            <a:off x="617220" y="6791529"/>
            <a:ext cx="5566029" cy="907643"/>
          </a:xfrm>
          <a:prstGeom prst="rect">
            <a:avLst/>
          </a:prstGeom>
          <a:solidFill>
            <a:srgbClr val="6F1A45"/>
          </a:solidFill>
          <a:ln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0" indent="0" algn="ctr" defTabSz="9334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>
                <a:latin typeface="Calibri" panose="020F0502020204030204" pitchFamily="34" charset="0"/>
                <a:cs typeface="Calibri" panose="020F0502020204030204" pitchFamily="34" charset="0"/>
              </a:rPr>
              <a:t>George has to write down a hundred times “I’m Sorry”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895874-AB55-D045-BC4D-67717DB23A9F}"/>
              </a:ext>
            </a:extLst>
          </p:cNvPr>
          <p:cNvSpPr/>
          <p:nvPr/>
        </p:nvSpPr>
        <p:spPr>
          <a:xfrm>
            <a:off x="10180447" y="2368828"/>
            <a:ext cx="40847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rgbClr val="6F1A45"/>
                  </a:solidFill>
                  <a:prstDash val="solid"/>
                </a:ln>
                <a:solidFill>
                  <a:srgbClr val="6F1A4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Programming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CDFA70FA-BC01-294D-85FF-90CB3C3D9230}"/>
              </a:ext>
            </a:extLst>
          </p:cNvPr>
          <p:cNvSpPr/>
          <p:nvPr/>
        </p:nvSpPr>
        <p:spPr>
          <a:xfrm>
            <a:off x="12017049" y="5492343"/>
            <a:ext cx="805713" cy="1120140"/>
          </a:xfrm>
          <a:prstGeom prst="downArrow">
            <a:avLst/>
          </a:prstGeom>
          <a:solidFill>
            <a:srgbClr val="6F1A45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7">
            <a:extLst>
              <a:ext uri="{FF2B5EF4-FFF2-40B4-BE49-F238E27FC236}">
                <a16:creationId xmlns:a16="http://schemas.microsoft.com/office/drawing/2014/main" id="{AA8902DA-F4B2-5944-A02D-4950007AB577}"/>
              </a:ext>
            </a:extLst>
          </p:cNvPr>
          <p:cNvSpPr txBox="1"/>
          <p:nvPr/>
        </p:nvSpPr>
        <p:spPr>
          <a:xfrm>
            <a:off x="9732391" y="6793638"/>
            <a:ext cx="5566029" cy="907643"/>
          </a:xfrm>
          <a:prstGeom prst="rect">
            <a:avLst/>
          </a:prstGeom>
          <a:solidFill>
            <a:srgbClr val="6F1A45"/>
          </a:solidFill>
          <a:ln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0" indent="0" algn="ctr" defTabSz="9334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>
                <a:latin typeface="Calibri" panose="020F0502020204030204" pitchFamily="34" charset="0"/>
                <a:cs typeface="Calibri" panose="020F0502020204030204" pitchFamily="34" charset="0"/>
              </a:rPr>
              <a:t>What if we had to write the same thing a hundred times in Python?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B23C8F-7C82-C840-8C37-66D881D03865}"/>
              </a:ext>
            </a:extLst>
          </p:cNvPr>
          <p:cNvSpPr/>
          <p:nvPr/>
        </p:nvSpPr>
        <p:spPr>
          <a:xfrm>
            <a:off x="2300283" y="2258746"/>
            <a:ext cx="21723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rgbClr val="6F1A45"/>
                  </a:solidFill>
                  <a:prstDash val="solid"/>
                </a:ln>
                <a:solidFill>
                  <a:srgbClr val="6F1A4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Reality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7B6CA9B-8EDA-CE4A-B59A-20E066887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455" y="3402377"/>
            <a:ext cx="2284083" cy="2284083"/>
          </a:xfrm>
          <a:prstGeom prst="rect">
            <a:avLst/>
          </a:prstGeom>
        </p:spPr>
      </p:pic>
      <p:pic>
        <p:nvPicPr>
          <p:cNvPr id="28" name="Graphic 27" descr="Water">
            <a:extLst>
              <a:ext uri="{FF2B5EF4-FFF2-40B4-BE49-F238E27FC236}">
                <a16:creationId xmlns:a16="http://schemas.microsoft.com/office/drawing/2014/main" id="{B0E16C0E-F72A-F446-909D-D88395F7F5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77587" y="4396770"/>
            <a:ext cx="519651" cy="519651"/>
          </a:xfrm>
          <a:prstGeom prst="rect">
            <a:avLst/>
          </a:prstGeom>
        </p:spPr>
      </p:pic>
      <p:pic>
        <p:nvPicPr>
          <p:cNvPr id="29" name="Graphic 28" descr="Water">
            <a:extLst>
              <a:ext uri="{FF2B5EF4-FFF2-40B4-BE49-F238E27FC236}">
                <a16:creationId xmlns:a16="http://schemas.microsoft.com/office/drawing/2014/main" id="{E2A28E8D-4082-2249-8810-3D2B4A6F79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33038" y="4378138"/>
            <a:ext cx="519651" cy="5196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E06D87-6034-8C4A-BE1B-D7B96ED082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84309" y="3402378"/>
            <a:ext cx="2284082" cy="228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1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7" grpId="0"/>
      <p:bldP spid="24" grpId="0" animBg="1"/>
      <p:bldP spid="25" grpId="0" animBg="1"/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Guessing Game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create a guessing game, in which a user needs to guess the number 5!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D99C997-232E-FA46-90B6-E50FEDB6DF40}"/>
              </a:ext>
            </a:extLst>
          </p:cNvPr>
          <p:cNvSpPr/>
          <p:nvPr/>
        </p:nvSpPr>
        <p:spPr>
          <a:xfrm>
            <a:off x="1117600" y="3796352"/>
            <a:ext cx="11847399" cy="2712055"/>
          </a:xfrm>
          <a:prstGeom prst="roundRect">
            <a:avLst>
              <a:gd name="adj" fmla="val 544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3F3C6E-3F51-1E4C-9B18-5CBA0934101D}"/>
              </a:ext>
            </a:extLst>
          </p:cNvPr>
          <p:cNvSpPr/>
          <p:nvPr/>
        </p:nvSpPr>
        <p:spPr>
          <a:xfrm>
            <a:off x="2293302" y="3937412"/>
            <a:ext cx="1056301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</a:t>
            </a:r>
            <a:r>
              <a:rPr lang="en-US" sz="28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sz="2800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(“Please guess a number!”))</a:t>
            </a:r>
          </a:p>
          <a:p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/>
              <a:t>number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!=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5:</a:t>
            </a:r>
            <a:endParaRPr lang="en-US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(“Nope, wrong guess!”)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</a:t>
            </a:r>
            <a:r>
              <a:rPr lang="en-US" sz="28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sz="2800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(“Please guess again!”))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(“Nicely Done!, It was 5!”)</a:t>
            </a:r>
          </a:p>
        </p:txBody>
      </p:sp>
    </p:spTree>
    <p:extLst>
      <p:ext uri="{BB962C8B-B14F-4D97-AF65-F5344CB8AC3E}">
        <p14:creationId xmlns:p14="http://schemas.microsoft.com/office/powerpoint/2010/main" val="39943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latin typeface="Calibri" charset="0"/>
                <a:ea typeface="Calibri" charset="0"/>
                <a:cs typeface="Calibri" charset="0"/>
                <a:sym typeface="Cabin"/>
              </a:rPr>
              <a:t>Summary</a:t>
            </a:r>
          </a:p>
        </p:txBody>
      </p:sp>
      <p:sp>
        <p:nvSpPr>
          <p:cNvPr id="711" name="Shape 711"/>
          <p:cNvSpPr txBox="1">
            <a:spLocks noGrp="1"/>
          </p:cNvSpPr>
          <p:nvPr>
            <p:ph idx="1"/>
          </p:nvPr>
        </p:nvSpPr>
        <p:spPr>
          <a:xfrm>
            <a:off x="1117600" y="2121986"/>
            <a:ext cx="6902450" cy="5159375"/>
          </a:xfrm>
          <a:prstGeom prst="rect">
            <a:avLst/>
          </a:prstGeom>
          <a:noFill/>
          <a:ln>
            <a:noFill/>
          </a:ln>
        </p:spPr>
        <p:txBody>
          <a:bodyPr wrap="square"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bin"/>
              <a:buChar char="•"/>
            </a:pPr>
            <a:r>
              <a:rPr lang="en-US" sz="2800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Loops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bin"/>
              <a:buChar char="•"/>
            </a:pPr>
            <a:endParaRPr lang="en-US" sz="2800" dirty="0">
              <a:solidFill>
                <a:schemeClr val="dk2"/>
              </a:solidFill>
              <a:latin typeface="Calibri" charset="0"/>
              <a:ea typeface="Calibri" charset="0"/>
              <a:cs typeface="Calibri" charset="0"/>
              <a:sym typeface="Cabin"/>
            </a:endParaRPr>
          </a:p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bin"/>
              <a:buChar char="•"/>
            </a:pPr>
            <a:r>
              <a:rPr lang="en-US" sz="2800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“</a:t>
            </a:r>
            <a:r>
              <a:rPr lang="en-US" sz="2800" i="1" dirty="0">
                <a:solidFill>
                  <a:srgbClr val="0A6E31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For</a:t>
            </a:r>
            <a:r>
              <a:rPr lang="en-US" sz="2800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” and “</a:t>
            </a:r>
            <a:r>
              <a:rPr lang="en-US" sz="2800" i="1" dirty="0">
                <a:solidFill>
                  <a:srgbClr val="0A6E31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While</a:t>
            </a:r>
            <a:r>
              <a:rPr lang="en-US" sz="2800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” loops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bin"/>
              <a:buChar char="•"/>
            </a:pPr>
            <a:endParaRPr lang="en-US" sz="2800" b="0" i="0" u="none" strike="noStrike" cap="none" dirty="0">
              <a:solidFill>
                <a:schemeClr val="dk2"/>
              </a:solidFill>
              <a:latin typeface="Calibri" charset="0"/>
              <a:ea typeface="Calibri" charset="0"/>
              <a:cs typeface="Calibri" charset="0"/>
              <a:sym typeface="Cabin"/>
            </a:endParaRPr>
          </a:p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bin"/>
              <a:buChar char="•"/>
            </a:pPr>
            <a:r>
              <a:rPr lang="en-US" sz="2800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Iterations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bin"/>
              <a:buChar char="•"/>
            </a:pPr>
            <a:endParaRPr lang="en-US" sz="2800" b="0" i="0" u="none" strike="noStrike" cap="none" dirty="0">
              <a:solidFill>
                <a:schemeClr val="dk2"/>
              </a:solidFill>
              <a:latin typeface="Calibri" charset="0"/>
              <a:ea typeface="Calibri" charset="0"/>
              <a:cs typeface="Calibri" charset="0"/>
              <a:sym typeface="Cabin"/>
            </a:endParaRPr>
          </a:p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bin"/>
              <a:buChar char="•"/>
            </a:pPr>
            <a:r>
              <a:rPr lang="en-US" sz="2800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Nested Loops</a:t>
            </a:r>
            <a:endParaRPr lang="en-US" sz="2800" b="0" i="0" u="none" strike="noStrike" cap="none" dirty="0">
              <a:solidFill>
                <a:schemeClr val="dk2"/>
              </a:solidFill>
              <a:latin typeface="Calibri" charset="0"/>
              <a:ea typeface="Calibri" charset="0"/>
              <a:cs typeface="Calibri" charset="0"/>
              <a:sym typeface="Cabin"/>
            </a:endParaRP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bin"/>
              <a:buChar char="•"/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Using Pass, Break and Continue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help us whenever we wish to run a block of code multiple times.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C40B9D3D-BC0A-104A-9B5F-62B94087ABE1}"/>
              </a:ext>
            </a:extLst>
          </p:cNvPr>
          <p:cNvSpPr txBox="1"/>
          <p:nvPr/>
        </p:nvSpPr>
        <p:spPr>
          <a:xfrm>
            <a:off x="1117600" y="3664357"/>
            <a:ext cx="5566029" cy="907643"/>
          </a:xfrm>
          <a:prstGeom prst="rect">
            <a:avLst/>
          </a:prstGeom>
          <a:solidFill>
            <a:srgbClr val="6F1A45"/>
          </a:solidFill>
          <a:ln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0" indent="0" algn="ctr" defTabSz="9334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>
                <a:latin typeface="Calibri" panose="020F0502020204030204" pitchFamily="34" charset="0"/>
                <a:cs typeface="Calibri" panose="020F0502020204030204" pitchFamily="34" charset="0"/>
              </a:rPr>
              <a:t>George has to write down a hundred times “I’m Sorry”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F4DF711A-357F-AB4F-A4E9-CC386AECC0B4}"/>
              </a:ext>
            </a:extLst>
          </p:cNvPr>
          <p:cNvSpPr/>
          <p:nvPr/>
        </p:nvSpPr>
        <p:spPr>
          <a:xfrm rot="16200000">
            <a:off x="7532017" y="3558108"/>
            <a:ext cx="511670" cy="1120140"/>
          </a:xfrm>
          <a:prstGeom prst="downArrow">
            <a:avLst/>
          </a:prstGeom>
          <a:solidFill>
            <a:srgbClr val="6F1A45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E67613F-30D5-4840-A176-978AF14EA396}"/>
              </a:ext>
            </a:extLst>
          </p:cNvPr>
          <p:cNvSpPr/>
          <p:nvPr/>
        </p:nvSpPr>
        <p:spPr>
          <a:xfrm>
            <a:off x="9152045" y="3655025"/>
            <a:ext cx="3238076" cy="907643"/>
          </a:xfrm>
          <a:prstGeom prst="roundRect">
            <a:avLst>
              <a:gd name="adj" fmla="val 544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E1284B-93CF-EA4A-91BE-79874DC24FAA}"/>
              </a:ext>
            </a:extLst>
          </p:cNvPr>
          <p:cNvSpPr/>
          <p:nvPr/>
        </p:nvSpPr>
        <p:spPr>
          <a:xfrm>
            <a:off x="9285853" y="3862342"/>
            <a:ext cx="34821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(“I’m Sorry”)</a:t>
            </a:r>
            <a:endParaRPr lang="en-US" sz="28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Graphic 17" descr="Arrow circle">
            <a:extLst>
              <a:ext uri="{FF2B5EF4-FFF2-40B4-BE49-F238E27FC236}">
                <a16:creationId xmlns:a16="http://schemas.microsoft.com/office/drawing/2014/main" id="{63D8B53F-19EE-C341-9EA9-F166934F5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0229" y="6145162"/>
            <a:ext cx="1961705" cy="1961705"/>
          </a:xfrm>
          <a:prstGeom prst="rect">
            <a:avLst/>
          </a:prstGeom>
        </p:spPr>
      </p:pic>
      <p:sp>
        <p:nvSpPr>
          <p:cNvPr id="19" name="Down Arrow 18">
            <a:extLst>
              <a:ext uri="{FF2B5EF4-FFF2-40B4-BE49-F238E27FC236}">
                <a16:creationId xmlns:a16="http://schemas.microsoft.com/office/drawing/2014/main" id="{C7CEBABE-3E8D-494F-8F87-16530B3E936D}"/>
              </a:ext>
            </a:extLst>
          </p:cNvPr>
          <p:cNvSpPr/>
          <p:nvPr/>
        </p:nvSpPr>
        <p:spPr>
          <a:xfrm>
            <a:off x="10515247" y="4956066"/>
            <a:ext cx="511670" cy="1120140"/>
          </a:xfrm>
          <a:prstGeom prst="downArrow">
            <a:avLst/>
          </a:prstGeom>
          <a:solidFill>
            <a:srgbClr val="6F1A45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3F3202F1-C344-8C4C-BE1A-1A89E1902E0E}"/>
              </a:ext>
            </a:extLst>
          </p:cNvPr>
          <p:cNvSpPr/>
          <p:nvPr/>
        </p:nvSpPr>
        <p:spPr>
          <a:xfrm rot="16200000">
            <a:off x="13137677" y="3531059"/>
            <a:ext cx="511670" cy="1120140"/>
          </a:xfrm>
          <a:prstGeom prst="downArrow">
            <a:avLst/>
          </a:prstGeom>
          <a:solidFill>
            <a:srgbClr val="6F1A45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42A2E6-9DA9-E743-8B64-AC270A9D2587}"/>
              </a:ext>
            </a:extLst>
          </p:cNvPr>
          <p:cNvSpPr/>
          <p:nvPr/>
        </p:nvSpPr>
        <p:spPr>
          <a:xfrm>
            <a:off x="14331442" y="3739961"/>
            <a:ext cx="76000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x100</a:t>
            </a:r>
            <a:endParaRPr lang="en-US" sz="28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08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  <p:bldP spid="19" grpId="0" animBg="1"/>
      <p:bldP spid="20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>
                <a:solidFill>
                  <a:srgbClr val="0A6E31"/>
                </a:solidFill>
              </a:rPr>
              <a:t>while</a:t>
            </a:r>
            <a:r>
              <a:rPr lang="en-US" dirty="0"/>
              <a:t> loop in Python, helps us repeat a group of statements as long as a condition is </a:t>
            </a:r>
            <a:r>
              <a:rPr lang="en-US" b="1" dirty="0"/>
              <a:t>true</a:t>
            </a:r>
            <a:r>
              <a:rPr lang="en-US" dirty="0"/>
              <a:t>!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can look at the ‘</a:t>
            </a:r>
            <a:r>
              <a:rPr lang="en-US" i="1" dirty="0">
                <a:solidFill>
                  <a:srgbClr val="0A6E31"/>
                </a:solidFill>
              </a:rPr>
              <a:t>while</a:t>
            </a:r>
            <a:r>
              <a:rPr lang="en-US" dirty="0"/>
              <a:t>’ expression as – “</a:t>
            </a:r>
            <a:r>
              <a:rPr lang="en-US" i="1" dirty="0"/>
              <a:t>As long as</a:t>
            </a:r>
            <a:r>
              <a:rPr lang="en-US" dirty="0"/>
              <a:t>..”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</a:t>
            </a:r>
            <a:r>
              <a:rPr lang="en-US" u="sng" dirty="0"/>
              <a:t>requires</a:t>
            </a:r>
            <a:r>
              <a:rPr lang="en-US" dirty="0"/>
              <a:t> a </a:t>
            </a:r>
            <a:r>
              <a:rPr lang="en-US" b="1" dirty="0"/>
              <a:t>condition</a:t>
            </a:r>
            <a:r>
              <a:rPr lang="en-US" dirty="0"/>
              <a:t> and </a:t>
            </a:r>
            <a:r>
              <a:rPr lang="en-US" b="1" dirty="0"/>
              <a:t>statements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>
                <a:solidFill>
                  <a:srgbClr val="0A6E31"/>
                </a:solidFill>
              </a:rPr>
              <a:t>while</a:t>
            </a:r>
            <a:r>
              <a:rPr lang="en-US" dirty="0"/>
              <a:t> loop receives a </a:t>
            </a:r>
            <a:r>
              <a:rPr lang="en-US" i="1" dirty="0">
                <a:solidFill>
                  <a:srgbClr val="7030A0"/>
                </a:solidFill>
              </a:rPr>
              <a:t>Boolean condition</a:t>
            </a:r>
            <a:r>
              <a:rPr lang="en-US" dirty="0"/>
              <a:t>.</a:t>
            </a:r>
          </a:p>
          <a:p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B050"/>
                </a:solidFill>
              </a:rPr>
              <a:t>As long as a </a:t>
            </a:r>
            <a:r>
              <a:rPr lang="en-US" dirty="0"/>
              <a:t>condition evaluates as </a:t>
            </a:r>
            <a:r>
              <a:rPr lang="en-US" i="1" dirty="0">
                <a:solidFill>
                  <a:srgbClr val="002060"/>
                </a:solidFill>
              </a:rPr>
              <a:t>True</a:t>
            </a:r>
            <a:r>
              <a:rPr lang="en-US" dirty="0"/>
              <a:t>, the code block inside a ‘</a:t>
            </a:r>
            <a:r>
              <a:rPr lang="en-US" i="1" dirty="0">
                <a:solidFill>
                  <a:srgbClr val="0A6E31"/>
                </a:solidFill>
              </a:rPr>
              <a:t>while’</a:t>
            </a:r>
            <a:r>
              <a:rPr lang="en-US" dirty="0"/>
              <a:t> loop executes again and again.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create a </a:t>
            </a:r>
            <a:r>
              <a:rPr lang="en-US" i="1" dirty="0">
                <a:solidFill>
                  <a:srgbClr val="0A6E31"/>
                </a:solidFill>
              </a:rPr>
              <a:t>while</a:t>
            </a:r>
            <a:r>
              <a:rPr lang="en-US" dirty="0"/>
              <a:t> loop in Python using the ‘</a:t>
            </a:r>
            <a:r>
              <a:rPr lang="en-US" i="1" dirty="0">
                <a:solidFill>
                  <a:srgbClr val="0A6E31"/>
                </a:solidFill>
              </a:rPr>
              <a:t>while</a:t>
            </a:r>
            <a:r>
              <a:rPr lang="en-US" dirty="0">
                <a:solidFill>
                  <a:srgbClr val="00B050"/>
                </a:solidFill>
              </a:rPr>
              <a:t>’</a:t>
            </a:r>
            <a:r>
              <a:rPr lang="en-US" dirty="0"/>
              <a:t> key-word!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– Syntax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E6C0E9C-9ED6-9943-B249-EAE5905464CB}"/>
              </a:ext>
            </a:extLst>
          </p:cNvPr>
          <p:cNvSpPr/>
          <p:nvPr/>
        </p:nvSpPr>
        <p:spPr>
          <a:xfrm>
            <a:off x="1463040" y="2312045"/>
            <a:ext cx="13190219" cy="1551295"/>
          </a:xfrm>
          <a:prstGeom prst="roundRect">
            <a:avLst>
              <a:gd name="adj" fmla="val 544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E97AC-F3EB-C64E-A4B7-B3A50B02F890}"/>
              </a:ext>
            </a:extLst>
          </p:cNvPr>
          <p:cNvSpPr/>
          <p:nvPr/>
        </p:nvSpPr>
        <p:spPr>
          <a:xfrm>
            <a:off x="6175799" y="2610638"/>
            <a:ext cx="74386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800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 Condition</a:t>
            </a:r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Statements</a:t>
            </a:r>
          </a:p>
        </p:txBody>
      </p:sp>
      <p:sp>
        <p:nvSpPr>
          <p:cNvPr id="9" name="מציין מיקום טקסט 4">
            <a:extLst>
              <a:ext uri="{FF2B5EF4-FFF2-40B4-BE49-F238E27FC236}">
                <a16:creationId xmlns:a16="http://schemas.microsoft.com/office/drawing/2014/main" id="{2D816E71-1D63-8A43-8899-21A8560918A7}"/>
              </a:ext>
            </a:extLst>
          </p:cNvPr>
          <p:cNvSpPr txBox="1">
            <a:spLocks/>
          </p:cNvSpPr>
          <p:nvPr/>
        </p:nvSpPr>
        <p:spPr>
          <a:xfrm>
            <a:off x="1117600" y="4317559"/>
            <a:ext cx="14020800" cy="529721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Starts with ‘</a:t>
            </a:r>
            <a:r>
              <a:rPr lang="en-US" sz="24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’ keyword.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 Condition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colon. (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The line after the colon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must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be indented. (4 Spaces)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Indented Statements.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5219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– Flow Chart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>
          <a:xfrm>
            <a:off x="1117600" y="2251224"/>
            <a:ext cx="5741420" cy="580231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i="1" dirty="0"/>
              <a:t>As long as </a:t>
            </a:r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Boolean Condition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/>
              <a:t>evaluates as </a:t>
            </a:r>
            <a:r>
              <a:rPr lang="en-US" i="1" dirty="0"/>
              <a:t>True</a:t>
            </a:r>
            <a:r>
              <a:rPr lang="en-US" dirty="0"/>
              <a:t>, the </a:t>
            </a:r>
            <a:r>
              <a:rPr lang="en-US" i="1" dirty="0">
                <a:solidFill>
                  <a:srgbClr val="0A6E31"/>
                </a:solidFill>
              </a:rPr>
              <a:t>while</a:t>
            </a:r>
            <a:r>
              <a:rPr lang="en-US" dirty="0"/>
              <a:t> loop keeps on looping!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i="1" dirty="0"/>
              <a:t>Once</a:t>
            </a:r>
            <a:r>
              <a:rPr lang="en-US" b="1" dirty="0"/>
              <a:t> </a:t>
            </a:r>
            <a:r>
              <a:rPr lang="en-US" dirty="0"/>
              <a:t>the </a:t>
            </a:r>
            <a:r>
              <a:rPr lang="en-US" i="1" dirty="0">
                <a:solidFill>
                  <a:srgbClr val="7030A0"/>
                </a:solidFill>
              </a:rPr>
              <a:t>Boolean Condition </a:t>
            </a:r>
            <a:r>
              <a:rPr lang="en-US" dirty="0"/>
              <a:t>evaluates as </a:t>
            </a:r>
            <a:r>
              <a:rPr lang="en-US" i="1" dirty="0"/>
              <a:t>False</a:t>
            </a:r>
            <a:r>
              <a:rPr lang="en-US" dirty="0"/>
              <a:t>, we exit the </a:t>
            </a:r>
            <a:r>
              <a:rPr lang="en-US" i="1" dirty="0">
                <a:solidFill>
                  <a:srgbClr val="0A6E31"/>
                </a:solidFill>
              </a:rPr>
              <a:t>while</a:t>
            </a:r>
            <a:r>
              <a:rPr lang="en-US" dirty="0"/>
              <a:t> loop!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B6588A-96EC-5E4C-B590-9BB93BB9167F}"/>
              </a:ext>
            </a:extLst>
          </p:cNvPr>
          <p:cNvGrpSpPr/>
          <p:nvPr/>
        </p:nvGrpSpPr>
        <p:grpSpPr>
          <a:xfrm>
            <a:off x="10567226" y="5281961"/>
            <a:ext cx="3235181" cy="731029"/>
            <a:chOff x="2800348" y="117220"/>
            <a:chExt cx="4953003" cy="73102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94139B1-29D9-D946-9BDB-7CA22EEA0803}"/>
                </a:ext>
              </a:extLst>
            </p:cNvPr>
            <p:cNvSpPr/>
            <p:nvPr/>
          </p:nvSpPr>
          <p:spPr>
            <a:xfrm>
              <a:off x="2800348" y="117220"/>
              <a:ext cx="4953003" cy="73102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7">
              <a:extLst>
                <a:ext uri="{FF2B5EF4-FFF2-40B4-BE49-F238E27FC236}">
                  <a16:creationId xmlns:a16="http://schemas.microsoft.com/office/drawing/2014/main" id="{DA97817A-4409-EF4A-B8B4-741A250E8DE9}"/>
                </a:ext>
              </a:extLst>
            </p:cNvPr>
            <p:cNvSpPr txBox="1"/>
            <p:nvPr/>
          </p:nvSpPr>
          <p:spPr>
            <a:xfrm>
              <a:off x="2836034" y="152906"/>
              <a:ext cx="4881631" cy="659657"/>
            </a:xfrm>
            <a:prstGeom prst="rect">
              <a:avLst/>
            </a:prstGeom>
            <a:solidFill>
              <a:srgbClr val="6F1A4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9334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Body of </a:t>
              </a:r>
              <a:r>
                <a:rPr lang="en-US" sz="2100" i="1" kern="1200" dirty="0">
                  <a:solidFill>
                    <a:srgbClr val="0A6E31"/>
                  </a:solidFill>
                </a:rPr>
                <a:t>while</a:t>
              </a:r>
            </a:p>
          </p:txBody>
        </p:sp>
      </p:grpSp>
      <p:cxnSp>
        <p:nvCxnSpPr>
          <p:cNvPr id="8" name="Shape 221">
            <a:extLst>
              <a:ext uri="{FF2B5EF4-FFF2-40B4-BE49-F238E27FC236}">
                <a16:creationId xmlns:a16="http://schemas.microsoft.com/office/drawing/2014/main" id="{FF9F1D91-9259-8140-B296-7E476E047AAD}"/>
              </a:ext>
            </a:extLst>
          </p:cNvPr>
          <p:cNvCxnSpPr>
            <a:cxnSpLocks/>
          </p:cNvCxnSpPr>
          <p:nvPr/>
        </p:nvCxnSpPr>
        <p:spPr>
          <a:xfrm flipH="1" flipV="1">
            <a:off x="12042021" y="1749287"/>
            <a:ext cx="1" cy="1043601"/>
          </a:xfrm>
          <a:prstGeom prst="straightConnector1">
            <a:avLst/>
          </a:prstGeom>
          <a:noFill/>
          <a:ln w="76200" cap="rnd" cmpd="sng">
            <a:solidFill>
              <a:schemeClr val="dk1"/>
            </a:solidFill>
            <a:prstDash val="solid"/>
            <a:miter lim="8000"/>
            <a:headEnd type="stealth" w="med" len="med"/>
            <a:tailEnd type="none" w="med" len="med"/>
          </a:ln>
        </p:spPr>
      </p:cxnSp>
      <p:cxnSp>
        <p:nvCxnSpPr>
          <p:cNvPr id="10" name="Shape 224">
            <a:extLst>
              <a:ext uri="{FF2B5EF4-FFF2-40B4-BE49-F238E27FC236}">
                <a16:creationId xmlns:a16="http://schemas.microsoft.com/office/drawing/2014/main" id="{6C915FB3-B8F5-5947-9C24-FACC3C7EB67E}"/>
              </a:ext>
            </a:extLst>
          </p:cNvPr>
          <p:cNvCxnSpPr>
            <a:cxnSpLocks/>
          </p:cNvCxnSpPr>
          <p:nvPr/>
        </p:nvCxnSpPr>
        <p:spPr>
          <a:xfrm flipV="1">
            <a:off x="12042021" y="3481195"/>
            <a:ext cx="16893" cy="1845185"/>
          </a:xfrm>
          <a:prstGeom prst="straightConnector1">
            <a:avLst/>
          </a:prstGeom>
          <a:noFill/>
          <a:ln w="76200" cap="rnd" cmpd="sng">
            <a:solidFill>
              <a:schemeClr val="dk1"/>
            </a:solidFill>
            <a:prstDash val="solid"/>
            <a:miter lim="8000"/>
            <a:headEnd type="stealth" w="med" len="med"/>
            <a:tailEnd type="none" w="med" len="med"/>
          </a:ln>
        </p:spPr>
      </p:cxnSp>
      <p:cxnSp>
        <p:nvCxnSpPr>
          <p:cNvPr id="11" name="Shape 223">
            <a:extLst>
              <a:ext uri="{FF2B5EF4-FFF2-40B4-BE49-F238E27FC236}">
                <a16:creationId xmlns:a16="http://schemas.microsoft.com/office/drawing/2014/main" id="{013C0E3E-A248-3645-949B-DED91274106B}"/>
              </a:ext>
            </a:extLst>
          </p:cNvPr>
          <p:cNvCxnSpPr>
            <a:cxnSpLocks/>
          </p:cNvCxnSpPr>
          <p:nvPr/>
        </p:nvCxnSpPr>
        <p:spPr>
          <a:xfrm flipH="1">
            <a:off x="9253999" y="3150275"/>
            <a:ext cx="1336535" cy="0"/>
          </a:xfrm>
          <a:prstGeom prst="straightConnector1">
            <a:avLst/>
          </a:prstGeom>
          <a:noFill/>
          <a:ln w="76200" cap="rnd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ED8A15-2FEE-6042-A1D5-9E37964AE018}"/>
              </a:ext>
            </a:extLst>
          </p:cNvPr>
          <p:cNvGrpSpPr/>
          <p:nvPr/>
        </p:nvGrpSpPr>
        <p:grpSpPr>
          <a:xfrm>
            <a:off x="10441324" y="1126797"/>
            <a:ext cx="3235181" cy="731029"/>
            <a:chOff x="2800348" y="117220"/>
            <a:chExt cx="4953003" cy="731029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64F56EA8-5444-AE42-9A19-3BAD6A47F851}"/>
                </a:ext>
              </a:extLst>
            </p:cNvPr>
            <p:cNvSpPr/>
            <p:nvPr/>
          </p:nvSpPr>
          <p:spPr>
            <a:xfrm>
              <a:off x="2800348" y="117220"/>
              <a:ext cx="4953003" cy="73102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7">
              <a:extLst>
                <a:ext uri="{FF2B5EF4-FFF2-40B4-BE49-F238E27FC236}">
                  <a16:creationId xmlns:a16="http://schemas.microsoft.com/office/drawing/2014/main" id="{7EB2F5B7-C011-BF41-8F56-2247C6349ED2}"/>
                </a:ext>
              </a:extLst>
            </p:cNvPr>
            <p:cNvSpPr txBox="1"/>
            <p:nvPr/>
          </p:nvSpPr>
          <p:spPr>
            <a:xfrm>
              <a:off x="2836034" y="152906"/>
              <a:ext cx="4881631" cy="659657"/>
            </a:xfrm>
            <a:prstGeom prst="rect">
              <a:avLst/>
            </a:prstGeom>
            <a:solidFill>
              <a:srgbClr val="6F1A4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9334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Enter the </a:t>
              </a:r>
              <a:r>
                <a:rPr lang="en-US" sz="2100" i="1" kern="1200" dirty="0">
                  <a:solidFill>
                    <a:srgbClr val="0A6E31"/>
                  </a:solidFill>
                </a:rPr>
                <a:t>while</a:t>
              </a:r>
              <a:r>
                <a:rPr lang="en-US" sz="2100" kern="1200" dirty="0"/>
                <a:t> Loop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8743CF6-78B7-A94F-8793-73A2955C6E44}"/>
              </a:ext>
            </a:extLst>
          </p:cNvPr>
          <p:cNvSpPr txBox="1"/>
          <p:nvPr/>
        </p:nvSpPr>
        <p:spPr>
          <a:xfrm>
            <a:off x="9396982" y="2702510"/>
            <a:ext cx="844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1E4A3-6DC4-D240-B5BC-CE77C9B698CF}"/>
              </a:ext>
            </a:extLst>
          </p:cNvPr>
          <p:cNvSpPr txBox="1"/>
          <p:nvPr/>
        </p:nvSpPr>
        <p:spPr>
          <a:xfrm>
            <a:off x="12488656" y="4383266"/>
            <a:ext cx="86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68B9B42-5D8B-9A4B-B569-493A96E02300}"/>
              </a:ext>
            </a:extLst>
          </p:cNvPr>
          <p:cNvGrpSpPr/>
          <p:nvPr/>
        </p:nvGrpSpPr>
        <p:grpSpPr>
          <a:xfrm>
            <a:off x="10543032" y="2766142"/>
            <a:ext cx="3235181" cy="731029"/>
            <a:chOff x="2800348" y="117220"/>
            <a:chExt cx="4953003" cy="731029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A085372-9160-2C43-B798-62C4F5BF0C5F}"/>
                </a:ext>
              </a:extLst>
            </p:cNvPr>
            <p:cNvSpPr/>
            <p:nvPr/>
          </p:nvSpPr>
          <p:spPr>
            <a:xfrm>
              <a:off x="2800348" y="117220"/>
              <a:ext cx="4953003" cy="73102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7">
              <a:extLst>
                <a:ext uri="{FF2B5EF4-FFF2-40B4-BE49-F238E27FC236}">
                  <a16:creationId xmlns:a16="http://schemas.microsoft.com/office/drawing/2014/main" id="{D68D0827-154F-5248-B6C2-E16DDDB47B73}"/>
                </a:ext>
              </a:extLst>
            </p:cNvPr>
            <p:cNvSpPr txBox="1"/>
            <p:nvPr/>
          </p:nvSpPr>
          <p:spPr>
            <a:xfrm>
              <a:off x="2836034" y="152906"/>
              <a:ext cx="4881631" cy="659657"/>
            </a:xfrm>
            <a:prstGeom prst="rect">
              <a:avLst/>
            </a:prstGeom>
            <a:solidFill>
              <a:srgbClr val="6F1A4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9334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Condition</a:t>
              </a:r>
            </a:p>
          </p:txBody>
        </p:sp>
      </p:grpSp>
      <p:cxnSp>
        <p:nvCxnSpPr>
          <p:cNvPr id="23" name="Shape 223">
            <a:extLst>
              <a:ext uri="{FF2B5EF4-FFF2-40B4-BE49-F238E27FC236}">
                <a16:creationId xmlns:a16="http://schemas.microsoft.com/office/drawing/2014/main" id="{B93FFB94-EFF8-1145-93EF-9E62AF087D6D}"/>
              </a:ext>
            </a:extLst>
          </p:cNvPr>
          <p:cNvCxnSpPr>
            <a:cxnSpLocks/>
          </p:cNvCxnSpPr>
          <p:nvPr/>
        </p:nvCxnSpPr>
        <p:spPr>
          <a:xfrm>
            <a:off x="12058914" y="6057409"/>
            <a:ext cx="1" cy="641372"/>
          </a:xfrm>
          <a:prstGeom prst="straightConnector1">
            <a:avLst/>
          </a:prstGeom>
          <a:noFill/>
          <a:ln w="76200" cap="rnd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25" name="Shape 223">
            <a:extLst>
              <a:ext uri="{FF2B5EF4-FFF2-40B4-BE49-F238E27FC236}">
                <a16:creationId xmlns:a16="http://schemas.microsoft.com/office/drawing/2014/main" id="{A596B69E-CE20-B049-AD55-1FCD346B20B5}"/>
              </a:ext>
            </a:extLst>
          </p:cNvPr>
          <p:cNvCxnSpPr>
            <a:cxnSpLocks/>
          </p:cNvCxnSpPr>
          <p:nvPr/>
        </p:nvCxnSpPr>
        <p:spPr>
          <a:xfrm flipH="1">
            <a:off x="12081775" y="6698781"/>
            <a:ext cx="3056625" cy="0"/>
          </a:xfrm>
          <a:prstGeom prst="straightConnector1">
            <a:avLst/>
          </a:prstGeom>
          <a:noFill/>
          <a:ln w="76200" cap="rnd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27" name="Shape 224">
            <a:extLst>
              <a:ext uri="{FF2B5EF4-FFF2-40B4-BE49-F238E27FC236}">
                <a16:creationId xmlns:a16="http://schemas.microsoft.com/office/drawing/2014/main" id="{66CBA639-582C-8240-B8B4-8AC50BFF99AF}"/>
              </a:ext>
            </a:extLst>
          </p:cNvPr>
          <p:cNvCxnSpPr>
            <a:cxnSpLocks/>
          </p:cNvCxnSpPr>
          <p:nvPr/>
        </p:nvCxnSpPr>
        <p:spPr>
          <a:xfrm>
            <a:off x="13760325" y="3039479"/>
            <a:ext cx="1378075" cy="0"/>
          </a:xfrm>
          <a:prstGeom prst="straightConnector1">
            <a:avLst/>
          </a:prstGeom>
          <a:noFill/>
          <a:ln w="76200" cap="rnd" cmpd="sng">
            <a:solidFill>
              <a:schemeClr val="dk1"/>
            </a:solidFill>
            <a:prstDash val="solid"/>
            <a:miter lim="8000"/>
            <a:headEnd type="stealth" w="med" len="med"/>
            <a:tailEnd type="none" w="med" len="med"/>
          </a:ln>
        </p:spPr>
      </p:cxnSp>
      <p:cxnSp>
        <p:nvCxnSpPr>
          <p:cNvPr id="29" name="Shape 223">
            <a:extLst>
              <a:ext uri="{FF2B5EF4-FFF2-40B4-BE49-F238E27FC236}">
                <a16:creationId xmlns:a16="http://schemas.microsoft.com/office/drawing/2014/main" id="{CC068F01-AF70-8B4B-BE21-EEA9297E9889}"/>
              </a:ext>
            </a:extLst>
          </p:cNvPr>
          <p:cNvCxnSpPr>
            <a:cxnSpLocks/>
          </p:cNvCxnSpPr>
          <p:nvPr/>
        </p:nvCxnSpPr>
        <p:spPr>
          <a:xfrm>
            <a:off x="15161260" y="3039479"/>
            <a:ext cx="0" cy="3659302"/>
          </a:xfrm>
          <a:prstGeom prst="straightConnector1">
            <a:avLst/>
          </a:prstGeom>
          <a:noFill/>
          <a:ln w="76200" cap="rnd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4" name="Shape 223">
            <a:extLst>
              <a:ext uri="{FF2B5EF4-FFF2-40B4-BE49-F238E27FC236}">
                <a16:creationId xmlns:a16="http://schemas.microsoft.com/office/drawing/2014/main" id="{70B5220F-F171-B44B-AA49-F2D7F7672429}"/>
              </a:ext>
            </a:extLst>
          </p:cNvPr>
          <p:cNvCxnSpPr>
            <a:cxnSpLocks/>
          </p:cNvCxnSpPr>
          <p:nvPr/>
        </p:nvCxnSpPr>
        <p:spPr>
          <a:xfrm>
            <a:off x="9234421" y="3144785"/>
            <a:ext cx="0" cy="4627615"/>
          </a:xfrm>
          <a:prstGeom prst="straightConnector1">
            <a:avLst/>
          </a:prstGeom>
          <a:noFill/>
          <a:ln w="76200" cap="rnd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6" name="Shape 224">
            <a:extLst>
              <a:ext uri="{FF2B5EF4-FFF2-40B4-BE49-F238E27FC236}">
                <a16:creationId xmlns:a16="http://schemas.microsoft.com/office/drawing/2014/main" id="{29D417EC-EE51-8944-84F0-11E89EC22A33}"/>
              </a:ext>
            </a:extLst>
          </p:cNvPr>
          <p:cNvCxnSpPr>
            <a:cxnSpLocks/>
          </p:cNvCxnSpPr>
          <p:nvPr/>
        </p:nvCxnSpPr>
        <p:spPr>
          <a:xfrm flipH="1">
            <a:off x="9253998" y="7772400"/>
            <a:ext cx="1210635" cy="0"/>
          </a:xfrm>
          <a:prstGeom prst="straightConnector1">
            <a:avLst/>
          </a:prstGeom>
          <a:noFill/>
          <a:ln w="76200" cap="rnd" cmpd="sng">
            <a:solidFill>
              <a:schemeClr val="dk1"/>
            </a:solidFill>
            <a:prstDash val="solid"/>
            <a:miter lim="8000"/>
            <a:headEnd type="stealth" w="med" len="med"/>
            <a:tailEnd type="none" w="med" len="med"/>
          </a:ln>
        </p:spPr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9D18511-76DD-7944-98F0-D9F59AD41B02}"/>
              </a:ext>
            </a:extLst>
          </p:cNvPr>
          <p:cNvGrpSpPr/>
          <p:nvPr/>
        </p:nvGrpSpPr>
        <p:grpSpPr>
          <a:xfrm>
            <a:off x="10567225" y="7322507"/>
            <a:ext cx="3235181" cy="731029"/>
            <a:chOff x="2800348" y="117220"/>
            <a:chExt cx="4953003" cy="731029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01CAFBF-71F2-E940-B0A4-291B785337A0}"/>
                </a:ext>
              </a:extLst>
            </p:cNvPr>
            <p:cNvSpPr/>
            <p:nvPr/>
          </p:nvSpPr>
          <p:spPr>
            <a:xfrm>
              <a:off x="2800348" y="117220"/>
              <a:ext cx="4953003" cy="73102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ounded Rectangle 7">
              <a:extLst>
                <a:ext uri="{FF2B5EF4-FFF2-40B4-BE49-F238E27FC236}">
                  <a16:creationId xmlns:a16="http://schemas.microsoft.com/office/drawing/2014/main" id="{47E90DF8-2758-B148-BAF1-5241E1D084D3}"/>
                </a:ext>
              </a:extLst>
            </p:cNvPr>
            <p:cNvSpPr txBox="1"/>
            <p:nvPr/>
          </p:nvSpPr>
          <p:spPr>
            <a:xfrm>
              <a:off x="2836034" y="152906"/>
              <a:ext cx="4881631" cy="659657"/>
            </a:xfrm>
            <a:prstGeom prst="rect">
              <a:avLst/>
            </a:prstGeom>
            <a:solidFill>
              <a:srgbClr val="6F1A4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9334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Exit the </a:t>
              </a:r>
              <a:r>
                <a:rPr lang="en-US" sz="2100" i="1" kern="1200" dirty="0">
                  <a:solidFill>
                    <a:srgbClr val="0A6E31"/>
                  </a:solidFill>
                </a:rPr>
                <a:t>while</a:t>
              </a:r>
              <a:r>
                <a:rPr lang="en-US" sz="2100" kern="1200" dirty="0"/>
                <a:t> Loop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141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– Example</a:t>
            </a:r>
          </a:p>
        </p:txBody>
      </p:sp>
      <p:sp>
        <p:nvSpPr>
          <p:cNvPr id="6" name="מציין מיקום טקסט 4">
            <a:extLst>
              <a:ext uri="{FF2B5EF4-FFF2-40B4-BE49-F238E27FC236}">
                <a16:creationId xmlns:a16="http://schemas.microsoft.com/office/drawing/2014/main" id="{2F6635A8-5514-0F47-A3CB-39D546F47635}"/>
              </a:ext>
            </a:extLst>
          </p:cNvPr>
          <p:cNvSpPr txBox="1">
            <a:spLocks/>
          </p:cNvSpPr>
          <p:nvPr/>
        </p:nvSpPr>
        <p:spPr>
          <a:xfrm>
            <a:off x="1666240" y="4317559"/>
            <a:ext cx="14020800" cy="529721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Create an a variable and name it as “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before-hand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Declare a </a:t>
            </a:r>
            <a:r>
              <a:rPr lang="en-US" sz="24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loop using the ‘</a:t>
            </a:r>
            <a:r>
              <a:rPr lang="en-US" sz="24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’ keyword!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As long as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 Condition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evaluates as true: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out the value of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Update the value of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num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by assigning the value of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+ 1 to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Once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 Condition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evaluates as </a:t>
            </a:r>
            <a:r>
              <a:rPr lang="en-US" sz="24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we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exit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the loop!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FBA4FA1-2B01-5C46-AD33-4E1B9E350E88}"/>
              </a:ext>
            </a:extLst>
          </p:cNvPr>
          <p:cNvSpPr/>
          <p:nvPr/>
        </p:nvSpPr>
        <p:spPr>
          <a:xfrm>
            <a:off x="1532890" y="2151083"/>
            <a:ext cx="13190219" cy="2005514"/>
          </a:xfrm>
          <a:prstGeom prst="roundRect">
            <a:avLst>
              <a:gd name="adj" fmla="val 544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A110D9-5156-D848-A8E7-FC41EBAF10BE}"/>
              </a:ext>
            </a:extLst>
          </p:cNvPr>
          <p:cNvSpPr/>
          <p:nvPr/>
        </p:nvSpPr>
        <p:spPr>
          <a:xfrm>
            <a:off x="5398559" y="2324182"/>
            <a:ext cx="74386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 = 0</a:t>
            </a:r>
          </a:p>
          <a:p>
            <a:r>
              <a:rPr lang="en-US" sz="2800" i="1" dirty="0">
                <a:solidFill>
                  <a:srgbClr val="007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800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 &lt; 10</a:t>
            </a:r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i="1" dirty="0">
                <a:solidFill>
                  <a:srgbClr val="0A6E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(num)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num = num + 1</a:t>
            </a:r>
          </a:p>
        </p:txBody>
      </p:sp>
    </p:spTree>
    <p:extLst>
      <p:ext uri="{BB962C8B-B14F-4D97-AF65-F5344CB8AC3E}">
        <p14:creationId xmlns:p14="http://schemas.microsoft.com/office/powerpoint/2010/main" val="271776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theme/theme1.xml><?xml version="1.0" encoding="utf-8"?>
<a:theme xmlns:a="http://schemas.openxmlformats.org/drawingml/2006/main" name="Theme2">
  <a:themeElements>
    <a:clrScheme name="Custom 34">
      <a:dk1>
        <a:srgbClr val="000000"/>
      </a:dk1>
      <a:lt1>
        <a:srgbClr val="FFFFFF"/>
      </a:lt1>
      <a:dk2>
        <a:srgbClr val="930000"/>
      </a:dk2>
      <a:lt2>
        <a:srgbClr val="EEECE1"/>
      </a:lt2>
      <a:accent1>
        <a:srgbClr val="BA0000"/>
      </a:accent1>
      <a:accent2>
        <a:srgbClr val="E54520"/>
      </a:accent2>
      <a:accent3>
        <a:srgbClr val="930000"/>
      </a:accent3>
      <a:accent4>
        <a:srgbClr val="000000"/>
      </a:accent4>
      <a:accent5>
        <a:srgbClr val="4B494B"/>
      </a:accent5>
      <a:accent6>
        <a:srgbClr val="BA0000"/>
      </a:accent6>
      <a:hlink>
        <a:srgbClr val="BA0000"/>
      </a:hlink>
      <a:folHlink>
        <a:srgbClr val="7E7F7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E5EB9FBF-382E-4167-8BC0-AE22E6688CA9}" vid="{B517605C-BBF3-4663-9130-44D3D15EBB31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5244</TotalTime>
  <Words>3604</Words>
  <Application>Microsoft Office PowerPoint</Application>
  <PresentationFormat>Custom</PresentationFormat>
  <Paragraphs>552</Paragraphs>
  <Slides>41</Slides>
  <Notes>38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Cabin</vt:lpstr>
      <vt:lpstr>Calibri</vt:lpstr>
      <vt:lpstr>Calibri Light</vt:lpstr>
      <vt:lpstr>Courier New</vt:lpstr>
      <vt:lpstr>Menlo</vt:lpstr>
      <vt:lpstr>Roboto</vt:lpstr>
      <vt:lpstr>Wingdings</vt:lpstr>
      <vt:lpstr>Theme2</vt:lpstr>
      <vt:lpstr>Module 5.4.1: loops and iteration </vt:lpstr>
      <vt:lpstr>Wait a minute.. </vt:lpstr>
      <vt:lpstr>Meanwhile in class..</vt:lpstr>
      <vt:lpstr>Poor George..</vt:lpstr>
      <vt:lpstr>Loops</vt:lpstr>
      <vt:lpstr>While Loop</vt:lpstr>
      <vt:lpstr>While Loop – Syntax</vt:lpstr>
      <vt:lpstr>While Loop – Flow Chart</vt:lpstr>
      <vt:lpstr>While Loop – Example</vt:lpstr>
      <vt:lpstr>Infinite Loops</vt:lpstr>
      <vt:lpstr>Useless Loops</vt:lpstr>
      <vt:lpstr>For Loop!</vt:lpstr>
      <vt:lpstr>The Three Features</vt:lpstr>
      <vt:lpstr>Iterating Variable</vt:lpstr>
      <vt:lpstr>Statement</vt:lpstr>
      <vt:lpstr>Sequence</vt:lpstr>
      <vt:lpstr>For Loop – Syntax</vt:lpstr>
      <vt:lpstr>Implementation of the three-features</vt:lpstr>
      <vt:lpstr>For Loop – Flow Chart</vt:lpstr>
      <vt:lpstr>Looping Over Numbers</vt:lpstr>
      <vt:lpstr>range() Function!</vt:lpstr>
      <vt:lpstr>range() Function – List View</vt:lpstr>
      <vt:lpstr>For Loop – Example</vt:lpstr>
      <vt:lpstr>Looping Over Numbers - Demonstration</vt:lpstr>
      <vt:lpstr>Looping Over Numbers – George!</vt:lpstr>
      <vt:lpstr>range() Function - Arguments</vt:lpstr>
      <vt:lpstr>For Loop Variable Names</vt:lpstr>
      <vt:lpstr>When do we use FOR, and when do we use WHILE?</vt:lpstr>
      <vt:lpstr>Nested Loops</vt:lpstr>
      <vt:lpstr>Nested Loops</vt:lpstr>
      <vt:lpstr>Nested for Loop – Syntax</vt:lpstr>
      <vt:lpstr>Nested for Loop – Logic</vt:lpstr>
      <vt:lpstr>Nested for Loop - Example</vt:lpstr>
      <vt:lpstr>Nested while Loop – Syntax</vt:lpstr>
      <vt:lpstr>Nested while Loop – Logic</vt:lpstr>
      <vt:lpstr>Explain this piece of code to me:</vt:lpstr>
      <vt:lpstr>pass</vt:lpstr>
      <vt:lpstr>break</vt:lpstr>
      <vt:lpstr>continue</vt:lpstr>
      <vt:lpstr>The Guessing Game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raymond agarunov</cp:lastModifiedBy>
  <cp:revision>84</cp:revision>
  <dcterms:modified xsi:type="dcterms:W3CDTF">2022-01-30T06:31:10Z</dcterms:modified>
</cp:coreProperties>
</file>