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1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4" r:id="rId12"/>
    <p:sldId id="282" r:id="rId13"/>
    <p:sldId id="283" r:id="rId14"/>
    <p:sldId id="285" r:id="rId15"/>
    <p:sldId id="286" r:id="rId16"/>
    <p:sldId id="287" r:id="rId17"/>
    <p:sldId id="291" r:id="rId18"/>
    <p:sldId id="289" r:id="rId19"/>
    <p:sldId id="290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9" r:id="rId37"/>
    <p:sldId id="308" r:id="rId38"/>
    <p:sldId id="311" r:id="rId39"/>
    <p:sldId id="310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1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47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5F3B-DBF0-42A2-854C-FCE4946B8A1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B6472-FF24-4DCF-A1BE-16A7088BC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8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E7C5AC-91FB-4218-9CBE-5B6FA38D5B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207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5" y="-8467"/>
            <a:ext cx="12184486" cy="683912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810495" y="2383123"/>
            <a:ext cx="5311515" cy="167001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1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879A39-DE9F-4029-9D17-B753F8F17DE1}"/>
              </a:ext>
            </a:extLst>
          </p:cNvPr>
          <p:cNvSpPr/>
          <p:nvPr/>
        </p:nvSpPr>
        <p:spPr>
          <a:xfrm>
            <a:off x="0" y="1"/>
            <a:ext cx="6559481" cy="683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15">
              <a:defRPr/>
            </a:pPr>
            <a:endParaRPr lang="en-US" sz="24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F8E69-F673-48A8-A91E-330ABDF411E3}"/>
              </a:ext>
            </a:extLst>
          </p:cNvPr>
          <p:cNvSpPr/>
          <p:nvPr/>
        </p:nvSpPr>
        <p:spPr>
          <a:xfrm>
            <a:off x="1616497" y="0"/>
            <a:ext cx="115988" cy="6832801"/>
          </a:xfrm>
          <a:prstGeom prst="rect">
            <a:avLst/>
          </a:prstGeom>
          <a:solidFill>
            <a:srgbClr val="000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15">
              <a:defRPr/>
            </a:pPr>
            <a:endParaRPr lang="en-US" sz="2400" kern="120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DE842-B475-4652-BA47-645BD8337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14" y="758774"/>
            <a:ext cx="4185071" cy="14021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4CE05C-49EF-4E86-A005-A0E3322398DF}"/>
              </a:ext>
            </a:extLst>
          </p:cNvPr>
          <p:cNvSpPr txBox="1"/>
          <p:nvPr/>
        </p:nvSpPr>
        <p:spPr>
          <a:xfrm>
            <a:off x="1775079" y="5954565"/>
            <a:ext cx="479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15">
              <a:defRPr/>
            </a:pPr>
            <a:r>
              <a:rPr lang="en-US" sz="1600" kern="1200" dirty="0">
                <a:latin typeface="Calibri"/>
                <a:ea typeface="+mn-ea"/>
              </a:rPr>
              <a:t>ALL RIGHTS RESERVED </a:t>
            </a:r>
            <a:r>
              <a:rPr lang="en-ES" sz="1600" kern="1200" dirty="0">
                <a:latin typeface="Calibri"/>
                <a:ea typeface="+mn-ea"/>
              </a:rPr>
              <a:t>©</a:t>
            </a:r>
            <a:r>
              <a:rPr lang="en-US" sz="1600" kern="1200" dirty="0">
                <a:latin typeface="Calibri"/>
                <a:ea typeface="+mn-ea"/>
              </a:rPr>
              <a:t> COPYRIGHT 2022</a:t>
            </a:r>
            <a:endParaRPr lang="he-IL" sz="1600" kern="1200" dirty="0">
              <a:latin typeface="Calibri"/>
              <a:ea typeface="+mn-ea"/>
              <a:cs typeface="Arial" panose="020B0604020202020204" pitchFamily="34" charset="0"/>
            </a:endParaRPr>
          </a:p>
          <a:p>
            <a:pPr defTabSz="1219215">
              <a:defRPr/>
            </a:pPr>
            <a:r>
              <a:rPr lang="en-US" sz="1600" kern="1200" dirty="0">
                <a:latin typeface="Calibri"/>
                <a:ea typeface="+mn-ea"/>
              </a:rPr>
              <a:t>DO NOT DISTRIBUTE WITHOUT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216782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579052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75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0" y="1690852"/>
            <a:ext cx="10515600" cy="397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Calibri" charset="0"/>
                <a:ea typeface="Calibri" charset="0"/>
                <a:cs typeface="Calibri" charset="0"/>
              </a:defRPr>
            </a:lvl1pPr>
            <a:lvl2pPr>
              <a:defRPr sz="2100">
                <a:latin typeface="Calibri" charset="0"/>
                <a:ea typeface="Calibri" charset="0"/>
                <a:cs typeface="Calibri" charset="0"/>
              </a:defRPr>
            </a:lvl2pPr>
            <a:lvl3pPr>
              <a:defRPr sz="2100">
                <a:latin typeface="Calibri" charset="0"/>
                <a:ea typeface="Calibri" charset="0"/>
                <a:cs typeface="Calibri" charset="0"/>
              </a:defRPr>
            </a:lvl3pPr>
            <a:lvl4pPr>
              <a:defRPr sz="2100">
                <a:latin typeface="Calibri" charset="0"/>
                <a:ea typeface="Calibri" charset="0"/>
                <a:cs typeface="Calibri" charset="0"/>
              </a:defRPr>
            </a:lvl4pPr>
            <a:lvl5pPr>
              <a:defRPr sz="21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9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579052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75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0" y="1690852"/>
            <a:ext cx="10515600" cy="397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Calibri" charset="0"/>
                <a:ea typeface="Calibri" charset="0"/>
                <a:cs typeface="Calibri" charset="0"/>
              </a:defRPr>
            </a:lvl1pPr>
            <a:lvl2pPr>
              <a:defRPr sz="2100">
                <a:latin typeface="Calibri" charset="0"/>
                <a:ea typeface="Calibri" charset="0"/>
                <a:cs typeface="Calibri" charset="0"/>
              </a:defRPr>
            </a:lvl2pPr>
            <a:lvl3pPr>
              <a:defRPr sz="2100">
                <a:latin typeface="Calibri" charset="0"/>
                <a:ea typeface="Calibri" charset="0"/>
                <a:cs typeface="Calibri" charset="0"/>
              </a:defRPr>
            </a:lvl3pPr>
            <a:lvl4pPr>
              <a:defRPr sz="2100">
                <a:latin typeface="Calibri" charset="0"/>
                <a:ea typeface="Calibri" charset="0"/>
                <a:cs typeface="Calibri" charset="0"/>
              </a:defRPr>
            </a:lvl4pPr>
            <a:lvl5pPr>
              <a:defRPr sz="21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25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579052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75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0" y="1690852"/>
            <a:ext cx="10515600" cy="397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Calibri" charset="0"/>
                <a:ea typeface="Calibri" charset="0"/>
                <a:cs typeface="Calibri" charset="0"/>
              </a:defRPr>
            </a:lvl1pPr>
            <a:lvl2pPr>
              <a:defRPr sz="2100">
                <a:latin typeface="Calibri" charset="0"/>
                <a:ea typeface="Calibri" charset="0"/>
                <a:cs typeface="Calibri" charset="0"/>
              </a:defRPr>
            </a:lvl2pPr>
            <a:lvl3pPr>
              <a:defRPr sz="2100">
                <a:latin typeface="Calibri" charset="0"/>
                <a:ea typeface="Calibri" charset="0"/>
                <a:cs typeface="Calibri" charset="0"/>
              </a:defRPr>
            </a:lvl3pPr>
            <a:lvl4pPr>
              <a:defRPr sz="2100">
                <a:latin typeface="Calibri" charset="0"/>
                <a:ea typeface="Calibri" charset="0"/>
                <a:cs typeface="Calibri" charset="0"/>
              </a:defRPr>
            </a:lvl4pPr>
            <a:lvl5pPr>
              <a:defRPr sz="21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48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1275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579052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75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0" y="1690852"/>
            <a:ext cx="10515600" cy="397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Calibri" charset="0"/>
                <a:ea typeface="Calibri" charset="0"/>
                <a:cs typeface="Calibri" charset="0"/>
              </a:defRPr>
            </a:lvl1pPr>
            <a:lvl2pPr>
              <a:defRPr sz="2100">
                <a:latin typeface="Calibri" charset="0"/>
                <a:ea typeface="Calibri" charset="0"/>
                <a:cs typeface="Calibri" charset="0"/>
              </a:defRPr>
            </a:lvl2pPr>
            <a:lvl3pPr>
              <a:defRPr sz="2100">
                <a:latin typeface="Calibri" charset="0"/>
                <a:ea typeface="Calibri" charset="0"/>
                <a:cs typeface="Calibri" charset="0"/>
              </a:defRPr>
            </a:lvl3pPr>
            <a:lvl4pPr>
              <a:defRPr sz="2100">
                <a:latin typeface="Calibri" charset="0"/>
                <a:ea typeface="Calibri" charset="0"/>
                <a:cs typeface="Calibri" charset="0"/>
              </a:defRPr>
            </a:lvl4pPr>
            <a:lvl5pPr>
              <a:defRPr sz="21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9991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579052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75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0" y="1690852"/>
            <a:ext cx="10515600" cy="397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Calibri" charset="0"/>
                <a:ea typeface="Calibri" charset="0"/>
                <a:cs typeface="Calibri" charset="0"/>
              </a:defRPr>
            </a:lvl1pPr>
            <a:lvl2pPr>
              <a:defRPr sz="2100">
                <a:latin typeface="Calibri" charset="0"/>
                <a:ea typeface="Calibri" charset="0"/>
                <a:cs typeface="Calibri" charset="0"/>
              </a:defRPr>
            </a:lvl2pPr>
            <a:lvl3pPr>
              <a:defRPr sz="2100">
                <a:latin typeface="Calibri" charset="0"/>
                <a:ea typeface="Calibri" charset="0"/>
                <a:cs typeface="Calibri" charset="0"/>
              </a:defRPr>
            </a:lvl3pPr>
            <a:lvl4pPr>
              <a:defRPr sz="2100">
                <a:latin typeface="Calibri" charset="0"/>
                <a:ea typeface="Calibri" charset="0"/>
                <a:cs typeface="Calibri" charset="0"/>
              </a:defRPr>
            </a:lvl4pPr>
            <a:lvl5pPr>
              <a:defRPr sz="21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50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6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517D8B-589C-4D78-A327-BB79AEC122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912" y="1944898"/>
            <a:ext cx="9742544" cy="2933700"/>
          </a:xfrm>
          <a:prstGeom prst="rect">
            <a:avLst/>
          </a:prstGeom>
        </p:spPr>
        <p:txBody>
          <a:bodyPr/>
          <a:lstStyle>
            <a:lvl1pPr>
              <a:buClrTx/>
              <a:defRPr lang="en-US" sz="24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Tx/>
              <a:defRPr lang="en-US" sz="18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Tx/>
              <a:defRPr lang="en-US" sz="16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Tx/>
              <a:defRPr lang="en-US" sz="14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Tx/>
              <a:defRPr lang="he-IL" sz="12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341305" lvl="0" indent="-3413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/>
              <a:t>Click to edit Master text styles</a:t>
            </a:r>
          </a:p>
          <a:p>
            <a:pPr marL="341305" lvl="1" indent="-3413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/>
              <a:t>Second level</a:t>
            </a:r>
          </a:p>
          <a:p>
            <a:pPr marL="341305" lvl="2" indent="-3413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/>
              <a:t>Third level</a:t>
            </a:r>
          </a:p>
          <a:p>
            <a:pPr marL="341305" lvl="3" indent="-3413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/>
              <a:t>Fourth level</a:t>
            </a:r>
          </a:p>
          <a:p>
            <a:pPr marL="341305" lvl="4" indent="-3413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/>
              <a:t>Fifth level</a:t>
            </a:r>
            <a:endParaRPr lang="he-I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89EFAF-D5FE-4B86-B72E-7A0FBE6CEC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912" y="912989"/>
            <a:ext cx="9742544" cy="548640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84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297921" y="6605684"/>
            <a:ext cx="902547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pPr defTabSz="514326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514326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3811" y="1317577"/>
            <a:ext cx="11804381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226473" indent="-226473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</a:defRPr>
            </a:lvl1pPr>
            <a:lvl2pPr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2000">
                <a:solidFill>
                  <a:srgbClr val="000000"/>
                </a:solidFill>
              </a:defRPr>
            </a:lvl2pPr>
            <a:lvl3pPr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800">
                <a:solidFill>
                  <a:srgbClr val="000000"/>
                </a:solidFill>
              </a:defRPr>
            </a:lvl3pPr>
            <a:lvl4pPr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3809" y="277671"/>
            <a:ext cx="12006659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354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 dirty="0">
                <a:solidFill>
                  <a:schemeClr val="tx1"/>
                </a:solidFill>
                <a:latin typeface="+mn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1636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lang="en-GB" sz="3600" b="1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01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90FBCAF3-1BCD-4D45-BE3F-A6F24C90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4079" y="3075058"/>
            <a:ext cx="5103844" cy="707887"/>
          </a:xfrm>
          <a:prstGeom prst="rect">
            <a:avLst/>
          </a:prstGeom>
        </p:spPr>
        <p:txBody>
          <a:bodyPr/>
          <a:lstStyle>
            <a:lvl1pPr algn="ctr" rtl="0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Chapter Name</a:t>
            </a:r>
            <a:endParaRPr lang="en-GB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FD699AAF-E2C0-4F27-8E6D-D810B886E5B2}"/>
              </a:ext>
            </a:extLst>
          </p:cNvPr>
          <p:cNvSpPr>
            <a:spLocks/>
          </p:cNvSpPr>
          <p:nvPr/>
        </p:nvSpPr>
        <p:spPr bwMode="auto">
          <a:xfrm>
            <a:off x="8555411" y="4562897"/>
            <a:ext cx="137363" cy="162668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1" name="Freeform 47">
            <a:extLst>
              <a:ext uri="{FF2B5EF4-FFF2-40B4-BE49-F238E27FC236}">
                <a16:creationId xmlns:a16="http://schemas.microsoft.com/office/drawing/2014/main" id="{92D4C2EE-EEB0-4575-80A8-B854F04A9BA1}"/>
              </a:ext>
            </a:extLst>
          </p:cNvPr>
          <p:cNvSpPr>
            <a:spLocks/>
          </p:cNvSpPr>
          <p:nvPr/>
        </p:nvSpPr>
        <p:spPr bwMode="auto">
          <a:xfrm>
            <a:off x="8555411" y="4562897"/>
            <a:ext cx="137363" cy="162668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5" name="Freeform 47">
            <a:extLst>
              <a:ext uri="{FF2B5EF4-FFF2-40B4-BE49-F238E27FC236}">
                <a16:creationId xmlns:a16="http://schemas.microsoft.com/office/drawing/2014/main" id="{5D7B0A18-8338-4C48-B401-35810DF1529F}"/>
              </a:ext>
            </a:extLst>
          </p:cNvPr>
          <p:cNvSpPr>
            <a:spLocks/>
          </p:cNvSpPr>
          <p:nvPr/>
        </p:nvSpPr>
        <p:spPr bwMode="auto">
          <a:xfrm>
            <a:off x="8555410" y="4562896"/>
            <a:ext cx="137363" cy="162668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3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NDG Themed_Geo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30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69022B8-6DFD-45D9-B850-425D465AC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59" y="4306409"/>
            <a:ext cx="12192000" cy="70788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GB" sz="4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5BA632-B3C4-4057-AF2D-9B1285BAE8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57" y="5337316"/>
            <a:ext cx="12192002" cy="81637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36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Course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983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297921" y="6605684"/>
            <a:ext cx="902547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pPr defTabSz="514338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514338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2087" y="1615441"/>
            <a:ext cx="11804381" cy="419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226478" indent="-22647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087" y="399205"/>
            <a:ext cx="11804381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3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88" y="40640"/>
            <a:ext cx="11187112" cy="2746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489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E96F8B1-E3D5-1B4E-9D40-0D336DE04262}"/>
              </a:ext>
            </a:extLst>
          </p:cNvPr>
          <p:cNvGrpSpPr/>
          <p:nvPr/>
        </p:nvGrpSpPr>
        <p:grpSpPr>
          <a:xfrm>
            <a:off x="-59836" y="691516"/>
            <a:ext cx="12392951" cy="5914534"/>
            <a:chOff x="-63232" y="696966"/>
            <a:chExt cx="12392951" cy="591453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2EA89F1-4D5D-F142-88BD-4413397BCF26}"/>
                </a:ext>
              </a:extLst>
            </p:cNvPr>
            <p:cNvGrpSpPr/>
            <p:nvPr/>
          </p:nvGrpSpPr>
          <p:grpSpPr>
            <a:xfrm>
              <a:off x="-63232" y="696966"/>
              <a:ext cx="12392951" cy="4844621"/>
              <a:chOff x="-63232" y="696966"/>
              <a:chExt cx="12392951" cy="484462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773CA9-7675-FC43-A0B8-AAC8A4BEB136}"/>
                  </a:ext>
                </a:extLst>
              </p:cNvPr>
              <p:cNvSpPr txBox="1"/>
              <p:nvPr/>
            </p:nvSpPr>
            <p:spPr>
              <a:xfrm rot="19629108">
                <a:off x="8345674" y="4977416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85352C-5F5E-7746-A35F-BEDFC1E98E3A}"/>
                  </a:ext>
                </a:extLst>
              </p:cNvPr>
              <p:cNvSpPr txBox="1"/>
              <p:nvPr/>
            </p:nvSpPr>
            <p:spPr>
              <a:xfrm rot="19629108">
                <a:off x="9048039" y="2698045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E355A2-AEC4-7F48-AB7D-6AF2B3614230}"/>
                  </a:ext>
                </a:extLst>
              </p:cNvPr>
              <p:cNvSpPr txBox="1"/>
              <p:nvPr/>
            </p:nvSpPr>
            <p:spPr>
              <a:xfrm rot="19629108">
                <a:off x="5708491" y="4805140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8AEFE9-5F55-FD4B-BE94-3525A3419A34}"/>
                  </a:ext>
                </a:extLst>
              </p:cNvPr>
              <p:cNvSpPr txBox="1"/>
              <p:nvPr/>
            </p:nvSpPr>
            <p:spPr>
              <a:xfrm rot="19629108">
                <a:off x="8928770" y="1054774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E6CAE0E-16F6-054F-885D-3165C40C97E4}"/>
                  </a:ext>
                </a:extLst>
              </p:cNvPr>
              <p:cNvSpPr txBox="1"/>
              <p:nvPr/>
            </p:nvSpPr>
            <p:spPr>
              <a:xfrm rot="19629108">
                <a:off x="5589221" y="3161870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B00186-567D-014E-89FB-4A3A587E9734}"/>
                  </a:ext>
                </a:extLst>
              </p:cNvPr>
              <p:cNvSpPr txBox="1"/>
              <p:nvPr/>
            </p:nvSpPr>
            <p:spPr>
              <a:xfrm rot="19629108">
                <a:off x="2214216" y="5018367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BED5E-61A6-BF41-BFEF-67103C2D8360}"/>
                  </a:ext>
                </a:extLst>
              </p:cNvPr>
              <p:cNvSpPr txBox="1"/>
              <p:nvPr/>
            </p:nvSpPr>
            <p:spPr>
              <a:xfrm rot="19629108">
                <a:off x="6649398" y="696966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203121-597A-A845-901C-88993C15DB1F}"/>
                  </a:ext>
                </a:extLst>
              </p:cNvPr>
              <p:cNvSpPr txBox="1"/>
              <p:nvPr/>
            </p:nvSpPr>
            <p:spPr>
              <a:xfrm rot="19629108">
                <a:off x="3309849" y="2804062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E6834B-04F9-6148-97FD-27320F299608}"/>
                  </a:ext>
                </a:extLst>
              </p:cNvPr>
              <p:cNvSpPr txBox="1"/>
              <p:nvPr/>
            </p:nvSpPr>
            <p:spPr>
              <a:xfrm rot="19629108">
                <a:off x="-63232" y="4958161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29E967B-9EF6-DB47-8DB9-4FD6899950ED}"/>
                  </a:ext>
                </a:extLst>
              </p:cNvPr>
              <p:cNvSpPr txBox="1"/>
              <p:nvPr/>
            </p:nvSpPr>
            <p:spPr>
              <a:xfrm rot="19629108">
                <a:off x="3508629" y="922251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4C8B27B-F7C7-AB41-8C8A-FE8E39558B8B}"/>
                  </a:ext>
                </a:extLst>
              </p:cNvPr>
              <p:cNvSpPr txBox="1"/>
              <p:nvPr/>
            </p:nvSpPr>
            <p:spPr>
              <a:xfrm rot="19629108">
                <a:off x="169081" y="3029347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F97766E-0249-374F-A197-B37E5F2E5F2B}"/>
                  </a:ext>
                </a:extLst>
              </p:cNvPr>
              <p:cNvSpPr txBox="1"/>
              <p:nvPr/>
            </p:nvSpPr>
            <p:spPr>
              <a:xfrm rot="19629108">
                <a:off x="89569" y="975259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785BB-E10C-8644-83B0-24C0951DF282}"/>
                </a:ext>
              </a:extLst>
            </p:cNvPr>
            <p:cNvSpPr txBox="1"/>
            <p:nvPr/>
          </p:nvSpPr>
          <p:spPr>
            <a:xfrm>
              <a:off x="706297" y="6272946"/>
              <a:ext cx="8603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ALL RIGHTS RESERVED </a:t>
              </a:r>
              <a:r>
                <a:rPr lang="en-ES" sz="1600" dirty="0">
                  <a:solidFill>
                    <a:schemeClr val="bg1">
                      <a:lumMod val="95000"/>
                    </a:schemeClr>
                  </a:solidFill>
                </a:rPr>
                <a:t>©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 COPYRIGHT 2022 | DO NOT DISTRIBUTE WITHOUT WRITTEN PERMISSION</a:t>
              </a:r>
            </a:p>
          </p:txBody>
        </p:sp>
      </p:grp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1D925E71-E109-8543-BB69-F10799EA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562"/>
            <a:ext cx="10515600" cy="66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61C849-1C5D-734D-B142-F998D49A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583473"/>
            <a:ext cx="10515599" cy="459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A7B591-76D0-4EE8-AEC5-E73EA686FF4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lum bright="-100000" contrast="-100000"/>
          </a:blip>
          <a:stretch>
            <a:fillRect/>
          </a:stretch>
        </p:blipFill>
        <p:spPr>
          <a:xfrm>
            <a:off x="10245843" y="5983909"/>
            <a:ext cx="1704111" cy="55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9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60" r:id="rId14"/>
    <p:sldLayoutId id="2147483661" r:id="rId1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44" indent="-28574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Module 5.4.2: </a:t>
            </a:r>
            <a:br>
              <a:rPr lang="en-US" sz="4800" b="0" dirty="0"/>
            </a:br>
            <a:r>
              <a:rPr lang="en-US" sz="4800" b="0" dirty="0"/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231908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Just like in variables, assigning a new value </a:t>
            </a:r>
            <a:r>
              <a:rPr lang="en-US" b="1" dirty="0"/>
              <a:t>erases</a:t>
            </a:r>
            <a:r>
              <a:rPr lang="en-US" dirty="0"/>
              <a:t> the last value, and switches it with the new value.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Existing Keys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23" y="2771423"/>
            <a:ext cx="8726154" cy="34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93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Just like with lists, we can use the </a:t>
            </a:r>
            <a:r>
              <a:rPr lang="en-US" b="1" i="1" dirty="0"/>
              <a:t>in</a:t>
            </a:r>
            <a:r>
              <a:rPr lang="en-US" dirty="0"/>
              <a:t> keyword: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if a Key is in a Dictionary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75" y="2490169"/>
            <a:ext cx="7582450" cy="35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2757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Dictionary Methods</a:t>
            </a:r>
          </a:p>
        </p:txBody>
      </p:sp>
    </p:spTree>
    <p:extLst>
      <p:ext uri="{BB962C8B-B14F-4D97-AF65-F5344CB8AC3E}">
        <p14:creationId xmlns:p14="http://schemas.microsoft.com/office/powerpoint/2010/main" val="123835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/>
              <a:t>keys</a:t>
            </a:r>
            <a:r>
              <a:rPr lang="en-US" dirty="0"/>
              <a:t> method returns a sequence of all keys in the dictionary: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dict.keys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20" y="2800952"/>
            <a:ext cx="10585359" cy="26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1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/>
              <a:t>values </a:t>
            </a:r>
            <a:r>
              <a:rPr lang="en-US" dirty="0"/>
              <a:t>method returns a sequence of all values in the dictionary: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dict.values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6876"/>
            <a:ext cx="10732460" cy="228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2610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/>
              <a:t>items </a:t>
            </a:r>
            <a:r>
              <a:rPr lang="en-US" dirty="0"/>
              <a:t>method returns a sequence of </a:t>
            </a:r>
            <a:r>
              <a:rPr lang="en-US" i="1" dirty="0"/>
              <a:t>tuples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Each tuple is built up of </a:t>
            </a:r>
            <a:r>
              <a:rPr lang="en-US" i="1" dirty="0"/>
              <a:t>(key, value)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dict.items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72" y="3250581"/>
            <a:ext cx="10315255" cy="12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8980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each list item is a </a:t>
            </a:r>
            <a:r>
              <a:rPr lang="en-US" i="1" dirty="0"/>
              <a:t>tuple of length 2</a:t>
            </a:r>
            <a:r>
              <a:rPr lang="en-US" dirty="0"/>
              <a:t>, we can use unpacking in our for loop!</a:t>
            </a:r>
          </a:p>
          <a:p>
            <a:pPr marL="0" indent="0">
              <a:buNone/>
            </a:pPr>
            <a:r>
              <a:rPr lang="en-US" dirty="0"/>
              <a:t>This means that each iteration in our loop assigns 2 values – one to </a:t>
            </a:r>
            <a:r>
              <a:rPr lang="en-US" i="1" dirty="0"/>
              <a:t>key</a:t>
            </a:r>
            <a:r>
              <a:rPr lang="en-US" dirty="0"/>
              <a:t> and one to </a:t>
            </a:r>
            <a:r>
              <a:rPr lang="en-US" i="1" dirty="0"/>
              <a:t>value</a:t>
            </a:r>
            <a:r>
              <a:rPr lang="en-US" dirty="0"/>
              <a:t>.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</a:t>
            </a:r>
            <a:r>
              <a:rPr lang="en-US" b="1" dirty="0" err="1">
                <a:latin typeface="Consolas" panose="020B0609020204030204" pitchFamily="49" charset="0"/>
              </a:rPr>
              <a:t>dict.items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70" y="3697304"/>
            <a:ext cx="11171722" cy="221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142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happens if we just use a </a:t>
            </a:r>
            <a:r>
              <a:rPr lang="en-US" b="1" i="1" dirty="0"/>
              <a:t>for</a:t>
            </a:r>
            <a:r>
              <a:rPr lang="en-US" dirty="0"/>
              <a:t> loop on a dictionary itself?</a:t>
            </a:r>
          </a:p>
          <a:p>
            <a:pPr marL="0" indent="0">
              <a:buNone/>
            </a:pPr>
            <a:r>
              <a:rPr lang="en-US" dirty="0"/>
              <a:t>Well, what happened when we used the </a:t>
            </a:r>
            <a:r>
              <a:rPr lang="en-US" b="1" i="1" dirty="0"/>
              <a:t>in</a:t>
            </a:r>
            <a:r>
              <a:rPr lang="en-US" dirty="0"/>
              <a:t> keyword?</a:t>
            </a:r>
          </a:p>
          <a:p>
            <a:pPr marL="0" indent="0">
              <a:buNone/>
            </a:pPr>
            <a:r>
              <a:rPr lang="en-US" dirty="0"/>
              <a:t>It looked in the dictionary’s keys!</a:t>
            </a:r>
          </a:p>
          <a:p>
            <a:pPr marL="0" indent="0">
              <a:buNone/>
            </a:pPr>
            <a:r>
              <a:rPr lang="en-US" dirty="0"/>
              <a:t>So it should do the same…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b="1" i="1" dirty="0"/>
              <a:t>for</a:t>
            </a:r>
            <a:r>
              <a:rPr lang="en-US" dirty="0"/>
              <a:t> loop with no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710" y="3791490"/>
            <a:ext cx="8004759" cy="223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2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169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/>
              <a:t>pop </a:t>
            </a:r>
            <a:r>
              <a:rPr lang="en-US" dirty="0"/>
              <a:t>method: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Receives a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Removes that key from the dictionary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Returns the key’s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dict.pop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90" y="1690688"/>
            <a:ext cx="6828792" cy="299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5644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512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 course!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i="1" dirty="0" err="1">
                <a:latin typeface="Consolas" panose="020B0609020204030204" pitchFamily="49" charset="0"/>
              </a:rPr>
              <a:t>dir</a:t>
            </a:r>
            <a:r>
              <a:rPr lang="en-US" i="1" dirty="0">
                <a:latin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</a:rPr>
              <a:t>dict</a:t>
            </a:r>
            <a:r>
              <a:rPr lang="en-US" i="1" dirty="0">
                <a:latin typeface="Consolas" panose="020B0609020204030204" pitchFamily="49" charset="0"/>
              </a:rPr>
              <a:t>)</a:t>
            </a:r>
            <a:r>
              <a:rPr lang="en-US" dirty="0"/>
              <a:t> to find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 about them with </a:t>
            </a:r>
            <a:r>
              <a:rPr lang="en-US" i="1" dirty="0">
                <a:latin typeface="Consolas" panose="020B0609020204030204" pitchFamily="49" charset="0"/>
              </a:rPr>
              <a:t>help(</a:t>
            </a:r>
            <a:r>
              <a:rPr lang="en-US" i="1" dirty="0" err="1">
                <a:latin typeface="Consolas" panose="020B0609020204030204" pitchFamily="49" charset="0"/>
              </a:rPr>
              <a:t>dict.method</a:t>
            </a:r>
            <a:r>
              <a:rPr lang="en-US" i="1" dirty="0">
                <a:latin typeface="Consolas" panose="020B0609020204030204" pitchFamily="49" charset="0"/>
              </a:rPr>
              <a:t>)</a:t>
            </a:r>
            <a:r>
              <a:rPr lang="en-US" dirty="0"/>
              <a:t>, </a:t>
            </a:r>
            <a:r>
              <a:rPr lang="en-US" i="1" dirty="0">
                <a:latin typeface="Consolas" panose="020B0609020204030204" pitchFamily="49" charset="0"/>
              </a:rPr>
              <a:t>?</a:t>
            </a:r>
            <a:r>
              <a:rPr lang="en-US" dirty="0"/>
              <a:t>, or in the Python Documentation!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other dictionary methods?</a:t>
            </a:r>
          </a:p>
        </p:txBody>
      </p:sp>
    </p:spTree>
    <p:extLst>
      <p:ext uri="{BB962C8B-B14F-4D97-AF65-F5344CB8AC3E}">
        <p14:creationId xmlns:p14="http://schemas.microsoft.com/office/powerpoint/2010/main" val="4098488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" y="2168525"/>
            <a:ext cx="10706100" cy="3838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store values by index.</a:t>
            </a:r>
          </a:p>
        </p:txBody>
      </p:sp>
    </p:spTree>
    <p:extLst>
      <p:ext uri="{BB962C8B-B14F-4D97-AF65-F5344CB8AC3E}">
        <p14:creationId xmlns:p14="http://schemas.microsoft.com/office/powerpoint/2010/main" val="145328627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try!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can we use as dictionary keys?</a:t>
            </a:r>
          </a:p>
        </p:txBody>
      </p:sp>
    </p:spTree>
    <p:extLst>
      <p:ext uri="{BB962C8B-B14F-4D97-AF65-F5344CB8AC3E}">
        <p14:creationId xmlns:p14="http://schemas.microsoft.com/office/powerpoint/2010/main" val="135411409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538412"/>
            <a:ext cx="10372725" cy="17811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4305188">
            <a:off x="8385627" y="1929274"/>
            <a:ext cx="1144157" cy="377272"/>
          </a:xfrm>
          <a:prstGeom prst="rightArrow">
            <a:avLst/>
          </a:prstGeom>
          <a:solidFill>
            <a:srgbClr val="6F1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image.shutterstock.com/image-vector/green-check-mark-icon-tick-260nw-5228741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66" y="3292476"/>
            <a:ext cx="2476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110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528887"/>
            <a:ext cx="9553575" cy="18002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4305188">
            <a:off x="7496626" y="1886940"/>
            <a:ext cx="1144157" cy="377272"/>
          </a:xfrm>
          <a:prstGeom prst="rightArrow">
            <a:avLst/>
          </a:prstGeom>
          <a:solidFill>
            <a:srgbClr val="6F1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s://image.shutterstock.com/image-vector/green-check-mark-icon-tick-260nw-5228741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66" y="3292476"/>
            <a:ext cx="2476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945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495550"/>
            <a:ext cx="10953750" cy="18669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4305188">
            <a:off x="7657494" y="1904482"/>
            <a:ext cx="1144157" cy="377272"/>
          </a:xfrm>
          <a:prstGeom prst="rightArrow">
            <a:avLst/>
          </a:prstGeom>
          <a:solidFill>
            <a:srgbClr val="6F1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s://image.shutterstock.com/image-vector/green-check-mark-icon-tick-260nw-5228741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66" y="3292476"/>
            <a:ext cx="2476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290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519362"/>
            <a:ext cx="11239500" cy="18192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4305188">
            <a:off x="7809894" y="1916389"/>
            <a:ext cx="1144157" cy="377272"/>
          </a:xfrm>
          <a:prstGeom prst="rightArrow">
            <a:avLst/>
          </a:prstGeom>
          <a:solidFill>
            <a:srgbClr val="6F1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s://image.shutterstock.com/image-vector/green-check-mark-icon-tick-260nw-5228741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66" y="3292476"/>
            <a:ext cx="2476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805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547937"/>
            <a:ext cx="9553575" cy="17621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4305188">
            <a:off x="8106227" y="1929274"/>
            <a:ext cx="1144157" cy="377272"/>
          </a:xfrm>
          <a:prstGeom prst="rightArrow">
            <a:avLst/>
          </a:prstGeom>
          <a:solidFill>
            <a:srgbClr val="6F1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s://image.shutterstock.com/image-vector/green-check-mark-icon-tick-260nw-5228741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66" y="3292476"/>
            <a:ext cx="2476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349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451473"/>
            <a:ext cx="11353800" cy="3955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Lists?</a:t>
            </a:r>
          </a:p>
        </p:txBody>
      </p:sp>
      <p:sp>
        <p:nvSpPr>
          <p:cNvPr id="7" name="Right Arrow 6"/>
          <p:cNvSpPr/>
          <p:nvPr/>
        </p:nvSpPr>
        <p:spPr>
          <a:xfrm rot="2574600">
            <a:off x="5763712" y="988990"/>
            <a:ext cx="1101277" cy="377272"/>
          </a:xfrm>
          <a:prstGeom prst="rightArrow">
            <a:avLst/>
          </a:prstGeom>
          <a:solidFill>
            <a:srgbClr val="6F1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files.gamebanana.com/img/ico/sprays/5355e2ad2db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841" y="34120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228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Dictionary?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2" y="1825625"/>
            <a:ext cx="11085095" cy="345088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7553873">
            <a:off x="6438293" y="1153411"/>
            <a:ext cx="1144157" cy="377272"/>
          </a:xfrm>
          <a:prstGeom prst="rightArrow">
            <a:avLst/>
          </a:prstGeom>
          <a:solidFill>
            <a:srgbClr val="6F1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s://files.gamebanana.com/img/ico/sprays/5355e2ad2db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841" y="34120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870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main difference between a </a:t>
            </a:r>
            <a:r>
              <a:rPr lang="en-US" b="1" i="1" dirty="0"/>
              <a:t>list</a:t>
            </a:r>
            <a:r>
              <a:rPr lang="en-US" dirty="0"/>
              <a:t> and a </a:t>
            </a:r>
            <a:r>
              <a:rPr lang="en-US" b="1" i="1" dirty="0"/>
              <a:t>tuple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list is </a:t>
            </a:r>
            <a:r>
              <a:rPr lang="en-US" b="1" i="1" dirty="0"/>
              <a:t>mutable</a:t>
            </a:r>
            <a:r>
              <a:rPr lang="en-US" dirty="0"/>
              <a:t> – it can be changed!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we want our keys to be able to change in the middle of a run? No!</a:t>
            </a:r>
          </a:p>
          <a:p>
            <a:pPr marL="0" indent="0">
              <a:buNone/>
            </a:pPr>
            <a:r>
              <a:rPr lang="en-US" dirty="0"/>
              <a:t>If they change, we will not be able to find our values!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dictionary keys can only be </a:t>
            </a:r>
            <a:r>
              <a:rPr lang="en-US" b="1" i="1" dirty="0"/>
              <a:t>immutable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So, what types can we use as dictionary keys?</a:t>
            </a:r>
          </a:p>
        </p:txBody>
      </p:sp>
    </p:spTree>
    <p:extLst>
      <p:ext uri="{BB962C8B-B14F-4D97-AF65-F5344CB8AC3E}">
        <p14:creationId xmlns:p14="http://schemas.microsoft.com/office/powerpoint/2010/main" val="135447576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dictionary is </a:t>
            </a:r>
            <a:r>
              <a:rPr lang="en-US" b="1" dirty="0"/>
              <a:t>mutable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it can be changed, just like a list.</a:t>
            </a:r>
          </a:p>
          <a:p>
            <a:pPr marL="0" indent="0">
              <a:buNone/>
            </a:pPr>
            <a:r>
              <a:rPr lang="en-US" dirty="0"/>
              <a:t>So, be careful when you send dictionaries to functions that can change them!</a:t>
            </a:r>
          </a:p>
          <a:p>
            <a:pPr marL="0" indent="0">
              <a:buNone/>
            </a:pPr>
            <a:r>
              <a:rPr lang="en-US" dirty="0"/>
              <a:t>Remember to use the </a:t>
            </a:r>
            <a:r>
              <a:rPr lang="en-US" b="1" i="1" dirty="0" err="1">
                <a:latin typeface="Consolas" panose="020B0609020204030204" pitchFamily="49" charset="0"/>
              </a:rPr>
              <a:t>dict.copy</a:t>
            </a:r>
            <a:r>
              <a:rPr lang="en-US" b="1" i="1" dirty="0">
                <a:latin typeface="Consolas" panose="020B0609020204030204" pitchFamily="49" charset="0"/>
              </a:rPr>
              <a:t>()</a:t>
            </a:r>
            <a:r>
              <a:rPr lang="en-US" dirty="0"/>
              <a:t> method if it is needed.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dictionary </a:t>
            </a:r>
            <a:r>
              <a:rPr lang="en-US" b="1" dirty="0"/>
              <a:t>mutable</a:t>
            </a:r>
            <a:r>
              <a:rPr lang="en-US" dirty="0"/>
              <a:t> or </a:t>
            </a:r>
            <a:r>
              <a:rPr lang="en-US" b="1" dirty="0"/>
              <a:t>immutable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6691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Lists are like a jar of Pringles –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Dictionaries are like a suitcase! It is filled with values that have </a:t>
            </a:r>
            <a:r>
              <a:rPr lang="en-US" b="1" i="1" dirty="0"/>
              <a:t>names</a:t>
            </a:r>
            <a:r>
              <a:rPr lang="en-US" dirty="0"/>
              <a:t>.</a:t>
            </a:r>
            <a:endParaRPr lang="en-US" b="1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Pringles vs. Suitcase</a:t>
            </a:r>
          </a:p>
        </p:txBody>
      </p:sp>
      <p:pic>
        <p:nvPicPr>
          <p:cNvPr id="4" name="Shape 2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18253" y="1504750"/>
            <a:ext cx="815975" cy="237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26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8239" y="2490094"/>
            <a:ext cx="2162208" cy="2282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6322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754313"/>
            <a:ext cx="4538133" cy="3422650"/>
          </a:xfrm>
        </p:spPr>
        <p:txBody>
          <a:bodyPr/>
          <a:lstStyle/>
          <a:p>
            <a:pPr marL="0" indent="0">
              <a:buNone/>
            </a:pPr>
            <a:r>
              <a:rPr lang="en-US" sz="6000" b="1" dirty="0"/>
              <a:t>A Counter!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counts the number of times each item appears in the list.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function do?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72"/>
          <a:stretch/>
        </p:blipFill>
        <p:spPr>
          <a:xfrm>
            <a:off x="4351346" y="1428750"/>
            <a:ext cx="7350105" cy="454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63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Advanced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042162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Sets are a new sequence type, created by using curly brackets: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73" y="2586237"/>
            <a:ext cx="10380453" cy="32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5825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Sets have two main qualities:</a:t>
            </a:r>
          </a:p>
          <a:p>
            <a:r>
              <a:rPr lang="en-US" dirty="0"/>
              <a:t>Sets don’t have any specific </a:t>
            </a:r>
            <a:r>
              <a:rPr lang="en-US" b="1" dirty="0"/>
              <a:t>order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don’t even support indexing!</a:t>
            </a:r>
          </a:p>
          <a:p>
            <a:r>
              <a:rPr lang="en-US" dirty="0"/>
              <a:t>Sets hold only </a:t>
            </a:r>
            <a:r>
              <a:rPr lang="en-US" b="1" dirty="0"/>
              <a:t>distinct</a:t>
            </a:r>
            <a:r>
              <a:rPr lang="en-US" dirty="0"/>
              <a:t> values.</a:t>
            </a:r>
          </a:p>
          <a:p>
            <a:pPr lvl="1"/>
            <a:r>
              <a:rPr lang="en-US" dirty="0"/>
              <a:t>This means that there are no duplicate values!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Qualities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12" y="4191540"/>
            <a:ext cx="11122325" cy="17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88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0049" y="3252158"/>
            <a:ext cx="3891951" cy="2812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Problem:</a:t>
            </a:r>
          </a:p>
          <a:p>
            <a:pPr marL="0" indent="0">
              <a:buNone/>
            </a:pPr>
            <a:r>
              <a:rPr lang="en-US" sz="3600" b="1" dirty="0"/>
              <a:t>The result can be any order!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Distinct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4" y="1422944"/>
            <a:ext cx="9949132" cy="475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42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 </a:t>
            </a:r>
            <a:r>
              <a:rPr lang="en-US" b="1" i="1" dirty="0"/>
              <a:t>unique</a:t>
            </a:r>
            <a:r>
              <a:rPr lang="en-US" dirty="0"/>
              <a:t> Function!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56" y="3429000"/>
            <a:ext cx="9215887" cy="1936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635"/>
          <a:stretch/>
        </p:blipFill>
        <p:spPr>
          <a:xfrm>
            <a:off x="1725884" y="1773763"/>
            <a:ext cx="8740232" cy="148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6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i="1" dirty="0"/>
              <a:t>in</a:t>
            </a:r>
            <a:r>
              <a:rPr lang="en-US" dirty="0"/>
              <a:t> Keyword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Just like in lists, tuples, and </a:t>
            </a:r>
            <a:r>
              <a:rPr lang="en-US" dirty="0" err="1"/>
              <a:t>dicts</a:t>
            </a:r>
            <a:r>
              <a:rPr lang="en-US" dirty="0"/>
              <a:t> – using the </a:t>
            </a:r>
            <a:r>
              <a:rPr lang="en-US" b="1" i="1" dirty="0"/>
              <a:t>in</a:t>
            </a:r>
            <a:r>
              <a:rPr lang="en-US" dirty="0"/>
              <a:t> keyword can check if an item is in the set.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24" y="2750762"/>
            <a:ext cx="9917151" cy="1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02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Methods and Operators</a:t>
            </a: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84501"/>
              </p:ext>
            </p:extLst>
          </p:nvPr>
        </p:nvGraphicFramePr>
        <p:xfrm>
          <a:off x="838199" y="1398297"/>
          <a:ext cx="10515600" cy="39388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4149926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492235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64250068"/>
                    </a:ext>
                  </a:extLst>
                </a:gridCol>
              </a:tblGrid>
              <a:tr h="567559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Method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Explanation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Example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6802384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add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Adds</a:t>
                      </a:r>
                      <a:r>
                        <a:rPr lang="en-US" sz="1800" baseline="0" dirty="0"/>
                        <a:t> a new value to the set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{1,</a:t>
                      </a:r>
                      <a:r>
                        <a:rPr lang="en-US" sz="1800" baseline="0" dirty="0"/>
                        <a:t> 2, 3}.add(4)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27018795"/>
                  </a:ext>
                </a:extLst>
              </a:tr>
              <a:tr h="567559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remove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Removes</a:t>
                      </a:r>
                      <a:r>
                        <a:rPr lang="en-US" sz="1800" baseline="0" dirty="0"/>
                        <a:t> a value from the set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{1, 2, 3}.remove(2)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22937436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intersection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Returns a set with the items in the</a:t>
                      </a:r>
                      <a:r>
                        <a:rPr lang="en-US" sz="1800" baseline="0" dirty="0"/>
                        <a:t> set that appear in the second set.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{1, 3, 5}.intersection({3, 4, 5})</a:t>
                      </a:r>
                    </a:p>
                    <a:p>
                      <a:pPr algn="ctr"/>
                      <a:r>
                        <a:rPr lang="en-US" sz="1400" dirty="0"/>
                        <a:t>&gt;&gt;&gt; {3, 5}</a:t>
                      </a:r>
                      <a:endParaRPr lang="en-US" sz="1400" i="1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03143051"/>
                  </a:ext>
                </a:extLst>
              </a:tr>
              <a:tr h="677765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set1</a:t>
                      </a:r>
                      <a:r>
                        <a:rPr lang="en-US" sz="2100" baseline="0" dirty="0"/>
                        <a:t> – set2</a:t>
                      </a:r>
                      <a:endParaRPr lang="en-US" sz="2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Returns a set with the items in set1 that don’t appear in set2.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/>
                        <a:t>{1, 3, 5} – {3, 4, 5}</a:t>
                      </a:r>
                    </a:p>
                    <a:p>
                      <a:pPr algn="ctr"/>
                      <a:r>
                        <a:rPr lang="en-US" sz="1600" kern="1200" dirty="0"/>
                        <a:t>&gt;&gt;&gt; {1}</a:t>
                      </a:r>
                      <a:endParaRPr lang="en-US" sz="1600" i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454645689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/>
                        <a:t>issubset</a:t>
                      </a:r>
                      <a:endParaRPr lang="en-US" sz="2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Returns</a:t>
                      </a:r>
                      <a:r>
                        <a:rPr lang="en-US" sz="1800" baseline="0" dirty="0"/>
                        <a:t> True/False, depending on if all items in the set appear in the second set.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 4, 7}.</a:t>
                      </a:r>
                      <a:r>
                        <a:rPr lang="en-US" sz="1400" dirty="0" err="1"/>
                        <a:t>issubset</a:t>
                      </a:r>
                      <a:r>
                        <a:rPr lang="en-US" sz="1400" dirty="0"/>
                        <a:t>(set(range(10)))</a:t>
                      </a:r>
                    </a:p>
                    <a:p>
                      <a:pPr algn="ctr"/>
                      <a:r>
                        <a:rPr lang="en-US" sz="1400" dirty="0"/>
                        <a:t>&gt;&gt;&gt; True</a:t>
                      </a:r>
                      <a:endParaRPr lang="en-US" sz="1400" i="1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58889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479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833494"/>
              </p:ext>
            </p:extLst>
          </p:nvPr>
        </p:nvGraphicFramePr>
        <p:xfrm>
          <a:off x="193675" y="1317625"/>
          <a:ext cx="11804650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0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Mutable</a:t>
                      </a:r>
                    </a:p>
                  </a:txBody>
                  <a:tcPr marL="102649" marR="1026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Immutable</a:t>
                      </a:r>
                    </a:p>
                  </a:txBody>
                  <a:tcPr marL="102649" marR="1026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list</a:t>
                      </a:r>
                    </a:p>
                  </a:txBody>
                  <a:tcPr marL="102649" marR="1026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int</a:t>
                      </a:r>
                      <a:endParaRPr lang="en-US" sz="2800" dirty="0"/>
                    </a:p>
                  </a:txBody>
                  <a:tcPr marL="102649" marR="1026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dict</a:t>
                      </a:r>
                      <a:endParaRPr lang="en-US" sz="2800" dirty="0"/>
                    </a:p>
                  </a:txBody>
                  <a:tcPr marL="102649" marR="1026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float</a:t>
                      </a:r>
                    </a:p>
                  </a:txBody>
                  <a:tcPr marL="102649" marR="1026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set</a:t>
                      </a:r>
                    </a:p>
                  </a:txBody>
                  <a:tcPr marL="102649" marR="1026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str</a:t>
                      </a:r>
                      <a:endParaRPr lang="en-US" sz="2800" dirty="0"/>
                    </a:p>
                  </a:txBody>
                  <a:tcPr marL="102649" marR="1026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02649" marR="1026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tuple</a:t>
                      </a:r>
                    </a:p>
                  </a:txBody>
                  <a:tcPr marL="102649" marR="1026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02649" marR="1026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bool</a:t>
                      </a:r>
                    </a:p>
                  </a:txBody>
                  <a:tcPr marL="102649" marR="1026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vs. Immutable Types</a:t>
            </a:r>
          </a:p>
        </p:txBody>
      </p:sp>
    </p:spTree>
    <p:extLst>
      <p:ext uri="{BB962C8B-B14F-4D97-AF65-F5344CB8AC3E}">
        <p14:creationId xmlns:p14="http://schemas.microsoft.com/office/powerpoint/2010/main" val="139272635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690852"/>
            <a:ext cx="9324278" cy="3972911"/>
          </a:xfrm>
        </p:spPr>
        <p:txBody>
          <a:bodyPr>
            <a:normAutofit/>
          </a:bodyPr>
          <a:lstStyle/>
          <a:p>
            <a:r>
              <a:rPr lang="en-US" sz="3200" dirty="0"/>
              <a:t>Pointers</a:t>
            </a:r>
          </a:p>
          <a:p>
            <a:r>
              <a:rPr lang="en-US" sz="3200" dirty="0"/>
              <a:t>Mutable vs. Immutable Types</a:t>
            </a:r>
          </a:p>
          <a:p>
            <a:r>
              <a:rPr lang="en-US" sz="3200" dirty="0"/>
              <a:t>Downside of sending lists to functions</a:t>
            </a:r>
          </a:p>
          <a:p>
            <a:r>
              <a:rPr lang="en-US" sz="3200" dirty="0"/>
              <a:t>Dictionaries</a:t>
            </a:r>
          </a:p>
          <a:p>
            <a:r>
              <a:rPr lang="en-US" sz="3200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257382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Suitcase – Values Have Names!</a:t>
            </a:r>
          </a:p>
        </p:txBody>
      </p:sp>
      <p:pic>
        <p:nvPicPr>
          <p:cNvPr id="4" name="Shape 234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48943" y="1527278"/>
            <a:ext cx="4694114" cy="46496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36"/>
          <p:cNvSpPr txBox="1"/>
          <p:nvPr/>
        </p:nvSpPr>
        <p:spPr>
          <a:xfrm>
            <a:off x="7246986" y="5143499"/>
            <a:ext cx="1797600" cy="6221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money</a:t>
            </a:r>
          </a:p>
        </p:txBody>
      </p:sp>
      <p:sp>
        <p:nvSpPr>
          <p:cNvPr id="6" name="Shape 237"/>
          <p:cNvSpPr txBox="1"/>
          <p:nvPr/>
        </p:nvSpPr>
        <p:spPr>
          <a:xfrm>
            <a:off x="8145786" y="3117900"/>
            <a:ext cx="1392599" cy="6221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tissue</a:t>
            </a:r>
          </a:p>
        </p:txBody>
      </p:sp>
      <p:sp>
        <p:nvSpPr>
          <p:cNvPr id="7" name="Shape 238"/>
          <p:cNvSpPr txBox="1"/>
          <p:nvPr/>
        </p:nvSpPr>
        <p:spPr>
          <a:xfrm>
            <a:off x="2561362" y="3370272"/>
            <a:ext cx="2049299" cy="6221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calculator</a:t>
            </a:r>
          </a:p>
        </p:txBody>
      </p:sp>
      <p:sp>
        <p:nvSpPr>
          <p:cNvPr id="8" name="Shape 239"/>
          <p:cNvSpPr txBox="1"/>
          <p:nvPr/>
        </p:nvSpPr>
        <p:spPr>
          <a:xfrm>
            <a:off x="1992953" y="4532425"/>
            <a:ext cx="2049299" cy="6221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perfume</a:t>
            </a:r>
          </a:p>
        </p:txBody>
      </p:sp>
      <p:sp>
        <p:nvSpPr>
          <p:cNvPr id="9" name="Shape 240"/>
          <p:cNvSpPr txBox="1"/>
          <p:nvPr/>
        </p:nvSpPr>
        <p:spPr>
          <a:xfrm>
            <a:off x="4610661" y="5454599"/>
            <a:ext cx="1328700" cy="6221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candy</a:t>
            </a:r>
          </a:p>
        </p:txBody>
      </p:sp>
      <p:sp>
        <p:nvSpPr>
          <p:cNvPr id="10" name="Shape 237"/>
          <p:cNvSpPr txBox="1"/>
          <p:nvPr/>
        </p:nvSpPr>
        <p:spPr>
          <a:xfrm>
            <a:off x="6550686" y="2285520"/>
            <a:ext cx="2121676" cy="6221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sunglasses</a:t>
            </a:r>
          </a:p>
        </p:txBody>
      </p:sp>
    </p:spTree>
    <p:extLst>
      <p:ext uri="{BB962C8B-B14F-4D97-AF65-F5344CB8AC3E}">
        <p14:creationId xmlns:p14="http://schemas.microsoft.com/office/powerpoint/2010/main" val="1969854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Dictionaries are created with curly brackets!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new item in the dictionary has a:</a:t>
            </a:r>
          </a:p>
          <a:p>
            <a:r>
              <a:rPr lang="en-US" b="1" i="1" dirty="0"/>
              <a:t>key</a:t>
            </a:r>
            <a:r>
              <a:rPr lang="en-US" dirty="0"/>
              <a:t> – the name of the value</a:t>
            </a:r>
          </a:p>
          <a:p>
            <a:r>
              <a:rPr lang="en-US" b="1" i="1" dirty="0"/>
              <a:t>value</a:t>
            </a:r>
            <a:r>
              <a:rPr lang="en-US" dirty="0"/>
              <a:t> – the value itself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key and value are separated by a colon.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Dictionary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29" y="2338111"/>
            <a:ext cx="10035941" cy="139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78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4966637"/>
            <a:ext cx="10515600" cy="1210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you can see, order has no importance in a dictionary, because the index is not counted, but named!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save our info again!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90" y="1516232"/>
            <a:ext cx="10141819" cy="32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90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value of a key can be fetched by using square brackets (like in lists!), but this time with the key name, not the index ID.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Value from a Dictionary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130165"/>
            <a:ext cx="86106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06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i="1" dirty="0" err="1"/>
              <a:t>KeyError</a:t>
            </a:r>
            <a:r>
              <a:rPr lang="en-US" dirty="0"/>
              <a:t> is raised! It means that no such key was found in the dictionary.</a:t>
            </a:r>
            <a:endParaRPr lang="en-US" b="1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is no such key?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62" y="2780733"/>
            <a:ext cx="10392076" cy="31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890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new key/value pair can be added to the dictionary easily.</a:t>
            </a:r>
          </a:p>
          <a:p>
            <a:pPr marL="0" indent="0">
              <a:buNone/>
            </a:pPr>
            <a:r>
              <a:rPr lang="en-US" dirty="0"/>
              <a:t>Use the key as an index, but this time assign it a value – just like creating variables!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Key/Values to a Dictionary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856" y="2889886"/>
            <a:ext cx="7445944" cy="32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0070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eme2">
  <a:themeElements>
    <a:clrScheme name="Custom 34">
      <a:dk1>
        <a:srgbClr val="000000"/>
      </a:dk1>
      <a:lt1>
        <a:srgbClr val="FFFFFF"/>
      </a:lt1>
      <a:dk2>
        <a:srgbClr val="930000"/>
      </a:dk2>
      <a:lt2>
        <a:srgbClr val="EEECE1"/>
      </a:lt2>
      <a:accent1>
        <a:srgbClr val="BA0000"/>
      </a:accent1>
      <a:accent2>
        <a:srgbClr val="E54520"/>
      </a:accent2>
      <a:accent3>
        <a:srgbClr val="930000"/>
      </a:accent3>
      <a:accent4>
        <a:srgbClr val="000000"/>
      </a:accent4>
      <a:accent5>
        <a:srgbClr val="4B494B"/>
      </a:accent5>
      <a:accent6>
        <a:srgbClr val="BA0000"/>
      </a:accent6>
      <a:hlink>
        <a:srgbClr val="BA0000"/>
      </a:hlink>
      <a:folHlink>
        <a:srgbClr val="7E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5EB9FBF-382E-4167-8BC0-AE22E6688CA9}" vid="{B517605C-BBF3-4663-9130-44D3D15EBB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1716</TotalTime>
  <Words>947</Words>
  <Application>Microsoft Office PowerPoint</Application>
  <PresentationFormat>Widescreen</PresentationFormat>
  <Paragraphs>151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Cabin</vt:lpstr>
      <vt:lpstr>Calibri</vt:lpstr>
      <vt:lpstr>Calibri Light</vt:lpstr>
      <vt:lpstr>Consolas</vt:lpstr>
      <vt:lpstr>Roboto</vt:lpstr>
      <vt:lpstr>Wingdings</vt:lpstr>
      <vt:lpstr>Theme2</vt:lpstr>
      <vt:lpstr>Module 5.4.2:  Dictionaries</vt:lpstr>
      <vt:lpstr>Lists store values by index.</vt:lpstr>
      <vt:lpstr>Pringles vs. Suitcase</vt:lpstr>
      <vt:lpstr>Our Suitcase – Values Have Names!</vt:lpstr>
      <vt:lpstr>Creating a Dictionary</vt:lpstr>
      <vt:lpstr>Now let’s save our info again!</vt:lpstr>
      <vt:lpstr>Getting a Value from a Dictionary</vt:lpstr>
      <vt:lpstr>What if there is no such key?</vt:lpstr>
      <vt:lpstr>Adding Key/Values to a Dictionary</vt:lpstr>
      <vt:lpstr>Adding Existing Keys</vt:lpstr>
      <vt:lpstr>Checking if a Key is in a Dictionary</vt:lpstr>
      <vt:lpstr>Dictionary Methods</vt:lpstr>
      <vt:lpstr>dict.keys()</vt:lpstr>
      <vt:lpstr>dict.values()</vt:lpstr>
      <vt:lpstr>dict.items()</vt:lpstr>
      <vt:lpstr>Unpacking dict.items()</vt:lpstr>
      <vt:lpstr>Using a for loop with no method</vt:lpstr>
      <vt:lpstr>dict.pop()</vt:lpstr>
      <vt:lpstr>Are there other dictionary methods?</vt:lpstr>
      <vt:lpstr>What types can we use as dictionary keys?</vt:lpstr>
      <vt:lpstr>Strings?</vt:lpstr>
      <vt:lpstr>Integers?</vt:lpstr>
      <vt:lpstr>Floating Points?</vt:lpstr>
      <vt:lpstr>Tuples?</vt:lpstr>
      <vt:lpstr>Booleans?</vt:lpstr>
      <vt:lpstr>Lists?</vt:lpstr>
      <vt:lpstr>Another Dictionary?</vt:lpstr>
      <vt:lpstr>So, what types can we use as dictionary keys?</vt:lpstr>
      <vt:lpstr>Is a dictionary mutable or immutable?</vt:lpstr>
      <vt:lpstr>What does this function do?</vt:lpstr>
      <vt:lpstr>Sets</vt:lpstr>
      <vt:lpstr>Creating a Set</vt:lpstr>
      <vt:lpstr>Set Qualities</vt:lpstr>
      <vt:lpstr>Creating a Distinct List</vt:lpstr>
      <vt:lpstr>Let’s Create a unique Function!</vt:lpstr>
      <vt:lpstr>Using the in Keyword</vt:lpstr>
      <vt:lpstr>Set Methods and Operators</vt:lpstr>
      <vt:lpstr>Mutable vs. Immutable Types</vt:lpstr>
      <vt:lpstr>What did we learn?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Structures</dc:title>
  <dc:creator>Yuval Arbel</dc:creator>
  <cp:lastModifiedBy>raymond agarunov</cp:lastModifiedBy>
  <cp:revision>54</cp:revision>
  <dcterms:created xsi:type="dcterms:W3CDTF">2019-05-07T09:15:25Z</dcterms:created>
  <dcterms:modified xsi:type="dcterms:W3CDTF">2022-01-30T06:30:52Z</dcterms:modified>
</cp:coreProperties>
</file>