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93" r:id="rId1"/>
  </p:sldMasterIdLst>
  <p:notesMasterIdLst>
    <p:notesMasterId r:id="rId53"/>
  </p:notesMasterIdLst>
  <p:sldIdLst>
    <p:sldId id="257" r:id="rId2"/>
    <p:sldId id="281" r:id="rId3"/>
    <p:sldId id="285" r:id="rId4"/>
    <p:sldId id="286" r:id="rId5"/>
    <p:sldId id="287" r:id="rId6"/>
    <p:sldId id="283" r:id="rId7"/>
    <p:sldId id="289" r:id="rId8"/>
    <p:sldId id="288" r:id="rId9"/>
    <p:sldId id="284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25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9" r:id="rId40"/>
    <p:sldId id="318" r:id="rId41"/>
    <p:sldId id="320" r:id="rId42"/>
    <p:sldId id="321" r:id="rId43"/>
    <p:sldId id="322" r:id="rId44"/>
    <p:sldId id="323" r:id="rId45"/>
    <p:sldId id="324" r:id="rId46"/>
    <p:sldId id="326" r:id="rId47"/>
    <p:sldId id="327" r:id="rId48"/>
    <p:sldId id="328" r:id="rId49"/>
    <p:sldId id="329" r:id="rId50"/>
    <p:sldId id="330" r:id="rId51"/>
    <p:sldId id="279" r:id="rId52"/>
  </p:sldIdLst>
  <p:sldSz cx="16256000" cy="9144000"/>
  <p:notesSz cx="7104063" cy="10234613"/>
  <p:custDataLst>
    <p:tags r:id="rId5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E38CEF3-0EA3-3245-904B-A35C52ED0C63}">
          <p14:sldIdLst>
            <p14:sldId id="257"/>
            <p14:sldId id="281"/>
            <p14:sldId id="285"/>
            <p14:sldId id="286"/>
            <p14:sldId id="287"/>
            <p14:sldId id="283"/>
            <p14:sldId id="289"/>
            <p14:sldId id="288"/>
            <p14:sldId id="284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25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1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28EB26-BDEF-46CC-BC4F-FCA7C1C7469C}">
  <a:tblStyle styleId="{EE28EB26-BDEF-46CC-BC4F-FCA7C1C7469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8"/>
    <p:restoredTop sz="68568" autoAdjust="0"/>
  </p:normalViewPr>
  <p:slideViewPr>
    <p:cSldViewPr snapToGrid="0" snapToObjects="1">
      <p:cViewPr varScale="1">
        <p:scale>
          <a:sx n="44" d="100"/>
          <a:sy n="44" d="100"/>
        </p:scale>
        <p:origin x="12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49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59" tIns="99059" rIns="99059" bIns="99059" anchor="t" anchorCtr="0"/>
          <a:lstStyle>
            <a:lvl1pPr marL="0" marR="0" lvl="0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9077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49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59" tIns="99059" rIns="99059" bIns="99059" anchor="ctr" anchorCtr="0">
            <a:noAutofit/>
          </a:bodyPr>
          <a:lstStyle/>
          <a:p>
            <a:pPr indent="-75682" algn="l" rtl="0">
              <a:buClr>
                <a:schemeClr val="dk2"/>
              </a:buClr>
              <a:buSzPts val="1100"/>
            </a:pPr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546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264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54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862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58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883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16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0245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82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972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544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076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210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54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279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803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722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625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013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891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49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59" tIns="99059" rIns="99059" bIns="99059" anchor="ctr" anchorCtr="0">
            <a:noAutofit/>
          </a:bodyPr>
          <a:lstStyle/>
          <a:p>
            <a:pPr indent="-75682">
              <a:buClr>
                <a:schemeClr val="dk1"/>
              </a:buClr>
              <a:buSzPts val="1100"/>
            </a:pPr>
            <a:endParaRPr sz="1200"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1715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59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3177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8221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084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61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113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096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889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497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2515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7160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73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0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112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761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This means that the</a:t>
            </a:r>
            <a:r>
              <a:rPr lang="en-US" baseline="0" dirty="0"/>
              <a:t> loop never stops, therefore, it will never return a value!</a:t>
            </a:r>
          </a:p>
          <a:p>
            <a:pPr algn="l" rtl="0"/>
            <a:r>
              <a:rPr lang="en-US" baseline="0" dirty="0"/>
              <a:t>We don’t want it to continue forever, we want it to stop somewhere!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2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6352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33158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874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9173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 algn="l" rtl="0">
              <a:buAutoNum type="arabicPeriod"/>
            </a:pPr>
            <a:r>
              <a:rPr lang="en-US" baseline="0" dirty="0"/>
              <a:t>Hugh 3 times</a:t>
            </a:r>
          </a:p>
          <a:p>
            <a:pPr marL="247688" indent="-247688" algn="l" rtl="0">
              <a:buAutoNum type="arabicPeriod"/>
            </a:pPr>
            <a:r>
              <a:rPr lang="en-US" baseline="0" dirty="0"/>
              <a:t>Mohammed 3 times</a:t>
            </a:r>
          </a:p>
          <a:p>
            <a:pPr marL="247688" indent="-247688" algn="l" rtl="0">
              <a:buAutoNum type="arabicPeriod"/>
            </a:pPr>
            <a:r>
              <a:rPr lang="en-US" baseline="0" dirty="0" err="1"/>
              <a:t>Saoud</a:t>
            </a:r>
            <a:r>
              <a:rPr lang="en-US" baseline="0" dirty="0"/>
              <a:t> 5 times</a:t>
            </a:r>
          </a:p>
          <a:p>
            <a:pPr marL="247688" indent="-247688" algn="l" rtl="0">
              <a:buAutoNum type="arabicPeriod"/>
            </a:pPr>
            <a:r>
              <a:rPr lang="en-US" baseline="0" dirty="0"/>
              <a:t>Hugh 5 times</a:t>
            </a:r>
          </a:p>
          <a:p>
            <a:pPr marL="247688" indent="-247688" algn="l" rtl="0">
              <a:buAutoNum type="arabicPeriod"/>
            </a:pPr>
            <a:r>
              <a:rPr lang="en-US" baseline="0" dirty="0"/>
              <a:t>Abdullah 10 times</a:t>
            </a:r>
          </a:p>
          <a:p>
            <a:pPr marL="247688" indent="-247688" algn="l" rtl="0">
              <a:buAutoNum type="arabicPeriod"/>
            </a:pPr>
            <a:r>
              <a:rPr lang="en-US" baseline="0" dirty="0"/>
              <a:t>5, 5 times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69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0468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418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6880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6234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49" cy="4605576"/>
          </a:xfrm>
          <a:prstGeom prst="rect">
            <a:avLst/>
          </a:prstGeom>
          <a:noFill/>
          <a:ln>
            <a:noFill/>
          </a:ln>
        </p:spPr>
        <p:txBody>
          <a:bodyPr wrap="square" lIns="99059" tIns="99059" rIns="99059" bIns="99059" anchor="ctr" anchorCtr="0">
            <a:noAutofit/>
          </a:bodyPr>
          <a:lstStyle/>
          <a:p>
            <a:pPr indent="-75682">
              <a:buClr>
                <a:schemeClr val="dk1"/>
              </a:buClr>
              <a:buSzPts val="1100"/>
            </a:pPr>
            <a:endParaRPr sz="1200"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807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32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65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26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5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0" y="-11289"/>
            <a:ext cx="16245981" cy="91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080661" y="3177497"/>
            <a:ext cx="7082020" cy="22266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 userDrawn="1"/>
        </p:nvSpPr>
        <p:spPr>
          <a:xfrm>
            <a:off x="1" y="1"/>
            <a:ext cx="8745975" cy="911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 userDrawn="1"/>
        </p:nvSpPr>
        <p:spPr>
          <a:xfrm>
            <a:off x="2155329" y="1"/>
            <a:ext cx="154651" cy="91104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0953" y="1011699"/>
            <a:ext cx="5580095" cy="186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 userDrawn="1"/>
        </p:nvSpPr>
        <p:spPr>
          <a:xfrm>
            <a:off x="2366773" y="7939420"/>
            <a:ext cx="63892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ALL RIGHTS RESERVED </a:t>
            </a:r>
            <a:r>
              <a:rPr lang="en-ES" sz="2133" kern="1200" dirty="0">
                <a:latin typeface="Calibri"/>
                <a:ea typeface="+mn-ea"/>
              </a:rPr>
              <a:t>©</a:t>
            </a:r>
            <a:r>
              <a:rPr lang="en-US" sz="2133" kern="1200" dirty="0">
                <a:latin typeface="Calibri"/>
                <a:ea typeface="+mn-ea"/>
              </a:rPr>
              <a:t> COPYRIGHT 2022</a:t>
            </a:r>
            <a:endParaRPr lang="he-IL" sz="2133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34442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2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7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70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600" y="2254470"/>
            <a:ext cx="1402080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70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0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600" y="772069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117600" y="2251224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889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89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883" y="2593197"/>
            <a:ext cx="12990059" cy="39116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3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2133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867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5062" lvl="0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455062" lvl="1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455062" lvl="2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455062" lvl="3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455062" lvl="4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883" y="1217319"/>
            <a:ext cx="12990059" cy="73152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51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51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8415" y="1756770"/>
            <a:ext cx="15739175" cy="73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56" indent="-301956" algn="l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4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413" y="370228"/>
            <a:ext cx="16008879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219108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680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22301"/>
            <a:ext cx="14020800" cy="1767417"/>
          </a:xfrm>
          <a:prstGeom prst="rect">
            <a:avLst/>
          </a:prstGeom>
        </p:spPr>
        <p:txBody>
          <a:bodyPr anchor="ctr"/>
          <a:lstStyle>
            <a:lvl1pPr algn="l">
              <a:defRPr lang="en-GB" sz="48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3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439" y="4100078"/>
            <a:ext cx="6805125" cy="943849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11407215" y="6083863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 userDrawn="1"/>
        </p:nvSpPr>
        <p:spPr bwMode="auto">
          <a:xfrm>
            <a:off x="11407214" y="6083861"/>
            <a:ext cx="183151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3204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 preserve="1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63289" y="3155951"/>
            <a:ext cx="14617067" cy="1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63268" y="4828289"/>
            <a:ext cx="14617067" cy="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5040767" y="8268783"/>
            <a:ext cx="975467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90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5" y="5741879"/>
            <a:ext cx="16256000" cy="943848"/>
          </a:xfrm>
          <a:prstGeom prst="rect">
            <a:avLst/>
          </a:prstGeom>
        </p:spPr>
        <p:txBody>
          <a:bodyPr/>
          <a:lstStyle>
            <a:lvl1pPr marL="0" algn="ctr" defTabSz="1219170" rtl="0" eaLnBrk="1" latinLnBrk="0" hangingPunct="1">
              <a:defRPr lang="en-GB" sz="6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43" y="7116422"/>
            <a:ext cx="16256003" cy="1088497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009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3895" y="8807579"/>
            <a:ext cx="1203396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17" y="2153922"/>
            <a:ext cx="15739175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17" y="532274"/>
            <a:ext cx="15739175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18" y="54187"/>
            <a:ext cx="14916149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84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79781" y="650216"/>
            <a:ext cx="16523935" cy="8455240"/>
            <a:chOff x="-63232" y="493112"/>
            <a:chExt cx="12392951" cy="63414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493112"/>
              <a:ext cx="12392951" cy="5252329"/>
              <a:chOff x="-63232" y="493112"/>
              <a:chExt cx="12392951" cy="525232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77356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494191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60128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850920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295801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481451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49311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600208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75430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71839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282549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771405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2133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-100000" contrast="-100000"/>
          </a:blip>
          <a:stretch>
            <a:fillRect/>
          </a:stretch>
        </p:blipFill>
        <p:spPr>
          <a:xfrm>
            <a:off x="14175149" y="8376200"/>
            <a:ext cx="1704111" cy="552521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43417"/>
            <a:ext cx="14020800" cy="892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599" y="2111298"/>
            <a:ext cx="14020799" cy="612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8EDA1008-5BD4-4883-812F-4A208CD0589F}"/>
              </a:ext>
            </a:extLst>
          </p:cNvPr>
          <p:cNvSpPr txBox="1">
            <a:spLocks/>
          </p:cNvSpPr>
          <p:nvPr userDrawn="1"/>
        </p:nvSpPr>
        <p:spPr>
          <a:xfrm>
            <a:off x="367042" y="8473984"/>
            <a:ext cx="967207" cy="627016"/>
          </a:xfrm>
          <a:prstGeom prst="ellipse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4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80982" indent="-380982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8100" tIns="38100" rIns="38100" bIns="38100" anchor="b" anchorCtr="0">
            <a:noAutofit/>
          </a:bodyPr>
          <a:lstStyle/>
          <a:p>
            <a:pPr marL="0" marR="0" lvl="0" indent="-1206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b="0" i="0" u="none" strike="noStrike" cap="none" dirty="0">
                <a:latin typeface="Calibri" charset="0"/>
                <a:ea typeface="Calibri" charset="0"/>
                <a:cs typeface="Calibri" charset="0"/>
                <a:sym typeface="Cabin"/>
              </a:rPr>
              <a:t>Module 5.5: Functions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 Creating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i="1" dirty="0" err="1"/>
              <a:t>def</a:t>
            </a:r>
            <a:r>
              <a:rPr lang="en-US" dirty="0"/>
              <a:t>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Indented function body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defines (</a:t>
            </a:r>
            <a:r>
              <a:rPr lang="en-US" i="1" dirty="0"/>
              <a:t>but does not execute</a:t>
            </a:r>
            <a:r>
              <a:rPr lang="en-US" dirty="0"/>
              <a:t>) the function.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40" y="2251224"/>
            <a:ext cx="8854787" cy="249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882" b="51864"/>
          <a:stretch/>
        </p:blipFill>
        <p:spPr>
          <a:xfrm>
            <a:off x="13428324" y="2251224"/>
            <a:ext cx="2489802" cy="1200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1091" r="26145" b="50217"/>
          <a:stretch/>
        </p:blipFill>
        <p:spPr>
          <a:xfrm>
            <a:off x="12472827" y="2251224"/>
            <a:ext cx="1130157" cy="1241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337" r="36124" b="50217"/>
          <a:stretch/>
        </p:blipFill>
        <p:spPr>
          <a:xfrm>
            <a:off x="9041258" y="2251224"/>
            <a:ext cx="3678149" cy="1241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74414" b="48981"/>
          <a:stretch/>
        </p:blipFill>
        <p:spPr>
          <a:xfrm>
            <a:off x="7063338" y="2251223"/>
            <a:ext cx="2265597" cy="12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always!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Brackets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5291137"/>
            <a:ext cx="4895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don’t call the function, it will not run…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8" y="2560143"/>
            <a:ext cx="7180215" cy="4260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750" y="3213283"/>
            <a:ext cx="7768155" cy="25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don’t call the function, it will not run…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9" y="2366577"/>
            <a:ext cx="6252645" cy="4666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110" y="3469440"/>
            <a:ext cx="6641813" cy="24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0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be added to arguments as inputs. These can also be called </a:t>
            </a:r>
            <a:r>
              <a:rPr lang="en-US" i="1" dirty="0"/>
              <a:t>parameters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example, </a:t>
            </a:r>
            <a:r>
              <a:rPr lang="en-US" i="1" dirty="0"/>
              <a:t>input</a:t>
            </a:r>
            <a:r>
              <a:rPr lang="en-US" dirty="0"/>
              <a:t> receives the argument </a:t>
            </a:r>
            <a:r>
              <a:rPr lang="en-US" i="1" dirty="0"/>
              <a:t>prompt</a:t>
            </a:r>
            <a:r>
              <a:rPr lang="en-US" dirty="0"/>
              <a:t> which is the question to ask the user.</a:t>
            </a:r>
          </a:p>
          <a:p>
            <a:r>
              <a:rPr lang="en-US" dirty="0"/>
              <a:t>The function </a:t>
            </a:r>
            <a:r>
              <a:rPr lang="en-US" i="1" dirty="0"/>
              <a:t>print</a:t>
            </a:r>
            <a:r>
              <a:rPr lang="en-US" dirty="0"/>
              <a:t> receives inputs to print to the screen.</a:t>
            </a:r>
          </a:p>
          <a:p>
            <a:endParaRPr lang="en-US" dirty="0"/>
          </a:p>
          <a:p>
            <a:r>
              <a:rPr lang="en-US" dirty="0"/>
              <a:t>These arguments are written inside the parentheses, when the function is called.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/>
              <a:t>Dictionary Corner:</a:t>
            </a:r>
          </a:p>
          <a:p>
            <a:r>
              <a:rPr lang="en-US" sz="2400" b="1" i="1" dirty="0"/>
              <a:t>Argument</a:t>
            </a:r>
            <a:r>
              <a:rPr lang="en-US" sz="2400" dirty="0"/>
              <a:t> – the input given to the function when </a:t>
            </a:r>
            <a:r>
              <a:rPr lang="en-US" sz="2400" i="1" dirty="0"/>
              <a:t>calling/executing</a:t>
            </a:r>
            <a:r>
              <a:rPr lang="en-US" sz="2400" dirty="0"/>
              <a:t> the function.</a:t>
            </a:r>
          </a:p>
          <a:p>
            <a:r>
              <a:rPr lang="en-US" sz="2400" b="1" i="1" dirty="0"/>
              <a:t>Parameter</a:t>
            </a:r>
            <a:r>
              <a:rPr lang="en-US" sz="2400" dirty="0"/>
              <a:t> – the input given to the function when </a:t>
            </a:r>
            <a:r>
              <a:rPr lang="en-US" sz="2400" i="1" dirty="0"/>
              <a:t>defining</a:t>
            </a:r>
            <a:r>
              <a:rPr lang="en-US" sz="2400" dirty="0"/>
              <a:t> the function.</a:t>
            </a:r>
          </a:p>
          <a:p>
            <a:r>
              <a:rPr lang="en-US" sz="2400" dirty="0"/>
              <a:t>These are essentially the same, but used in different contexts.</a:t>
            </a:r>
          </a:p>
        </p:txBody>
      </p:sp>
    </p:spTree>
    <p:extLst>
      <p:ext uri="{BB962C8B-B14F-4D97-AF65-F5344CB8AC3E}">
        <p14:creationId xmlns:p14="http://schemas.microsoft.com/office/powerpoint/2010/main" val="172673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Parameter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14"/>
          <a:stretch/>
        </p:blipFill>
        <p:spPr>
          <a:xfrm>
            <a:off x="1268962" y="2251224"/>
            <a:ext cx="9385941" cy="565003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65900" y="3812059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52643" y="1684067"/>
            <a:ext cx="2034513" cy="80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Execution: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304" y="2251224"/>
            <a:ext cx="4954142" cy="37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function </a:t>
            </a:r>
            <a:r>
              <a:rPr lang="en-US" b="1" i="1" dirty="0"/>
              <a:t>return</a:t>
            </a:r>
            <a:r>
              <a:rPr lang="en-US" dirty="0"/>
              <a:t> anything?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function, much like the function </a:t>
            </a:r>
            <a:r>
              <a:rPr lang="en-US" i="1" dirty="0"/>
              <a:t>print</a:t>
            </a:r>
            <a:r>
              <a:rPr lang="en-US" dirty="0"/>
              <a:t>, prints to the screen but doesn’t </a:t>
            </a:r>
            <a:r>
              <a:rPr lang="en-US" b="1" i="1" dirty="0"/>
              <a:t>return</a:t>
            </a:r>
            <a:r>
              <a:rPr lang="en-US" dirty="0"/>
              <a:t> anything.</a:t>
            </a:r>
          </a:p>
          <a:p>
            <a:endParaRPr lang="en-US" dirty="0"/>
          </a:p>
          <a:p>
            <a:r>
              <a:rPr lang="en-US" dirty="0"/>
              <a:t>In order to return a value, we should use the built-in keyword </a:t>
            </a:r>
            <a:r>
              <a:rPr lang="en-US" b="1" i="1" dirty="0"/>
              <a:t>return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return statement ends the function execution and “sends back” the result of the function.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441"/>
          <a:stretch/>
        </p:blipFill>
        <p:spPr>
          <a:xfrm>
            <a:off x="1466849" y="4429124"/>
            <a:ext cx="7919095" cy="24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3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once the code hits </a:t>
            </a:r>
            <a:r>
              <a:rPr lang="en-US" b="1" i="1" dirty="0"/>
              <a:t>return</a:t>
            </a:r>
            <a:r>
              <a:rPr lang="en-US" dirty="0"/>
              <a:t>, the function execution </a:t>
            </a:r>
            <a:r>
              <a:rPr lang="en-US" u="sng" dirty="0"/>
              <a:t>ends</a:t>
            </a:r>
            <a:r>
              <a:rPr lang="en-US" dirty="0"/>
              <a:t>, and the value is given back to whatever called the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17"/>
          <a:stretch/>
        </p:blipFill>
        <p:spPr>
          <a:xfrm>
            <a:off x="1828800" y="3309875"/>
            <a:ext cx="6654800" cy="4495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4482673"/>
            <a:ext cx="7194163" cy="10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Step-by-Step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71"/>
          <a:stretch/>
        </p:blipFill>
        <p:spPr>
          <a:xfrm>
            <a:off x="9535886" y="2342366"/>
            <a:ext cx="6577324" cy="423113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17600" y="2251224"/>
            <a:ext cx="6577324" cy="60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Let’s look at this code.</a:t>
            </a:r>
          </a:p>
          <a:p>
            <a:r>
              <a:rPr lang="en-US" dirty="0"/>
              <a:t>What will happen?</a:t>
            </a:r>
          </a:p>
          <a:p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The first line to be executed will be:</a:t>
            </a:r>
          </a:p>
          <a:p>
            <a:r>
              <a:rPr lang="en-US" dirty="0"/>
              <a:t>	a = 25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Then, </a:t>
            </a:r>
            <a:r>
              <a:rPr lang="en-US" dirty="0" err="1"/>
              <a:t>is_even</a:t>
            </a:r>
            <a:r>
              <a:rPr lang="en-US" dirty="0"/>
              <a:t>(a) will be called.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The code will jump to the function.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A new variable named </a:t>
            </a:r>
            <a:r>
              <a:rPr lang="en-US" i="1" dirty="0" err="1"/>
              <a:t>num</a:t>
            </a:r>
            <a:r>
              <a:rPr lang="en-US" dirty="0"/>
              <a:t> will be created, with the value 25.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The value n % 2 == 0 will be calculated and returned (False)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b will now be </a:t>
            </a:r>
            <a:r>
              <a:rPr lang="en-US" i="1" dirty="0"/>
              <a:t>False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b will be printed. The program will print </a:t>
            </a:r>
            <a:r>
              <a:rPr lang="en-US" i="1" dirty="0"/>
              <a:t>False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37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define multiple parameters, we put them in the brackets of the function definition, divided by a comma: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62"/>
          <a:stretch/>
        </p:blipFill>
        <p:spPr>
          <a:xfrm>
            <a:off x="4999566" y="3733413"/>
            <a:ext cx="6346693" cy="1975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6166802"/>
            <a:ext cx="6601162" cy="1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Why do we need functions?</a:t>
            </a:r>
          </a:p>
        </p:txBody>
      </p:sp>
    </p:spTree>
    <p:extLst>
      <p:ext uri="{BB962C8B-B14F-4D97-AF65-F5344CB8AC3E}">
        <p14:creationId xmlns:p14="http://schemas.microsoft.com/office/powerpoint/2010/main" val="266650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i="1" dirty="0"/>
              <a:t>return</a:t>
            </a:r>
            <a:r>
              <a:rPr lang="en-US" dirty="0"/>
              <a:t> multiple values.</a:t>
            </a:r>
          </a:p>
          <a:p>
            <a:r>
              <a:rPr lang="en-US" dirty="0"/>
              <a:t>Let’s take, for example, the built in function </a:t>
            </a:r>
            <a:r>
              <a:rPr lang="en-US" b="1" i="1" dirty="0" err="1"/>
              <a:t>divmod</a:t>
            </a:r>
            <a:r>
              <a:rPr lang="en-US" dirty="0"/>
              <a:t> – that calculates the integer division value of two numbers, and the remainder: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function gives a tuple, with two values!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3986"/>
          <a:stretch/>
        </p:blipFill>
        <p:spPr>
          <a:xfrm>
            <a:off x="3465512" y="4157663"/>
            <a:ext cx="9324975" cy="14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Multiple Return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2" y="2452042"/>
            <a:ext cx="9324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Our Own </a:t>
            </a:r>
            <a:r>
              <a:rPr lang="en-US" b="1" i="1" dirty="0" err="1"/>
              <a:t>divmod</a:t>
            </a:r>
            <a:r>
              <a:rPr lang="en-US" dirty="0"/>
              <a:t>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824"/>
          <a:stretch/>
        </p:blipFill>
        <p:spPr>
          <a:xfrm>
            <a:off x="3616960" y="2019301"/>
            <a:ext cx="7993001" cy="33916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7600" y="5410994"/>
            <a:ext cx="14020800" cy="264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So, in order for us to return multiple values, we write them both after the </a:t>
            </a:r>
            <a:r>
              <a:rPr lang="en-US" b="1" i="1" dirty="0"/>
              <a:t>return</a:t>
            </a:r>
            <a:r>
              <a:rPr lang="en-US" dirty="0"/>
              <a:t> keyword, divided by a comma. This packs them into a tuple!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60" y="6399360"/>
            <a:ext cx="8395027" cy="17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special object in Python named </a:t>
            </a:r>
            <a:r>
              <a:rPr lang="en-US" b="1" i="1" dirty="0"/>
              <a:t>None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the only object of type </a:t>
            </a:r>
            <a:r>
              <a:rPr lang="en-US" i="1" dirty="0" err="1"/>
              <a:t>NoneType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customary to use </a:t>
            </a:r>
            <a:r>
              <a:rPr lang="en-US" b="1" dirty="0"/>
              <a:t>None</a:t>
            </a:r>
            <a:r>
              <a:rPr lang="en-US" dirty="0"/>
              <a:t> whenever no value should be returned from a function.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87" y="3255962"/>
            <a:ext cx="5153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5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Function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when we said that the function </a:t>
            </a:r>
            <a:r>
              <a:rPr lang="en-US" b="1" i="1" dirty="0"/>
              <a:t>print</a:t>
            </a:r>
            <a:r>
              <a:rPr lang="en-US" dirty="0"/>
              <a:t> has no output?</a:t>
            </a:r>
          </a:p>
          <a:p>
            <a:r>
              <a:rPr lang="en-US" dirty="0"/>
              <a:t>In fact, its output is </a:t>
            </a:r>
            <a:r>
              <a:rPr lang="en-US" b="1" dirty="0"/>
              <a:t>None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3718867"/>
            <a:ext cx="9220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0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None As A 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21"/>
          <a:stretch/>
        </p:blipFill>
        <p:spPr>
          <a:xfrm>
            <a:off x="1117600" y="2152162"/>
            <a:ext cx="8521234" cy="365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739" y="3452167"/>
            <a:ext cx="5962246" cy="40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writing anything after the </a:t>
            </a:r>
            <a:r>
              <a:rPr lang="en-US" b="1" i="1" dirty="0"/>
              <a:t>return</a:t>
            </a:r>
            <a:r>
              <a:rPr lang="en-US" dirty="0"/>
              <a:t> keyword is the same as writing </a:t>
            </a:r>
            <a:r>
              <a:rPr lang="en-US" b="1" dirty="0"/>
              <a:t>None</a:t>
            </a:r>
            <a:r>
              <a:rPr lang="en-US" dirty="0"/>
              <a:t> – it also returns None.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577"/>
          <a:stretch/>
        </p:blipFill>
        <p:spPr>
          <a:xfrm>
            <a:off x="1285551" y="3290373"/>
            <a:ext cx="6638597" cy="2870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48" y="6333247"/>
            <a:ext cx="7515577" cy="17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 </a:t>
            </a:r>
            <a:r>
              <a:rPr lang="en-US" b="1" i="1" dirty="0"/>
              <a:t>return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not using </a:t>
            </a:r>
            <a:r>
              <a:rPr lang="en-US" b="1" i="1" dirty="0"/>
              <a:t>return</a:t>
            </a:r>
            <a:r>
              <a:rPr lang="en-US" dirty="0"/>
              <a:t> at all, also returns </a:t>
            </a:r>
            <a:r>
              <a:rPr lang="en-US" b="1" dirty="0"/>
              <a:t>None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121"/>
          <a:stretch/>
        </p:blipFill>
        <p:spPr>
          <a:xfrm>
            <a:off x="1117600" y="3058940"/>
            <a:ext cx="9026563" cy="2612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184" y="4425194"/>
            <a:ext cx="5913566" cy="34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  <a:sym typeface="Cabin"/>
              </a:rPr>
              <a:t>To function or not to function...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7599" y="2399564"/>
            <a:ext cx="14328347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lvl="0" indent="-371094"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Organize your code into </a:t>
            </a: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</a:rPr>
              <a:t>logical chunks – every step of the solution should be a function, with a name!</a:t>
            </a:r>
          </a:p>
          <a:p>
            <a:pPr marL="749300" lvl="0" indent="-371094">
              <a:spcBef>
                <a:spcPts val="3500"/>
              </a:spcBef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Don</a:t>
            </a: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</a:rPr>
              <a:t>’</a:t>
            </a: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t repeat yourself - make it work once and then reuse it.</a:t>
            </a:r>
          </a:p>
          <a:p>
            <a:pPr marL="749300" lvl="0" indent="-371094">
              <a:spcBef>
                <a:spcPts val="3500"/>
              </a:spcBef>
              <a:buClr>
                <a:schemeClr val="dk2"/>
              </a:buClr>
              <a:buSzPts val="3600"/>
              <a:buFont typeface="Cabin"/>
              <a:buChar char="•"/>
            </a:pPr>
            <a:r>
              <a:rPr lang="en-US" sz="28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If something gets too long or complex, then break it up into different chunks and put those chunks in functions.</a:t>
            </a:r>
          </a:p>
        </p:txBody>
      </p:sp>
    </p:spTree>
    <p:extLst>
      <p:ext uri="{BB962C8B-B14F-4D97-AF65-F5344CB8AC3E}">
        <p14:creationId xmlns:p14="http://schemas.microsoft.com/office/powerpoint/2010/main" val="1526805001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with The Same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create a variable, and change it inside the function?</a:t>
            </a:r>
          </a:p>
          <a:p>
            <a:endParaRPr lang="en-US" dirty="0"/>
          </a:p>
          <a:p>
            <a:r>
              <a:rPr lang="en-US" dirty="0"/>
              <a:t>No worries! In every function, all variables are saved in a new area of memory, called a </a:t>
            </a:r>
            <a:r>
              <a:rPr lang="en-US" b="1" i="1" dirty="0"/>
              <a:t>scope</a:t>
            </a:r>
            <a:r>
              <a:rPr lang="en-US" dirty="0"/>
              <a:t>. This scope can hold different variable values, without changing the variable values of the outer scope (whoever called the function).</a:t>
            </a:r>
          </a:p>
        </p:txBody>
      </p:sp>
    </p:spTree>
    <p:extLst>
      <p:ext uri="{BB962C8B-B14F-4D97-AF65-F5344CB8AC3E}">
        <p14:creationId xmlns:p14="http://schemas.microsoft.com/office/powerpoint/2010/main" val="218671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say we have a triangle…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92629" y="2251224"/>
            <a:ext cx="6533631" cy="1686133"/>
          </a:xfrm>
        </p:spPr>
        <p:txBody>
          <a:bodyPr/>
          <a:lstStyle/>
          <a:p>
            <a:r>
              <a:rPr lang="en-US" dirty="0"/>
              <a:t>We’ll save the points using packing/unpacking, that we learned last lesson.</a:t>
            </a:r>
          </a:p>
        </p:txBody>
      </p:sp>
      <p:sp>
        <p:nvSpPr>
          <p:cNvPr id="4" name="AutoShape 2" descr="https://www.mathexpression.com/images/points-on-graph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mathexpression.com/images/points-on-graph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56" y="1857826"/>
            <a:ext cx="5655450" cy="592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836" y="3937357"/>
            <a:ext cx="6448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190"/>
          <a:stretch/>
        </p:blipFill>
        <p:spPr>
          <a:xfrm>
            <a:off x="1471612" y="2251224"/>
            <a:ext cx="5524500" cy="405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612" y="6505844"/>
            <a:ext cx="8791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Variables in Outer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variable is called in a function, but there is no such variable in the local scope, Python looks for the variable in the outer scope – called the </a:t>
            </a:r>
            <a:r>
              <a:rPr lang="en-US" b="1" i="1" dirty="0"/>
              <a:t>global</a:t>
            </a:r>
            <a:r>
              <a:rPr lang="en-US" dirty="0"/>
              <a:t> scope.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014"/>
          <a:stretch/>
        </p:blipFill>
        <p:spPr>
          <a:xfrm>
            <a:off x="1678321" y="3363998"/>
            <a:ext cx="5112703" cy="4783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796" y="6758136"/>
            <a:ext cx="8791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this attribute of functions, we have </a:t>
            </a:r>
            <a:r>
              <a:rPr lang="en-US" b="1" i="1" dirty="0"/>
              <a:t>constants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Constants are similar to variables, but instead of varying (changing) throughout the script, they are supposed to stay the same.</a:t>
            </a:r>
          </a:p>
          <a:p>
            <a:endParaRPr lang="en-US" dirty="0"/>
          </a:p>
          <a:p>
            <a:r>
              <a:rPr lang="en-US" dirty="0"/>
              <a:t>Constants are </a:t>
            </a:r>
            <a:r>
              <a:rPr lang="en-US" i="1" dirty="0"/>
              <a:t>always</a:t>
            </a:r>
            <a:r>
              <a:rPr lang="en-US" dirty="0"/>
              <a:t> written at the top, or beginning, of the script.</a:t>
            </a:r>
          </a:p>
          <a:p>
            <a:r>
              <a:rPr lang="en-US" dirty="0"/>
              <a:t>Constants are written in uppercase letters.</a:t>
            </a:r>
          </a:p>
          <a:p>
            <a:endParaRPr lang="en-US" dirty="0"/>
          </a:p>
          <a:p>
            <a:r>
              <a:rPr lang="en-US" dirty="0"/>
              <a:t>From now, everything you write in your script that is an unchanging value, should be saved as a constant at the beginning of your script.</a:t>
            </a:r>
          </a:p>
          <a:p>
            <a:endParaRPr lang="en-US" dirty="0"/>
          </a:p>
          <a:p>
            <a:r>
              <a:rPr lang="en-US" dirty="0"/>
              <a:t>This will help you manage your code in the future – condensing all values in one known place in your script.</a:t>
            </a:r>
          </a:p>
        </p:txBody>
      </p:sp>
    </p:spTree>
    <p:extLst>
      <p:ext uri="{BB962C8B-B14F-4D97-AF65-F5344CB8AC3E}">
        <p14:creationId xmlns:p14="http://schemas.microsoft.com/office/powerpoint/2010/main" val="666332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85"/>
          <a:stretch/>
        </p:blipFill>
        <p:spPr>
          <a:xfrm>
            <a:off x="1117600" y="2246849"/>
            <a:ext cx="12752526" cy="51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explain your code to a reader, is using comment lines.</a:t>
            </a:r>
          </a:p>
          <a:p>
            <a:r>
              <a:rPr lang="en-US" dirty="0"/>
              <a:t>Comment lines begin with a hashtag (#) and should be above the line being explained.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43"/>
          <a:stretch/>
        </p:blipFill>
        <p:spPr>
          <a:xfrm>
            <a:off x="1117600" y="3878348"/>
            <a:ext cx="14072030" cy="19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91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 err="1"/>
              <a:t>docstring</a:t>
            </a:r>
            <a:r>
              <a:rPr lang="en-US" dirty="0"/>
              <a:t> is a documentation of a function – explaining exactly what the function does.</a:t>
            </a:r>
          </a:p>
          <a:p>
            <a:endParaRPr lang="en-US" dirty="0"/>
          </a:p>
          <a:p>
            <a:r>
              <a:rPr lang="en-US" dirty="0"/>
              <a:t>Every function should have a </a:t>
            </a:r>
            <a:r>
              <a:rPr lang="en-US" dirty="0" err="1"/>
              <a:t>docstring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docstring</a:t>
            </a:r>
            <a:r>
              <a:rPr lang="en-US" dirty="0"/>
              <a:t> is defined by using a multi-line triple quotes string, beneath the function definition line, before the function body.</a:t>
            </a:r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/>
              <a:t>docstring</a:t>
            </a:r>
            <a:r>
              <a:rPr lang="en-US" dirty="0"/>
              <a:t>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Explanation of what the function does.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Explanation of every parameter the function receives, and their expected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Explanation of what the function returns, and the return type.</a:t>
            </a:r>
          </a:p>
        </p:txBody>
      </p:sp>
    </p:spTree>
    <p:extLst>
      <p:ext uri="{BB962C8B-B14F-4D97-AF65-F5344CB8AC3E}">
        <p14:creationId xmlns:p14="http://schemas.microsoft.com/office/powerpoint/2010/main" val="2035928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82"/>
          <a:stretch/>
        </p:blipFill>
        <p:spPr>
          <a:xfrm>
            <a:off x="2896150" y="1946727"/>
            <a:ext cx="10463699" cy="61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18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in Help /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docstring</a:t>
            </a:r>
            <a:r>
              <a:rPr lang="en-US" dirty="0"/>
              <a:t> now appears whenever help / ? are called: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53" y="2861233"/>
            <a:ext cx="9620094" cy="52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99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remember how we learned to use the </a:t>
            </a:r>
            <a:r>
              <a:rPr lang="en-US" b="1" i="1" dirty="0"/>
              <a:t>input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What did we need to know?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the function does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the function receives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the function returns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Did we need to know exactly how it does this? No!</a:t>
            </a:r>
          </a:p>
          <a:p>
            <a:endParaRPr lang="en-US" dirty="0"/>
          </a:p>
          <a:p>
            <a:r>
              <a:rPr lang="en-US" dirty="0"/>
              <a:t>Our </a:t>
            </a:r>
            <a:r>
              <a:rPr lang="en-US" b="1" i="1" dirty="0" err="1"/>
              <a:t>docstrings</a:t>
            </a:r>
            <a:r>
              <a:rPr lang="en-US" dirty="0"/>
              <a:t> let others use our functions, without having to understand everything about them.</a:t>
            </a:r>
          </a:p>
          <a:p>
            <a:endParaRPr lang="en-US" dirty="0"/>
          </a:p>
          <a:p>
            <a:r>
              <a:rPr lang="en-US" dirty="0"/>
              <a:t>From now on, all functions should have </a:t>
            </a:r>
            <a:r>
              <a:rPr lang="en-US" dirty="0" err="1"/>
              <a:t>docstrings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747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Function Call Another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course!</a:t>
            </a:r>
          </a:p>
          <a:p>
            <a:r>
              <a:rPr lang="en-US" dirty="0"/>
              <a:t>This can help us divide our code into logical chunks!</a:t>
            </a:r>
          </a:p>
        </p:txBody>
      </p:sp>
    </p:spTree>
    <p:extLst>
      <p:ext uri="{BB962C8B-B14F-4D97-AF65-F5344CB8AC3E}">
        <p14:creationId xmlns:p14="http://schemas.microsoft.com/office/powerpoint/2010/main" val="9521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know the triangle’s perimeter…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do this by using the Pythagorean Theorem.</a:t>
            </a:r>
          </a:p>
        </p:txBody>
      </p:sp>
      <p:pic>
        <p:nvPicPr>
          <p:cNvPr id="2050" name="Picture 2" descr="https://d2jmvrsizmvf4x.cloudfront.net/PUfbbGovTIG9obwelxUk_pythagoras-theore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01" y="3051229"/>
            <a:ext cx="6782099" cy="48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81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do we need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the Presentation and open the file entitled triangle_perimeter_functions.py, listed in the </a:t>
            </a:r>
            <a:r>
              <a:rPr lang="en-US" dirty="0" err="1"/>
              <a:t>TrainerPS</a:t>
            </a:r>
            <a:r>
              <a:rPr lang="en-US" dirty="0"/>
              <a:t> under this Presentation.</a:t>
            </a:r>
          </a:p>
          <a:p>
            <a:r>
              <a:rPr lang="en-US" dirty="0"/>
              <a:t>Look at the file – isn’t it beautiful?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653087"/>
              </p:ext>
            </p:extLst>
          </p:nvPr>
        </p:nvGraphicFramePr>
        <p:xfrm>
          <a:off x="1117600" y="3534882"/>
          <a:ext cx="664052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Packager Shell Object" showAsIcon="1" r:id="rId4" imgW="1303920" imgH="350640" progId="Package">
                  <p:embed/>
                </p:oleObj>
              </mc:Choice>
              <mc:Fallback>
                <p:oleObj name="Packager Shell Object" showAsIcon="1" r:id="rId4" imgW="1303920" imgH="35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600" y="3534882"/>
                        <a:ext cx="6640527" cy="178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80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way of solving a problem.</a:t>
            </a:r>
          </a:p>
          <a:p>
            <a:r>
              <a:rPr lang="en-US" dirty="0"/>
              <a:t>Recursion happens when, during the execution of a function, the function calls itself.</a:t>
            </a:r>
          </a:p>
        </p:txBody>
      </p:sp>
    </p:spTree>
    <p:extLst>
      <p:ext uri="{BB962C8B-B14F-4D97-AF65-F5344CB8AC3E}">
        <p14:creationId xmlns:p14="http://schemas.microsoft.com/office/powerpoint/2010/main" val="1639756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Creates a Loop!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if we execute this function?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170"/>
          <a:stretch/>
        </p:blipFill>
        <p:spPr>
          <a:xfrm>
            <a:off x="2091037" y="3004572"/>
            <a:ext cx="120739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90136"/>
          <a:stretch/>
        </p:blipFill>
        <p:spPr>
          <a:xfrm>
            <a:off x="1566561" y="7599406"/>
            <a:ext cx="13122876" cy="635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52643"/>
          <a:stretch/>
        </p:blipFill>
        <p:spPr>
          <a:xfrm>
            <a:off x="1566561" y="4549066"/>
            <a:ext cx="13122876" cy="30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92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Factorial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factorial</a:t>
            </a:r>
            <a:r>
              <a:rPr lang="en-US" dirty="0"/>
              <a:t> of a number (which is symbolized as the ! sign) is a multiplication of all whole numbers leading up to the number, including itself.</a:t>
            </a:r>
          </a:p>
          <a:p>
            <a:endParaRPr lang="en-US" dirty="0"/>
          </a:p>
          <a:p>
            <a:r>
              <a:rPr lang="en-US" dirty="0"/>
              <a:t>n! = 1 * 2 * 3 * … * n-1 * n</a:t>
            </a:r>
          </a:p>
          <a:p>
            <a:endParaRPr lang="en-US" dirty="0"/>
          </a:p>
          <a:p>
            <a:r>
              <a:rPr lang="en-US" dirty="0"/>
              <a:t>3! = 1 * 2 * 3</a:t>
            </a:r>
          </a:p>
          <a:p>
            <a:endParaRPr lang="en-US" dirty="0"/>
          </a:p>
          <a:p>
            <a:r>
              <a:rPr lang="en-US" dirty="0"/>
              <a:t>6! = 1 * 2 * 3 * 4 * 5 * 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b="1" i="1" dirty="0"/>
              <a:t>recursion</a:t>
            </a:r>
            <a:r>
              <a:rPr lang="en-US" dirty="0"/>
              <a:t> to solve this!</a:t>
            </a:r>
          </a:p>
        </p:txBody>
      </p:sp>
    </p:spTree>
    <p:extLst>
      <p:ext uri="{BB962C8B-B14F-4D97-AF65-F5344CB8AC3E}">
        <p14:creationId xmlns:p14="http://schemas.microsoft.com/office/powerpoint/2010/main" val="3497831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Factorial Using Recursion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recursion needs: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 loop in function execution </a:t>
            </a:r>
            <a:r>
              <a:rPr lang="en-US" dirty="0"/>
              <a:t>(a function calling itself)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 stopping rule </a:t>
            </a:r>
            <a:r>
              <a:rPr lang="en-US" dirty="0"/>
              <a:t>(when to stop the loop)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237"/>
          <a:stretch/>
        </p:blipFill>
        <p:spPr>
          <a:xfrm>
            <a:off x="2746375" y="4301824"/>
            <a:ext cx="12259283" cy="34211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34529" y="6559904"/>
            <a:ext cx="951470" cy="9514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334529" y="5215036"/>
            <a:ext cx="951470" cy="9514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64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will want a function to receive a default value.</a:t>
            </a:r>
          </a:p>
          <a:p>
            <a:endParaRPr lang="en-US" dirty="0"/>
          </a:p>
          <a:p>
            <a:r>
              <a:rPr lang="en-US" dirty="0"/>
              <a:t>This is very useful when one parameter is almost always the same value, but you still want to give the function more possibilities.</a:t>
            </a:r>
          </a:p>
          <a:p>
            <a:endParaRPr lang="en-US" dirty="0"/>
          </a:p>
          <a:p>
            <a:r>
              <a:rPr lang="en-US" dirty="0"/>
              <a:t>This is done by using the “=“ sign after the parameter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when language is not defined (no input is given to the function), language will be ‘</a:t>
            </a:r>
            <a:r>
              <a:rPr lang="en-US" dirty="0" err="1"/>
              <a:t>en</a:t>
            </a:r>
            <a:r>
              <a:rPr lang="en-US" dirty="0"/>
              <a:t>’. But if language is defined, it will change to the chosen input.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738" b="86874"/>
          <a:stretch/>
        </p:blipFill>
        <p:spPr>
          <a:xfrm>
            <a:off x="1689101" y="5101580"/>
            <a:ext cx="12883570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space surrounding the = operator in default arguments.</a:t>
            </a:r>
          </a:p>
          <a:p>
            <a:endParaRPr lang="en-US" dirty="0"/>
          </a:p>
          <a:p>
            <a:r>
              <a:rPr lang="en-US" dirty="0"/>
              <a:t>The chosen default argument should always be the most used option!</a:t>
            </a:r>
          </a:p>
          <a:p>
            <a:r>
              <a:rPr lang="en-US" dirty="0"/>
              <a:t>This is so that we will actually enjoy not having to input the argument.</a:t>
            </a:r>
          </a:p>
          <a:p>
            <a:endParaRPr lang="en-US" dirty="0"/>
          </a:p>
          <a:p>
            <a:r>
              <a:rPr lang="en-US" dirty="0"/>
              <a:t>Default arguments are always </a:t>
            </a:r>
            <a:r>
              <a:rPr lang="en-US" b="1" dirty="0"/>
              <a:t>at the end</a:t>
            </a:r>
            <a:r>
              <a:rPr lang="en-US" dirty="0"/>
              <a:t> of the argument list:</a:t>
            </a:r>
          </a:p>
          <a:p>
            <a:endParaRPr lang="en-US" dirty="0"/>
          </a:p>
          <a:p>
            <a:r>
              <a:rPr lang="en-US" sz="3200" b="1" dirty="0">
                <a:solidFill>
                  <a:srgbClr val="00B050"/>
                </a:solidFill>
              </a:rPr>
              <a:t>GOOD:	</a:t>
            </a:r>
            <a:r>
              <a:rPr lang="en-US" sz="3200" b="1" dirty="0" err="1">
                <a:solidFill>
                  <a:srgbClr val="00B050"/>
                </a:solidFill>
              </a:rPr>
              <a:t>def</a:t>
            </a:r>
            <a:r>
              <a:rPr lang="en-US" sz="3200" b="1" dirty="0">
                <a:solidFill>
                  <a:srgbClr val="00B050"/>
                </a:solidFill>
              </a:rPr>
              <a:t> foo(a=1, b=2, c=3)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		</a:t>
            </a:r>
            <a:r>
              <a:rPr lang="en-US" sz="3200" b="1" dirty="0" err="1">
                <a:solidFill>
                  <a:srgbClr val="00B050"/>
                </a:solidFill>
              </a:rPr>
              <a:t>def</a:t>
            </a:r>
            <a:r>
              <a:rPr lang="en-US" sz="3200" b="1" dirty="0">
                <a:solidFill>
                  <a:srgbClr val="00B050"/>
                </a:solidFill>
              </a:rPr>
              <a:t> foo(a, b, c=3)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		</a:t>
            </a:r>
            <a:r>
              <a:rPr lang="en-US" sz="3200" b="1" dirty="0" err="1">
                <a:solidFill>
                  <a:srgbClr val="00B050"/>
                </a:solidFill>
              </a:rPr>
              <a:t>def</a:t>
            </a:r>
            <a:r>
              <a:rPr lang="en-US" sz="3200" b="1" dirty="0">
                <a:solidFill>
                  <a:srgbClr val="00B050"/>
                </a:solidFill>
              </a:rPr>
              <a:t> foo(a, b=10, c=100)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BAD:	</a:t>
            </a:r>
            <a:r>
              <a:rPr lang="en-US" sz="3200" b="1" dirty="0" err="1">
                <a:solidFill>
                  <a:srgbClr val="FF0000"/>
                </a:solidFill>
              </a:rPr>
              <a:t>def</a:t>
            </a:r>
            <a:r>
              <a:rPr lang="en-US" sz="3200" b="1" dirty="0">
                <a:solidFill>
                  <a:srgbClr val="FF0000"/>
                </a:solidFill>
              </a:rPr>
              <a:t> foo(a=1, b, c)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		</a:t>
            </a:r>
            <a:r>
              <a:rPr lang="en-US" sz="3200" b="1" dirty="0" err="1">
                <a:solidFill>
                  <a:srgbClr val="FF0000"/>
                </a:solidFill>
              </a:rPr>
              <a:t>def</a:t>
            </a:r>
            <a:r>
              <a:rPr lang="en-US" sz="3200" b="1" dirty="0">
                <a:solidFill>
                  <a:srgbClr val="FF0000"/>
                </a:solidFill>
              </a:rPr>
              <a:t> foo(a=5, b, c=10)</a:t>
            </a:r>
          </a:p>
        </p:txBody>
      </p:sp>
    </p:spTree>
    <p:extLst>
      <p:ext uri="{BB962C8B-B14F-4D97-AF65-F5344CB8AC3E}">
        <p14:creationId xmlns:p14="http://schemas.microsoft.com/office/powerpoint/2010/main" val="50158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take this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this print when executing: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print_name</a:t>
            </a:r>
            <a:r>
              <a:rPr lang="en-US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print_name</a:t>
            </a:r>
            <a:r>
              <a:rPr lang="en-US" dirty="0"/>
              <a:t>(“Mohammed”)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print_name</a:t>
            </a:r>
            <a:r>
              <a:rPr lang="en-US" dirty="0"/>
              <a:t>(“</a:t>
            </a:r>
            <a:r>
              <a:rPr lang="en-US" dirty="0" err="1"/>
              <a:t>Saoud</a:t>
            </a:r>
            <a:r>
              <a:rPr lang="en-US" dirty="0"/>
              <a:t>”, 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print_name</a:t>
            </a:r>
            <a:r>
              <a:rPr lang="en-US" dirty="0"/>
              <a:t>(repeat=5)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print_name</a:t>
            </a:r>
            <a:r>
              <a:rPr lang="en-US" dirty="0"/>
              <a:t>(repeat=10, name=“Abdullah”)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print_name</a:t>
            </a:r>
            <a:r>
              <a:rPr lang="en-US" dirty="0"/>
              <a:t>(5)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43"/>
          <a:stretch/>
        </p:blipFill>
        <p:spPr>
          <a:xfrm>
            <a:off x="5464175" y="2251224"/>
            <a:ext cx="10322454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All re-usable code should be in functions.</a:t>
            </a:r>
          </a:p>
          <a:p>
            <a:endParaRPr lang="en-US" sz="2700" dirty="0"/>
          </a:p>
          <a:p>
            <a:r>
              <a:rPr lang="en-US" sz="2700" dirty="0"/>
              <a:t>That leaves only the code that </a:t>
            </a:r>
            <a:r>
              <a:rPr lang="en-US" sz="2700" b="1" i="1" dirty="0"/>
              <a:t>activates</a:t>
            </a:r>
            <a:r>
              <a:rPr lang="en-US" sz="2700" dirty="0"/>
              <a:t> those functions – runs them one after the other.</a:t>
            </a:r>
          </a:p>
          <a:p>
            <a:endParaRPr lang="en-US" sz="2700" dirty="0"/>
          </a:p>
          <a:p>
            <a:r>
              <a:rPr lang="en-US" sz="2700" dirty="0"/>
              <a:t>These lines of code should be in their own function, named </a:t>
            </a:r>
            <a:r>
              <a:rPr lang="en-US" sz="2700" b="1" i="1" dirty="0"/>
              <a:t>main</a:t>
            </a:r>
            <a:r>
              <a:rPr lang="en-US" sz="2700" dirty="0"/>
              <a:t>. This function should be at the end of the code.</a:t>
            </a:r>
          </a:p>
          <a:p>
            <a:endParaRPr lang="en-US" sz="2700" dirty="0"/>
          </a:p>
          <a:p>
            <a:r>
              <a:rPr lang="en-US" sz="2700" dirty="0"/>
              <a:t>This means that all of our code is now either constants, or in functions.</a:t>
            </a:r>
          </a:p>
          <a:p>
            <a:endParaRPr lang="en-US" sz="2700" dirty="0"/>
          </a:p>
          <a:p>
            <a:r>
              <a:rPr lang="en-US" sz="2700" dirty="0"/>
              <a:t>The main should be so simple, and so readable, even my mom would understand what it does!</a:t>
            </a:r>
          </a:p>
          <a:p>
            <a:endParaRPr lang="en-US" sz="2700" dirty="0"/>
          </a:p>
          <a:p>
            <a:r>
              <a:rPr lang="en-US" sz="2700" dirty="0"/>
              <a:t>Good news: This function is the only one that doesn’t need a </a:t>
            </a:r>
            <a:r>
              <a:rPr lang="en-US" sz="2700" dirty="0" err="1"/>
              <a:t>docstring</a:t>
            </a:r>
            <a:r>
              <a:rPr lang="en-US" sz="2700" dirty="0"/>
              <a:t>! This is because it shouldn’t do anything new – it should only activate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17920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</a:t>
            </a:r>
            <a:r>
              <a:rPr lang="en-US" i="1" dirty="0"/>
              <a:t>end</a:t>
            </a:r>
            <a:r>
              <a:rPr lang="en-US" dirty="0"/>
              <a:t> of our code, we will write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executes your main function.</a:t>
            </a:r>
          </a:p>
          <a:p>
            <a:endParaRPr lang="en-US" dirty="0"/>
          </a:p>
          <a:p>
            <a:r>
              <a:rPr lang="en-US" dirty="0"/>
              <a:t>Its OK that you don’t understand why we need this condition. Just do it. We’ll understand in the future!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53"/>
          <a:stretch/>
        </p:blipFill>
        <p:spPr>
          <a:xfrm>
            <a:off x="2150534" y="3018652"/>
            <a:ext cx="12774958" cy="24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200436"/>
            <a:ext cx="14238263" cy="47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4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the Presentation and open the file entitles secret_treasure.py, located below the presentation in the </a:t>
            </a:r>
            <a:r>
              <a:rPr lang="en-US" dirty="0" err="1"/>
              <a:t>TrainerPS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has a very easy </a:t>
            </a:r>
            <a:r>
              <a:rPr lang="en-US" b="1" i="1" dirty="0"/>
              <a:t>main()</a:t>
            </a:r>
            <a:r>
              <a:rPr lang="en-US" dirty="0"/>
              <a:t> function, that is easy to read and understand.</a:t>
            </a:r>
          </a:p>
          <a:p>
            <a:r>
              <a:rPr lang="en-US" dirty="0"/>
              <a:t>The rest of the code is also inside functions.</a:t>
            </a:r>
          </a:p>
          <a:p>
            <a:r>
              <a:rPr lang="en-US" dirty="0"/>
              <a:t>It ends with our </a:t>
            </a:r>
            <a:r>
              <a:rPr lang="en-US" b="1" i="1" dirty="0"/>
              <a:t>if __name__ == ‘__main__’:</a:t>
            </a:r>
            <a:r>
              <a:rPr lang="en-US" dirty="0"/>
              <a:t> statement.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41535"/>
              </p:ext>
            </p:extLst>
          </p:nvPr>
        </p:nvGraphicFramePr>
        <p:xfrm>
          <a:off x="1117600" y="5152380"/>
          <a:ext cx="5107164" cy="240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ackager Shell Object" showAsIcon="1" r:id="rId4" imgW="745200" imgH="350640" progId="Package">
                  <p:embed/>
                </p:oleObj>
              </mc:Choice>
              <mc:Fallback>
                <p:oleObj name="Packager Shell Object" showAsIcon="1" r:id="rId4" imgW="745200" imgH="35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600" y="5152380"/>
                        <a:ext cx="5107164" cy="2406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694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  <a:sym typeface="Cabin"/>
              </a:rPr>
              <a:t>Summary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8676452" y="2274546"/>
            <a:ext cx="6370637" cy="4968875"/>
          </a:xfrm>
          <a:prstGeom prst="rect">
            <a:avLst/>
          </a:prstGeom>
          <a:noFill/>
          <a:ln>
            <a:noFill/>
          </a:ln>
        </p:spPr>
        <p:txBody>
          <a:bodyPr wrap="square"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Constants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dirty="0" err="1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Docstrings</a:t>
            </a:r>
            <a:endParaRPr lang="en-US" b="0" i="0" u="none" strike="noStrike" cap="none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Recursion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Default 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Main Function and</a:t>
            </a:r>
            <a:br>
              <a:rPr lang="en-US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</a:br>
            <a:r>
              <a:rPr lang="en-US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if __name__ == “__main__”</a:t>
            </a:r>
            <a:endParaRPr lang="en-US" b="0" i="0" u="none" strike="noStrike" cap="none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body" idx="4294967295"/>
          </p:nvPr>
        </p:nvSpPr>
        <p:spPr>
          <a:xfrm>
            <a:off x="0" y="2268538"/>
            <a:ext cx="7343775" cy="4967287"/>
          </a:xfrm>
          <a:prstGeom prst="rect">
            <a:avLst/>
          </a:prstGeom>
          <a:noFill/>
          <a:ln>
            <a:noFill/>
          </a:ln>
        </p:spPr>
        <p:txBody>
          <a:bodyPr wrap="square"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Creating Basic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Executing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Defining Parameters and Giving Arguments (single/multiple)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Returning Values (single/multiple)</a:t>
            </a:r>
          </a:p>
          <a:p>
            <a:pPr marL="685800" lvl="0" indent="-361886">
              <a:lnSpc>
                <a:spcPct val="80000"/>
              </a:lnSpc>
              <a:spcBef>
                <a:spcPts val="3500"/>
              </a:spcBef>
              <a:buClr>
                <a:schemeClr val="dk2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bin"/>
              </a:rPr>
              <a:t>Scopes</a:t>
            </a:r>
            <a:endParaRPr lang="en-US" b="0" i="0" u="none" strike="noStrike" cap="none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Cabi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the exact same code 3 times.</a:t>
            </a:r>
          </a:p>
        </p:txBody>
      </p:sp>
    </p:spTree>
    <p:extLst>
      <p:ext uri="{BB962C8B-B14F-4D97-AF65-F5344CB8AC3E}">
        <p14:creationId xmlns:p14="http://schemas.microsoft.com/office/powerpoint/2010/main" val="245323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200436"/>
            <a:ext cx="13071159" cy="43647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91829" y="2280864"/>
            <a:ext cx="11279466" cy="616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1829" y="3075313"/>
            <a:ext cx="11279466" cy="616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1829" y="3893650"/>
            <a:ext cx="11279466" cy="616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 wrote the exact same code 3 times.</a:t>
            </a:r>
          </a:p>
          <a:p>
            <a:endParaRPr lang="en-US" dirty="0"/>
          </a:p>
          <a:p>
            <a:r>
              <a:rPr lang="en-US" dirty="0"/>
              <a:t>2. The computation isn’t easy or readable. It would be easier if it had a </a:t>
            </a:r>
            <a:r>
              <a:rPr lang="en-US" b="1" i="1" dirty="0"/>
              <a:t>name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what </a:t>
            </a:r>
            <a:r>
              <a:rPr lang="en-US" i="1" dirty="0"/>
              <a:t>functions</a:t>
            </a:r>
            <a:r>
              <a:rPr lang="en-US" dirty="0"/>
              <a:t> are for. They take a set of commands (some code), and give it a name, so that you can reuse them easily.</a:t>
            </a:r>
          </a:p>
        </p:txBody>
      </p:sp>
    </p:spTree>
    <p:extLst>
      <p:ext uri="{BB962C8B-B14F-4D97-AF65-F5344CB8AC3E}">
        <p14:creationId xmlns:p14="http://schemas.microsoft.com/office/powerpoint/2010/main" val="312830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Rationales for Function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 should have </a:t>
            </a:r>
            <a:r>
              <a:rPr lang="en-US" b="1" dirty="0"/>
              <a:t>ONE</a:t>
            </a:r>
            <a:r>
              <a:rPr lang="en-US" dirty="0"/>
              <a:t> purpose or objective.</a:t>
            </a:r>
          </a:p>
          <a:p>
            <a:endParaRPr lang="en-US" dirty="0"/>
          </a:p>
          <a:p>
            <a:r>
              <a:rPr lang="en-US" dirty="0"/>
              <a:t>If the function starts becoming too long, it should be divided into multiple functions.</a:t>
            </a:r>
            <a:endParaRPr lang="he-IL" dirty="0"/>
          </a:p>
          <a:p>
            <a:endParaRPr lang="en-US" dirty="0"/>
          </a:p>
          <a:p>
            <a:r>
              <a:rPr lang="en-US" dirty="0"/>
              <a:t>In this way, there is no more code duplication, and our code becomes more readable.</a:t>
            </a:r>
          </a:p>
        </p:txBody>
      </p:sp>
    </p:spTree>
    <p:extLst>
      <p:ext uri="{BB962C8B-B14F-4D97-AF65-F5344CB8AC3E}">
        <p14:creationId xmlns:p14="http://schemas.microsoft.com/office/powerpoint/2010/main" val="2236084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CE_TITLE" val="Functions"/>
  <p:tag name="ISPRING_ULTRA_SCORM_COURSE_ID" val="ADA773E2-8726-434D-8F83-FF6076CC51DC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SCORM_RATE_SLIDES" val="0"/>
  <p:tag name="ISPRING_SCORM_RATE_QUIZZES" val="0"/>
  <p:tag name="ISPRING_SCORM_PASSING_SCORE" val="0.000000"/>
  <p:tag name="ISPRING_CURRENT_PLAYER_ID" val="universal"/>
  <p:tag name="ISPRING_PRESENTATION_TITLE" val="Functions"/>
  <p:tag name="ISPRING_FIRST_PUBLISH" val="1"/>
</p:tagLst>
</file>

<file path=ppt/theme/theme1.xml><?xml version="1.0" encoding="utf-8"?>
<a:theme xmlns:a="http://schemas.openxmlformats.org/drawingml/2006/main" name="Theme1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A6A2054-F50D-4A86-B5B9-2637B7A9B327}" vid="{5784BD5F-7F9D-48DD-B043-88270ABBE1A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2057</Words>
  <Application>Microsoft Office PowerPoint</Application>
  <PresentationFormat>Custom</PresentationFormat>
  <Paragraphs>290</Paragraphs>
  <Slides>51</Slides>
  <Notes>51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Cabin</vt:lpstr>
      <vt:lpstr>Calibri</vt:lpstr>
      <vt:lpstr>Calibri Light</vt:lpstr>
      <vt:lpstr>Roboto</vt:lpstr>
      <vt:lpstr>Wingdings</vt:lpstr>
      <vt:lpstr>Theme1</vt:lpstr>
      <vt:lpstr>Packager Shell Object</vt:lpstr>
      <vt:lpstr>Module 5.5: Functions </vt:lpstr>
      <vt:lpstr>Why do we need functions?</vt:lpstr>
      <vt:lpstr>Let’s say we have a triangle…</vt:lpstr>
      <vt:lpstr>I want to know the triangle’s perimeter…</vt:lpstr>
      <vt:lpstr>Let’s code!</vt:lpstr>
      <vt:lpstr>What’s the problem with this?</vt:lpstr>
      <vt:lpstr>Let’s code!</vt:lpstr>
      <vt:lpstr>What’s the problem with this?</vt:lpstr>
      <vt:lpstr>Rationales for Function Writing</vt:lpstr>
      <vt:lpstr>Basic Function Creating</vt:lpstr>
      <vt:lpstr>Executing a Function</vt:lpstr>
      <vt:lpstr>If we don’t call the function, it will not run…</vt:lpstr>
      <vt:lpstr>If we don’t call the function, it will not run…</vt:lpstr>
      <vt:lpstr>Arguments &amp; Parameters</vt:lpstr>
      <vt:lpstr>Single Parameter Example</vt:lpstr>
      <vt:lpstr>Does this function return anything?</vt:lpstr>
      <vt:lpstr>Using return</vt:lpstr>
      <vt:lpstr>Functions – Step-by-Step</vt:lpstr>
      <vt:lpstr>Multiple Parameters</vt:lpstr>
      <vt:lpstr>Multiple Return Values</vt:lpstr>
      <vt:lpstr>Unpacking Multiple Return Values</vt:lpstr>
      <vt:lpstr>Let’s Create Our Own divmod Function</vt:lpstr>
      <vt:lpstr>None</vt:lpstr>
      <vt:lpstr>No Function Return Value</vt:lpstr>
      <vt:lpstr>Using None As A Return Value</vt:lpstr>
      <vt:lpstr>Using No Return Value</vt:lpstr>
      <vt:lpstr>Using No return Keyword</vt:lpstr>
      <vt:lpstr>To function or not to function...</vt:lpstr>
      <vt:lpstr>Variables with The Same Name</vt:lpstr>
      <vt:lpstr>Scope Example</vt:lpstr>
      <vt:lpstr>Looking For Variables in Outer Scope</vt:lpstr>
      <vt:lpstr>Constants</vt:lpstr>
      <vt:lpstr>Constants - Example</vt:lpstr>
      <vt:lpstr>Comment Lines</vt:lpstr>
      <vt:lpstr>Docstring</vt:lpstr>
      <vt:lpstr>Docstring - Example</vt:lpstr>
      <vt:lpstr>Docstring in Help / ?</vt:lpstr>
      <vt:lpstr>Why We Need Docstrings</vt:lpstr>
      <vt:lpstr>Can A Function Call Another Function?</vt:lpstr>
      <vt:lpstr>So why do we need functions?</vt:lpstr>
      <vt:lpstr>Recursion</vt:lpstr>
      <vt:lpstr>Recursion Creates a Loop!</vt:lpstr>
      <vt:lpstr>Solving Factorial Using Recursion</vt:lpstr>
      <vt:lpstr>Solving Factorial Using Recursion (cont.)</vt:lpstr>
      <vt:lpstr>Default Arguments</vt:lpstr>
      <vt:lpstr>Default Arguments (cont.)</vt:lpstr>
      <vt:lpstr>Default Arguments - Example</vt:lpstr>
      <vt:lpstr>Main Function</vt:lpstr>
      <vt:lpstr>Last thing…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raymond agarunov</cp:lastModifiedBy>
  <cp:revision>58</cp:revision>
  <cp:lastPrinted>2019-05-16T12:12:14Z</cp:lastPrinted>
  <dcterms:modified xsi:type="dcterms:W3CDTF">2022-01-26T08:10:56Z</dcterms:modified>
</cp:coreProperties>
</file>