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0"/>
  </p:notesMasterIdLst>
  <p:sldIdLst>
    <p:sldId id="256" r:id="rId2"/>
    <p:sldId id="257" r:id="rId3"/>
    <p:sldId id="262" r:id="rId4"/>
    <p:sldId id="264" r:id="rId5"/>
    <p:sldId id="265" r:id="rId6"/>
    <p:sldId id="266" r:id="rId7"/>
    <p:sldId id="267" r:id="rId8"/>
    <p:sldId id="268" r:id="rId9"/>
    <p:sldId id="269" r:id="rId10"/>
    <p:sldId id="295" r:id="rId11"/>
    <p:sldId id="258" r:id="rId12"/>
    <p:sldId id="259" r:id="rId13"/>
    <p:sldId id="260" r:id="rId14"/>
    <p:sldId id="261" r:id="rId15"/>
    <p:sldId id="271" r:id="rId16"/>
    <p:sldId id="270"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0" r:id="rId36"/>
    <p:sldId id="292" r:id="rId37"/>
    <p:sldId id="293" r:id="rId38"/>
    <p:sldId id="294"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D4E4"/>
    <a:srgbClr val="EDB5D1"/>
    <a:srgbClr val="DF7DAE"/>
    <a:srgbClr val="6F1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5" autoAdjust="0"/>
    <p:restoredTop sz="69296" autoAdjust="0"/>
  </p:normalViewPr>
  <p:slideViewPr>
    <p:cSldViewPr snapToGrid="0" showGuides="1">
      <p:cViewPr varScale="1">
        <p:scale>
          <a:sx n="60" d="100"/>
          <a:sy n="60" d="100"/>
        </p:scale>
        <p:origin x="1459"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447F8-8F97-4508-8ABF-E1C6058C03AA}"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D691A-9E7D-471D-A22C-5E7E72D54646}" type="slidenum">
              <a:rPr lang="en-US" smtClean="0"/>
              <a:t>‹#›</a:t>
            </a:fld>
            <a:endParaRPr lang="en-US"/>
          </a:p>
        </p:txBody>
      </p:sp>
    </p:spTree>
    <p:extLst>
      <p:ext uri="{BB962C8B-B14F-4D97-AF65-F5344CB8AC3E}">
        <p14:creationId xmlns:p14="http://schemas.microsoft.com/office/powerpoint/2010/main" val="53870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interview-buddy/handling-ascii-character-in-python-58993859c38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r>
              <a:rPr lang="en-US" dirty="0">
                <a:hlinkClick r:id="rId3"/>
              </a:rPr>
              <a:t>https://medium.com/interview-buddy/handling-ascii-character-in-python-58993859c38e</a:t>
            </a:r>
            <a:endParaRPr lang="en-US" dirty="0"/>
          </a:p>
        </p:txBody>
      </p:sp>
    </p:spTree>
    <p:extLst>
      <p:ext uri="{BB962C8B-B14F-4D97-AF65-F5344CB8AC3E}">
        <p14:creationId xmlns:p14="http://schemas.microsoft.com/office/powerpoint/2010/main" val="83373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1DFD691A-9E7D-471D-A22C-5E7E72D54646}" type="slidenum">
              <a:rPr lang="en-US" smtClean="0"/>
              <a:t>10</a:t>
            </a:fld>
            <a:endParaRPr lang="en-US"/>
          </a:p>
        </p:txBody>
      </p:sp>
    </p:spTree>
    <p:extLst>
      <p:ext uri="{BB962C8B-B14F-4D97-AF65-F5344CB8AC3E}">
        <p14:creationId xmlns:p14="http://schemas.microsoft.com/office/powerpoint/2010/main" val="174834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a:t>In our regular definition, our</a:t>
            </a:r>
            <a:r>
              <a:rPr lang="en-US" baseline="0" dirty="0"/>
              <a:t> path get warped because of an assumed tab and newline.</a:t>
            </a:r>
          </a:p>
          <a:p>
            <a:pPr algn="l" rtl="0"/>
            <a:r>
              <a:rPr lang="en-US" baseline="0" dirty="0"/>
              <a:t>In order to get a correct path, we can use double backslashes (as an escaping for backslashes).</a:t>
            </a:r>
          </a:p>
          <a:p>
            <a:pPr algn="l" rtl="0"/>
            <a:r>
              <a:rPr lang="en-US" baseline="0" dirty="0"/>
              <a:t>This can get annoying to edit and write, so we can create a </a:t>
            </a:r>
            <a:r>
              <a:rPr lang="en-US" b="1" baseline="0" dirty="0"/>
              <a:t>raw string</a:t>
            </a:r>
            <a:r>
              <a:rPr lang="en-US" b="0" baseline="0" dirty="0"/>
              <a:t> by only adding an ‘r’ before the string definition. Thus, no backslash is treated as an escape, and our path stays unedited.</a:t>
            </a:r>
            <a:br>
              <a:rPr lang="en-US" b="0" baseline="0" dirty="0"/>
            </a:br>
            <a:endParaRPr lang="en-US" b="0" baseline="0" dirty="0"/>
          </a:p>
        </p:txBody>
      </p:sp>
    </p:spTree>
    <p:extLst>
      <p:ext uri="{BB962C8B-B14F-4D97-AF65-F5344CB8AC3E}">
        <p14:creationId xmlns:p14="http://schemas.microsoft.com/office/powerpoint/2010/main" val="314292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FD691A-9E7D-471D-A22C-5E7E72D54646}" type="slidenum">
              <a:rPr lang="en-US" smtClean="0"/>
              <a:t>16</a:t>
            </a:fld>
            <a:endParaRPr lang="en-US"/>
          </a:p>
        </p:txBody>
      </p:sp>
    </p:spTree>
    <p:extLst>
      <p:ext uri="{BB962C8B-B14F-4D97-AF65-F5344CB8AC3E}">
        <p14:creationId xmlns:p14="http://schemas.microsoft.com/office/powerpoint/2010/main" val="172385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earlier, we use the mode “</a:t>
            </a:r>
            <a:r>
              <a:rPr lang="en-US" dirty="0" err="1"/>
              <a:t>rb</a:t>
            </a:r>
            <a:r>
              <a:rPr lang="en-US" dirty="0"/>
              <a:t>”, read our bytes from the file, and close the file.</a:t>
            </a:r>
          </a:p>
          <a:p>
            <a:r>
              <a:rPr lang="en-US" dirty="0"/>
              <a:t>Then, we can get our string by using the decode() method.</a:t>
            </a:r>
          </a:p>
          <a:p>
            <a:r>
              <a:rPr lang="en-US" dirty="0"/>
              <a:t>This gives us data with newlines – the Windows newline is \r\n.</a:t>
            </a:r>
          </a:p>
          <a:p>
            <a:r>
              <a:rPr lang="en-US" dirty="0"/>
              <a:t>We can print out our string to show these newlines in action!</a:t>
            </a:r>
          </a:p>
        </p:txBody>
      </p:sp>
      <p:sp>
        <p:nvSpPr>
          <p:cNvPr id="4" name="Slide Number Placeholder 3"/>
          <p:cNvSpPr>
            <a:spLocks noGrp="1"/>
          </p:cNvSpPr>
          <p:nvPr>
            <p:ph type="sldNum" sz="quarter" idx="5"/>
          </p:nvPr>
        </p:nvSpPr>
        <p:spPr/>
        <p:txBody>
          <a:bodyPr/>
          <a:lstStyle/>
          <a:p>
            <a:fld id="{1DFD691A-9E7D-471D-A22C-5E7E72D54646}" type="slidenum">
              <a:rPr lang="en-US" smtClean="0"/>
              <a:t>21</a:t>
            </a:fld>
            <a:endParaRPr lang="en-US"/>
          </a:p>
        </p:txBody>
      </p:sp>
    </p:spTree>
    <p:extLst>
      <p:ext uri="{BB962C8B-B14F-4D97-AF65-F5344CB8AC3E}">
        <p14:creationId xmlns:p14="http://schemas.microsoft.com/office/powerpoint/2010/main" val="340246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chain together methods in order for our code to be shorter and more beautiful!</a:t>
            </a:r>
          </a:p>
        </p:txBody>
      </p:sp>
      <p:sp>
        <p:nvSpPr>
          <p:cNvPr id="4" name="Slide Number Placeholder 3"/>
          <p:cNvSpPr>
            <a:spLocks noGrp="1"/>
          </p:cNvSpPr>
          <p:nvPr>
            <p:ph type="sldNum" sz="quarter" idx="5"/>
          </p:nvPr>
        </p:nvSpPr>
        <p:spPr/>
        <p:txBody>
          <a:bodyPr/>
          <a:lstStyle/>
          <a:p>
            <a:fld id="{1DFD691A-9E7D-471D-A22C-5E7E72D54646}" type="slidenum">
              <a:rPr lang="en-US" smtClean="0"/>
              <a:t>23</a:t>
            </a:fld>
            <a:endParaRPr lang="en-US"/>
          </a:p>
        </p:txBody>
      </p:sp>
    </p:spTree>
    <p:extLst>
      <p:ext uri="{BB962C8B-B14F-4D97-AF65-F5344CB8AC3E}">
        <p14:creationId xmlns:p14="http://schemas.microsoft.com/office/powerpoint/2010/main" val="3663398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1DFD691A-9E7D-471D-A22C-5E7E72D54646}" type="slidenum">
              <a:rPr lang="en-US" smtClean="0"/>
              <a:t>38</a:t>
            </a:fld>
            <a:endParaRPr lang="en-US"/>
          </a:p>
        </p:txBody>
      </p:sp>
    </p:spTree>
    <p:extLst>
      <p:ext uri="{BB962C8B-B14F-4D97-AF65-F5344CB8AC3E}">
        <p14:creationId xmlns:p14="http://schemas.microsoft.com/office/powerpoint/2010/main" val="2392761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hapter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E7C5AC-91FB-4218-9CBE-5B6FA38D5B70}"/>
              </a:ext>
            </a:extLst>
          </p:cNvPr>
          <p:cNvPicPr>
            <a:picLocks noChangeAspect="1"/>
          </p:cNvPicPr>
          <p:nvPr/>
        </p:nvPicPr>
        <p:blipFill>
          <a:blip r:embed="rId2" cstate="print">
            <a:duotone>
              <a:prstClr val="black"/>
              <a:srgbClr val="00207A">
                <a:tint val="45000"/>
                <a:satMod val="400000"/>
              </a:srgbClr>
            </a:duotone>
            <a:extLst>
              <a:ext uri="{28A0092B-C50C-407E-A947-70E740481C1C}">
                <a14:useLocalDpi xmlns:a14="http://schemas.microsoft.com/office/drawing/2010/main" val="0"/>
              </a:ext>
            </a:extLst>
          </a:blip>
          <a:srcRect/>
          <a:stretch/>
        </p:blipFill>
        <p:spPr>
          <a:xfrm>
            <a:off x="7515" y="-8467"/>
            <a:ext cx="12184486" cy="6839121"/>
          </a:xfrm>
          <a:prstGeom prst="rect">
            <a:avLst/>
          </a:prstGeom>
        </p:spPr>
      </p:pic>
      <p:sp>
        <p:nvSpPr>
          <p:cNvPr id="5" name="Title 1"/>
          <p:cNvSpPr>
            <a:spLocks noGrp="1"/>
          </p:cNvSpPr>
          <p:nvPr>
            <p:ph type="ctrTitle" hasCustomPrompt="1"/>
          </p:nvPr>
        </p:nvSpPr>
        <p:spPr>
          <a:xfrm>
            <a:off x="6810495" y="2383123"/>
            <a:ext cx="5311515" cy="1670012"/>
          </a:xfrm>
          <a:prstGeom prst="rect">
            <a:avLst/>
          </a:prstGeom>
        </p:spPr>
        <p:txBody>
          <a:bodyPr anchor="ctr" anchorCtr="0">
            <a:normAutofit/>
          </a:bodyPr>
          <a:lstStyle>
            <a:lvl1pPr algn="l" rtl="1">
              <a:defRPr sz="3600">
                <a:solidFill>
                  <a:schemeClr val="bg1"/>
                </a:solidFill>
              </a:defRPr>
            </a:lvl1pPr>
          </a:lstStyle>
          <a:p>
            <a:r>
              <a:rPr lang="en-US" dirty="0"/>
              <a:t>CLICK TO EDIT MASTER TITLE STYLE</a:t>
            </a:r>
          </a:p>
        </p:txBody>
      </p:sp>
      <p:sp>
        <p:nvSpPr>
          <p:cNvPr id="7" name="Rectangle 6">
            <a:extLst>
              <a:ext uri="{FF2B5EF4-FFF2-40B4-BE49-F238E27FC236}">
                <a16:creationId xmlns:a16="http://schemas.microsoft.com/office/drawing/2014/main" id="{3B879A39-DE9F-4029-9D17-B753F8F17DE1}"/>
              </a:ext>
            </a:extLst>
          </p:cNvPr>
          <p:cNvSpPr/>
          <p:nvPr/>
        </p:nvSpPr>
        <p:spPr>
          <a:xfrm>
            <a:off x="0" y="1"/>
            <a:ext cx="6559481" cy="6839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15">
              <a:defRPr/>
            </a:pPr>
            <a:endParaRPr lang="en-US" sz="2400" kern="1200">
              <a:solidFill>
                <a:srgbClr val="FFFFFF"/>
              </a:solidFill>
              <a:latin typeface="Calibri"/>
            </a:endParaRPr>
          </a:p>
        </p:txBody>
      </p:sp>
      <p:sp>
        <p:nvSpPr>
          <p:cNvPr id="9" name="Rectangle 8">
            <a:extLst>
              <a:ext uri="{FF2B5EF4-FFF2-40B4-BE49-F238E27FC236}">
                <a16:creationId xmlns:a16="http://schemas.microsoft.com/office/drawing/2014/main" id="{B9AF8E69-F673-48A8-A91E-330ABDF411E3}"/>
              </a:ext>
            </a:extLst>
          </p:cNvPr>
          <p:cNvSpPr/>
          <p:nvPr/>
        </p:nvSpPr>
        <p:spPr>
          <a:xfrm>
            <a:off x="1616497" y="0"/>
            <a:ext cx="115988" cy="6832801"/>
          </a:xfrm>
          <a:prstGeom prst="rect">
            <a:avLst/>
          </a:prstGeom>
          <a:solidFill>
            <a:srgbClr val="000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15">
              <a:defRPr/>
            </a:pPr>
            <a:endParaRPr lang="en-US" sz="2400" kern="1200">
              <a:solidFill>
                <a:srgbClr val="FFFFFF"/>
              </a:solidFill>
              <a:latin typeface="Calibri"/>
            </a:endParaRPr>
          </a:p>
        </p:txBody>
      </p:sp>
      <p:pic>
        <p:nvPicPr>
          <p:cNvPr id="10" name="Picture 9">
            <a:extLst>
              <a:ext uri="{FF2B5EF4-FFF2-40B4-BE49-F238E27FC236}">
                <a16:creationId xmlns:a16="http://schemas.microsoft.com/office/drawing/2014/main" id="{27ADE842-B475-4652-BA47-645BD8337EBF}"/>
              </a:ext>
            </a:extLst>
          </p:cNvPr>
          <p:cNvPicPr>
            <a:picLocks noChangeAspect="1"/>
          </p:cNvPicPr>
          <p:nvPr/>
        </p:nvPicPr>
        <p:blipFill>
          <a:blip r:embed="rId3"/>
          <a:stretch>
            <a:fillRect/>
          </a:stretch>
        </p:blipFill>
        <p:spPr>
          <a:xfrm>
            <a:off x="990714" y="758774"/>
            <a:ext cx="4185071" cy="1402192"/>
          </a:xfrm>
          <a:prstGeom prst="rect">
            <a:avLst/>
          </a:prstGeom>
        </p:spPr>
      </p:pic>
      <p:sp>
        <p:nvSpPr>
          <p:cNvPr id="11" name="TextBox 10">
            <a:extLst>
              <a:ext uri="{FF2B5EF4-FFF2-40B4-BE49-F238E27FC236}">
                <a16:creationId xmlns:a16="http://schemas.microsoft.com/office/drawing/2014/main" id="{374CE05C-49EF-4E86-A005-A0E3322398DF}"/>
              </a:ext>
            </a:extLst>
          </p:cNvPr>
          <p:cNvSpPr txBox="1"/>
          <p:nvPr/>
        </p:nvSpPr>
        <p:spPr>
          <a:xfrm>
            <a:off x="1775079" y="5954565"/>
            <a:ext cx="4791917" cy="584775"/>
          </a:xfrm>
          <a:prstGeom prst="rect">
            <a:avLst/>
          </a:prstGeom>
          <a:noFill/>
        </p:spPr>
        <p:txBody>
          <a:bodyPr wrap="square" rtlCol="0">
            <a:spAutoFit/>
          </a:bodyPr>
          <a:lstStyle/>
          <a:p>
            <a:pPr defTabSz="1219215">
              <a:defRPr/>
            </a:pPr>
            <a:r>
              <a:rPr lang="en-US" sz="1600" kern="1200" dirty="0">
                <a:latin typeface="Calibri"/>
                <a:ea typeface="+mn-ea"/>
              </a:rPr>
              <a:t>ALL RIGHTS RESERVED </a:t>
            </a:r>
            <a:r>
              <a:rPr lang="en-ES" sz="1600" kern="1200" dirty="0">
                <a:latin typeface="Calibri"/>
                <a:ea typeface="+mn-ea"/>
              </a:rPr>
              <a:t>©</a:t>
            </a:r>
            <a:r>
              <a:rPr lang="en-US" sz="1600" kern="1200" dirty="0">
                <a:latin typeface="Calibri"/>
                <a:ea typeface="+mn-ea"/>
              </a:rPr>
              <a:t> COPYRIGHT 2022</a:t>
            </a:r>
            <a:endParaRPr lang="he-IL" sz="1600" kern="1200" dirty="0">
              <a:latin typeface="Calibri"/>
              <a:ea typeface="+mn-ea"/>
              <a:cs typeface="Arial" panose="020B0604020202020204" pitchFamily="34" charset="0"/>
            </a:endParaRPr>
          </a:p>
          <a:p>
            <a:pPr defTabSz="1219215">
              <a:defRPr/>
            </a:pPr>
            <a:r>
              <a:rPr lang="en-US" sz="1600" kern="1200" dirty="0">
                <a:latin typeface="Calibri"/>
                <a:ea typeface="+mn-ea"/>
              </a:rPr>
              <a:t>DO NOT DISTRIBUTE WITHOUT WRITTEN PERMISSION</a:t>
            </a:r>
          </a:p>
        </p:txBody>
      </p:sp>
    </p:spTree>
    <p:extLst>
      <p:ext uri="{BB962C8B-B14F-4D97-AF65-F5344CB8AC3E}">
        <p14:creationId xmlns:p14="http://schemas.microsoft.com/office/powerpoint/2010/main" val="167363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AD">
    <p:spTree>
      <p:nvGrpSpPr>
        <p:cNvPr id="1" name="Shape 76"/>
        <p:cNvGrpSpPr/>
        <p:nvPr/>
      </p:nvGrpSpPr>
      <p:grpSpPr>
        <a:xfrm>
          <a:off x="0" y="0"/>
          <a:ext cx="0" cy="0"/>
          <a:chOff x="0" y="0"/>
          <a:chExt cx="0" cy="0"/>
        </a:xfrm>
      </p:grpSpPr>
      <p:sp>
        <p:nvSpPr>
          <p:cNvPr id="4" name="Title Placeholder 1"/>
          <p:cNvSpPr>
            <a:spLocks noGrp="1"/>
          </p:cNvSpPr>
          <p:nvPr>
            <p:ph type="title"/>
          </p:nvPr>
        </p:nvSpPr>
        <p:spPr>
          <a:xfrm>
            <a:off x="838200" y="579052"/>
            <a:ext cx="10515600" cy="814318"/>
          </a:xfrm>
          <a:prstGeom prst="rect">
            <a:avLst/>
          </a:prstGeom>
        </p:spPr>
        <p:txBody>
          <a:bodyPr vert="horz" lIns="91440" tIns="45720" rIns="91440" bIns="45720" rtlCol="0" anchor="ctr">
            <a:normAutofit/>
          </a:bodyPr>
          <a:lstStyle>
            <a:lvl1pPr>
              <a:defRPr sz="3750">
                <a:latin typeface="Calibri" charset="0"/>
                <a:ea typeface="Calibri" charset="0"/>
                <a:cs typeface="Calibri" charset="0"/>
              </a:defRPr>
            </a:lvl1pPr>
          </a:lstStyle>
          <a:p>
            <a:r>
              <a:rPr lang="en-US"/>
              <a:t>Click to edit Master title style</a:t>
            </a:r>
            <a:endParaRPr lang="en-US" dirty="0"/>
          </a:p>
        </p:txBody>
      </p:sp>
      <p:sp>
        <p:nvSpPr>
          <p:cNvPr id="5" name="Text Placeholder 6"/>
          <p:cNvSpPr>
            <a:spLocks noGrp="1"/>
          </p:cNvSpPr>
          <p:nvPr>
            <p:ph type="body" sz="quarter" idx="10"/>
          </p:nvPr>
        </p:nvSpPr>
        <p:spPr>
          <a:xfrm>
            <a:off x="838200" y="1690852"/>
            <a:ext cx="10515600" cy="3972911"/>
          </a:xfrm>
          <a:prstGeom prst="rect">
            <a:avLst/>
          </a:prstGeom>
        </p:spPr>
        <p:txBody>
          <a:bodyPr>
            <a:normAutofit/>
          </a:bodyPr>
          <a:lstStyle>
            <a:lvl1pPr>
              <a:defRPr sz="2100">
                <a:latin typeface="Calibri" charset="0"/>
                <a:ea typeface="Calibri" charset="0"/>
                <a:cs typeface="Calibri" charset="0"/>
              </a:defRPr>
            </a:lvl1pPr>
            <a:lvl2pPr>
              <a:defRPr sz="2100">
                <a:latin typeface="Calibri" charset="0"/>
                <a:ea typeface="Calibri" charset="0"/>
                <a:cs typeface="Calibri" charset="0"/>
              </a:defRPr>
            </a:lvl2pPr>
            <a:lvl3pPr>
              <a:defRPr sz="2100">
                <a:latin typeface="Calibri" charset="0"/>
                <a:ea typeface="Calibri" charset="0"/>
                <a:cs typeface="Calibri" charset="0"/>
              </a:defRPr>
            </a:lvl3pPr>
            <a:lvl4pPr>
              <a:defRPr sz="2100">
                <a:latin typeface="Calibri" charset="0"/>
                <a:ea typeface="Calibri" charset="0"/>
                <a:cs typeface="Calibri" charset="0"/>
              </a:defRPr>
            </a:lvl4pPr>
            <a:lvl5pPr>
              <a:defRPr sz="21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596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17"/>
        <p:cNvGrpSpPr/>
        <p:nvPr/>
      </p:nvGrpSpPr>
      <p:grpSpPr>
        <a:xfrm>
          <a:off x="0" y="0"/>
          <a:ext cx="0" cy="0"/>
          <a:chOff x="0" y="0"/>
          <a:chExt cx="0" cy="0"/>
        </a:xfrm>
      </p:grpSpPr>
      <p:sp>
        <p:nvSpPr>
          <p:cNvPr id="7" name="Title Placeholder 1"/>
          <p:cNvSpPr>
            <a:spLocks noGrp="1"/>
          </p:cNvSpPr>
          <p:nvPr>
            <p:ph type="title"/>
          </p:nvPr>
        </p:nvSpPr>
        <p:spPr>
          <a:xfrm>
            <a:off x="838200" y="579052"/>
            <a:ext cx="10515600" cy="814318"/>
          </a:xfrm>
          <a:prstGeom prst="rect">
            <a:avLst/>
          </a:prstGeom>
        </p:spPr>
        <p:txBody>
          <a:bodyPr vert="horz" lIns="91440" tIns="45720" rIns="91440" bIns="45720" rtlCol="0" anchor="ctr">
            <a:normAutofit/>
          </a:bodyPr>
          <a:lstStyle>
            <a:lvl1pPr>
              <a:defRPr sz="3750">
                <a:latin typeface="Calibri" charset="0"/>
                <a:ea typeface="Calibri" charset="0"/>
                <a:cs typeface="Calibri" charset="0"/>
              </a:defRPr>
            </a:lvl1pPr>
          </a:lstStyle>
          <a:p>
            <a:r>
              <a:rPr lang="en-US"/>
              <a:t>Click to edit Master title style</a:t>
            </a:r>
            <a:endParaRPr lang="en-US" dirty="0"/>
          </a:p>
        </p:txBody>
      </p:sp>
      <p:sp>
        <p:nvSpPr>
          <p:cNvPr id="8" name="Text Placeholder 6"/>
          <p:cNvSpPr>
            <a:spLocks noGrp="1"/>
          </p:cNvSpPr>
          <p:nvPr>
            <p:ph type="body" sz="quarter" idx="10"/>
          </p:nvPr>
        </p:nvSpPr>
        <p:spPr>
          <a:xfrm>
            <a:off x="838200" y="1690852"/>
            <a:ext cx="10515600" cy="3972911"/>
          </a:xfrm>
          <a:prstGeom prst="rect">
            <a:avLst/>
          </a:prstGeom>
        </p:spPr>
        <p:txBody>
          <a:bodyPr>
            <a:normAutofit/>
          </a:bodyPr>
          <a:lstStyle>
            <a:lvl1pPr>
              <a:defRPr sz="2100">
                <a:latin typeface="Calibri" charset="0"/>
                <a:ea typeface="Calibri" charset="0"/>
                <a:cs typeface="Calibri" charset="0"/>
              </a:defRPr>
            </a:lvl1pPr>
            <a:lvl2pPr>
              <a:defRPr sz="2100">
                <a:latin typeface="Calibri" charset="0"/>
                <a:ea typeface="Calibri" charset="0"/>
                <a:cs typeface="Calibri" charset="0"/>
              </a:defRPr>
            </a:lvl2pPr>
            <a:lvl3pPr>
              <a:defRPr sz="2100">
                <a:latin typeface="Calibri" charset="0"/>
                <a:ea typeface="Calibri" charset="0"/>
                <a:cs typeface="Calibri" charset="0"/>
              </a:defRPr>
            </a:lvl3pPr>
            <a:lvl4pPr>
              <a:defRPr sz="2100">
                <a:latin typeface="Calibri" charset="0"/>
                <a:ea typeface="Calibri" charset="0"/>
                <a:cs typeface="Calibri" charset="0"/>
              </a:defRPr>
            </a:lvl4pPr>
            <a:lvl5pPr>
              <a:defRPr sz="21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525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17"/>
        <p:cNvGrpSpPr/>
        <p:nvPr/>
      </p:nvGrpSpPr>
      <p:grpSpPr>
        <a:xfrm>
          <a:off x="0" y="0"/>
          <a:ext cx="0" cy="0"/>
          <a:chOff x="0" y="0"/>
          <a:chExt cx="0" cy="0"/>
        </a:xfrm>
      </p:grpSpPr>
      <p:sp>
        <p:nvSpPr>
          <p:cNvPr id="7" name="Title Placeholder 1"/>
          <p:cNvSpPr>
            <a:spLocks noGrp="1"/>
          </p:cNvSpPr>
          <p:nvPr>
            <p:ph type="title"/>
          </p:nvPr>
        </p:nvSpPr>
        <p:spPr>
          <a:xfrm>
            <a:off x="838200" y="579052"/>
            <a:ext cx="10515600" cy="814318"/>
          </a:xfrm>
          <a:prstGeom prst="rect">
            <a:avLst/>
          </a:prstGeom>
        </p:spPr>
        <p:txBody>
          <a:bodyPr vert="horz" lIns="91440" tIns="45720" rIns="91440" bIns="45720" rtlCol="0" anchor="ctr">
            <a:normAutofit/>
          </a:bodyPr>
          <a:lstStyle>
            <a:lvl1pPr>
              <a:defRPr sz="3750">
                <a:latin typeface="Calibri" charset="0"/>
                <a:ea typeface="Calibri" charset="0"/>
                <a:cs typeface="Calibri" charset="0"/>
              </a:defRPr>
            </a:lvl1pPr>
          </a:lstStyle>
          <a:p>
            <a:r>
              <a:rPr lang="en-US"/>
              <a:t>Click to edit Master title style</a:t>
            </a:r>
            <a:endParaRPr lang="en-US" dirty="0"/>
          </a:p>
        </p:txBody>
      </p:sp>
      <p:sp>
        <p:nvSpPr>
          <p:cNvPr id="8" name="Text Placeholder 6"/>
          <p:cNvSpPr>
            <a:spLocks noGrp="1"/>
          </p:cNvSpPr>
          <p:nvPr>
            <p:ph type="body" sz="quarter" idx="10"/>
          </p:nvPr>
        </p:nvSpPr>
        <p:spPr>
          <a:xfrm>
            <a:off x="838200" y="1690852"/>
            <a:ext cx="10515600" cy="3972911"/>
          </a:xfrm>
          <a:prstGeom prst="rect">
            <a:avLst/>
          </a:prstGeom>
        </p:spPr>
        <p:txBody>
          <a:bodyPr>
            <a:normAutofit/>
          </a:bodyPr>
          <a:lstStyle>
            <a:lvl1pPr>
              <a:defRPr sz="2100">
                <a:latin typeface="Calibri" charset="0"/>
                <a:ea typeface="Calibri" charset="0"/>
                <a:cs typeface="Calibri" charset="0"/>
              </a:defRPr>
            </a:lvl1pPr>
            <a:lvl2pPr>
              <a:defRPr sz="2100">
                <a:latin typeface="Calibri" charset="0"/>
                <a:ea typeface="Calibri" charset="0"/>
                <a:cs typeface="Calibri" charset="0"/>
              </a:defRPr>
            </a:lvl2pPr>
            <a:lvl3pPr>
              <a:defRPr sz="2100">
                <a:latin typeface="Calibri" charset="0"/>
                <a:ea typeface="Calibri" charset="0"/>
                <a:cs typeface="Calibri" charset="0"/>
              </a:defRPr>
            </a:lvl3pPr>
            <a:lvl4pPr>
              <a:defRPr sz="2100">
                <a:latin typeface="Calibri" charset="0"/>
                <a:ea typeface="Calibri" charset="0"/>
                <a:cs typeface="Calibri" charset="0"/>
              </a:defRPr>
            </a:lvl4pPr>
            <a:lvl5pPr>
              <a:defRPr sz="21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36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Shape 17"/>
        <p:cNvGrpSpPr/>
        <p:nvPr/>
      </p:nvGrpSpPr>
      <p:grpSpPr>
        <a:xfrm>
          <a:off x="0" y="0"/>
          <a:ext cx="0" cy="0"/>
          <a:chOff x="0" y="0"/>
          <a:chExt cx="0" cy="0"/>
        </a:xfrm>
      </p:grpSpPr>
      <p:sp>
        <p:nvSpPr>
          <p:cNvPr id="7" name="Title Placeholder 1"/>
          <p:cNvSpPr>
            <a:spLocks noGrp="1"/>
          </p:cNvSpPr>
          <p:nvPr>
            <p:ph type="title"/>
          </p:nvPr>
        </p:nvSpPr>
        <p:spPr>
          <a:xfrm>
            <a:off x="838200" y="579052"/>
            <a:ext cx="10515600" cy="814318"/>
          </a:xfrm>
          <a:prstGeom prst="rect">
            <a:avLst/>
          </a:prstGeom>
        </p:spPr>
        <p:txBody>
          <a:bodyPr vert="horz" lIns="91440" tIns="45720" rIns="91440" bIns="45720" rtlCol="0" anchor="ctr">
            <a:normAutofit/>
          </a:bodyPr>
          <a:lstStyle>
            <a:lvl1pPr>
              <a:defRPr sz="3750">
                <a:latin typeface="Calibri" charset="0"/>
                <a:ea typeface="Calibri" charset="0"/>
                <a:cs typeface="Calibri" charset="0"/>
              </a:defRPr>
            </a:lvl1pPr>
          </a:lstStyle>
          <a:p>
            <a:r>
              <a:rPr lang="en-US" dirty="0"/>
              <a:t>Click to edit Master title style</a:t>
            </a:r>
          </a:p>
        </p:txBody>
      </p:sp>
      <p:sp>
        <p:nvSpPr>
          <p:cNvPr id="8" name="Text Placeholder 6"/>
          <p:cNvSpPr>
            <a:spLocks noGrp="1"/>
          </p:cNvSpPr>
          <p:nvPr>
            <p:ph type="body" sz="quarter" idx="10"/>
          </p:nvPr>
        </p:nvSpPr>
        <p:spPr>
          <a:xfrm>
            <a:off x="838200" y="1690852"/>
            <a:ext cx="10515600" cy="3972911"/>
          </a:xfrm>
          <a:prstGeom prst="rect">
            <a:avLst/>
          </a:prstGeom>
        </p:spPr>
        <p:txBody>
          <a:bodyPr>
            <a:normAutofit/>
          </a:bodyPr>
          <a:lstStyle>
            <a:lvl1pPr>
              <a:defRPr sz="2100">
                <a:latin typeface="Calibri" charset="0"/>
                <a:ea typeface="Calibri" charset="0"/>
                <a:cs typeface="Calibri" charset="0"/>
              </a:defRPr>
            </a:lvl1pPr>
            <a:lvl2pPr>
              <a:defRPr sz="2100">
                <a:latin typeface="Calibri" charset="0"/>
                <a:ea typeface="Calibri" charset="0"/>
                <a:cs typeface="Calibri" charset="0"/>
              </a:defRPr>
            </a:lvl2pPr>
            <a:lvl3pPr>
              <a:defRPr sz="2100">
                <a:latin typeface="Calibri" charset="0"/>
                <a:ea typeface="Calibri" charset="0"/>
                <a:cs typeface="Calibri" charset="0"/>
              </a:defRPr>
            </a:lvl3pPr>
            <a:lvl4pPr>
              <a:defRPr sz="2100">
                <a:latin typeface="Calibri" charset="0"/>
                <a:ea typeface="Calibri" charset="0"/>
                <a:cs typeface="Calibri" charset="0"/>
              </a:defRPr>
            </a:lvl4pPr>
            <a:lvl5pPr>
              <a:defRPr sz="21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620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05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כותרת וטקסט">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517D8B-589C-4D78-A327-BB79AEC12241}"/>
              </a:ext>
            </a:extLst>
          </p:cNvPr>
          <p:cNvSpPr>
            <a:spLocks noGrp="1"/>
          </p:cNvSpPr>
          <p:nvPr>
            <p:ph type="body" sz="quarter" idx="11"/>
          </p:nvPr>
        </p:nvSpPr>
        <p:spPr>
          <a:xfrm>
            <a:off x="503912" y="1944898"/>
            <a:ext cx="9742544" cy="2933700"/>
          </a:xfrm>
          <a:prstGeom prst="rect">
            <a:avLst/>
          </a:prstGeom>
        </p:spPr>
        <p:txBody>
          <a:bodyPr/>
          <a:lstStyle>
            <a:lvl1pPr>
              <a:buClrTx/>
              <a:defRPr lang="en-US" sz="2400" dirty="0">
                <a:solidFill>
                  <a:srgbClr val="3A3838"/>
                </a:solidFill>
                <a:latin typeface="Calibri" panose="020F0502020204030204" pitchFamily="34" charset="0"/>
                <a:cs typeface="Calibri" panose="020F0502020204030204" pitchFamily="34" charset="0"/>
              </a:defRPr>
            </a:lvl1pPr>
            <a:lvl2pPr>
              <a:buClrTx/>
              <a:defRPr lang="en-US" sz="1800" dirty="0">
                <a:solidFill>
                  <a:srgbClr val="3A3838"/>
                </a:solidFill>
                <a:latin typeface="Calibri" panose="020F0502020204030204" pitchFamily="34" charset="0"/>
                <a:cs typeface="Calibri" panose="020F0502020204030204" pitchFamily="34" charset="0"/>
              </a:defRPr>
            </a:lvl2pPr>
            <a:lvl3pPr>
              <a:buClrTx/>
              <a:defRPr lang="en-US" sz="1600" dirty="0">
                <a:solidFill>
                  <a:srgbClr val="3A3838"/>
                </a:solidFill>
                <a:latin typeface="Calibri" panose="020F0502020204030204" pitchFamily="34" charset="0"/>
                <a:cs typeface="Calibri" panose="020F0502020204030204" pitchFamily="34" charset="0"/>
              </a:defRPr>
            </a:lvl3pPr>
            <a:lvl4pPr>
              <a:buClrTx/>
              <a:defRPr lang="en-US" sz="1400" dirty="0">
                <a:solidFill>
                  <a:srgbClr val="3A3838"/>
                </a:solidFill>
                <a:latin typeface="Calibri" panose="020F0502020204030204" pitchFamily="34" charset="0"/>
                <a:cs typeface="Calibri" panose="020F0502020204030204" pitchFamily="34" charset="0"/>
              </a:defRPr>
            </a:lvl4pPr>
            <a:lvl5pPr>
              <a:buClrTx/>
              <a:defRPr lang="he-IL" sz="1200" dirty="0">
                <a:solidFill>
                  <a:srgbClr val="3A3838"/>
                </a:solidFill>
                <a:latin typeface="Calibri" panose="020F0502020204030204" pitchFamily="34" charset="0"/>
                <a:cs typeface="Calibri" panose="020F0502020204030204" pitchFamily="34" charset="0"/>
              </a:defRPr>
            </a:lvl5pPr>
          </a:lstStyle>
          <a:p>
            <a:pPr marL="341305" lvl="0" indent="-341305">
              <a:lnSpc>
                <a:spcPct val="100000"/>
              </a:lnSpc>
              <a:spcBef>
                <a:spcPts val="600"/>
              </a:spcBef>
              <a:spcAft>
                <a:spcPts val="600"/>
              </a:spcAft>
              <a:buClr>
                <a:schemeClr val="accent1"/>
              </a:buClr>
              <a:buSzPct val="100000"/>
            </a:pPr>
            <a:r>
              <a:rPr lang="en-US"/>
              <a:t>Click to edit Master text styles</a:t>
            </a:r>
          </a:p>
          <a:p>
            <a:pPr marL="341305" lvl="1" indent="-341305">
              <a:lnSpc>
                <a:spcPct val="100000"/>
              </a:lnSpc>
              <a:spcBef>
                <a:spcPts val="600"/>
              </a:spcBef>
              <a:spcAft>
                <a:spcPts val="600"/>
              </a:spcAft>
              <a:buClr>
                <a:schemeClr val="accent1"/>
              </a:buClr>
              <a:buSzPct val="100000"/>
            </a:pPr>
            <a:r>
              <a:rPr lang="en-US"/>
              <a:t>Second level</a:t>
            </a:r>
          </a:p>
          <a:p>
            <a:pPr marL="341305" lvl="2" indent="-341305">
              <a:lnSpc>
                <a:spcPct val="100000"/>
              </a:lnSpc>
              <a:spcBef>
                <a:spcPts val="600"/>
              </a:spcBef>
              <a:spcAft>
                <a:spcPts val="600"/>
              </a:spcAft>
              <a:buClr>
                <a:schemeClr val="accent1"/>
              </a:buClr>
              <a:buSzPct val="100000"/>
            </a:pPr>
            <a:r>
              <a:rPr lang="en-US"/>
              <a:t>Third level</a:t>
            </a:r>
          </a:p>
          <a:p>
            <a:pPr marL="341305" lvl="3" indent="-341305">
              <a:lnSpc>
                <a:spcPct val="100000"/>
              </a:lnSpc>
              <a:spcBef>
                <a:spcPts val="600"/>
              </a:spcBef>
              <a:spcAft>
                <a:spcPts val="600"/>
              </a:spcAft>
              <a:buClr>
                <a:schemeClr val="accent1"/>
              </a:buClr>
              <a:buSzPct val="100000"/>
            </a:pPr>
            <a:r>
              <a:rPr lang="en-US"/>
              <a:t>Fourth level</a:t>
            </a:r>
          </a:p>
          <a:p>
            <a:pPr marL="341305" lvl="4" indent="-341305">
              <a:lnSpc>
                <a:spcPct val="100000"/>
              </a:lnSpc>
              <a:spcBef>
                <a:spcPts val="600"/>
              </a:spcBef>
              <a:spcAft>
                <a:spcPts val="600"/>
              </a:spcAft>
              <a:buClr>
                <a:schemeClr val="accent1"/>
              </a:buClr>
              <a:buSzPct val="100000"/>
            </a:pPr>
            <a:r>
              <a:rPr lang="en-US"/>
              <a:t>Fifth level</a:t>
            </a:r>
            <a:endParaRPr lang="he-IL" dirty="0"/>
          </a:p>
        </p:txBody>
      </p:sp>
      <p:sp>
        <p:nvSpPr>
          <p:cNvPr id="3" name="Title 2">
            <a:extLst>
              <a:ext uri="{FF2B5EF4-FFF2-40B4-BE49-F238E27FC236}">
                <a16:creationId xmlns:a16="http://schemas.microsoft.com/office/drawing/2014/main" id="{D789EFAF-D5FE-4B86-B72E-7A0FBE6CECFB}"/>
              </a:ext>
            </a:extLst>
          </p:cNvPr>
          <p:cNvSpPr>
            <a:spLocks noGrp="1"/>
          </p:cNvSpPr>
          <p:nvPr>
            <p:ph type="title" hasCustomPrompt="1"/>
          </p:nvPr>
        </p:nvSpPr>
        <p:spPr>
          <a:xfrm>
            <a:off x="503912" y="912989"/>
            <a:ext cx="9742544" cy="548640"/>
          </a:xfrm>
          <a:prstGeom prst="rect">
            <a:avLst/>
          </a:prstGeom>
        </p:spPr>
        <p:txBody>
          <a:bodyPr/>
          <a:lstStyle>
            <a:lvl1pPr>
              <a:defRPr sz="4000" b="1">
                <a:solidFill>
                  <a:schemeClr val="tx1"/>
                </a:solidFill>
                <a:latin typeface="Calibri" panose="020F0502020204030204" pitchFamily="34" charset="0"/>
                <a:cs typeface="Calibri" panose="020F0502020204030204" pitchFamily="34" charset="0"/>
              </a:defRPr>
            </a:lvl1pPr>
          </a:lstStyle>
          <a:p>
            <a:r>
              <a:rPr lang="he-IL" dirty="0"/>
              <a:t>לחץ כדי לערוך סגנון כותרת של תבנית בסיס</a:t>
            </a:r>
            <a:endParaRPr lang="en-GB" dirty="0"/>
          </a:p>
        </p:txBody>
      </p:sp>
    </p:spTree>
    <p:extLst>
      <p:ext uri="{BB962C8B-B14F-4D97-AF65-F5344CB8AC3E}">
        <p14:creationId xmlns:p14="http://schemas.microsoft.com/office/powerpoint/2010/main" val="15201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11297921" y="6605684"/>
            <a:ext cx="902547" cy="252317"/>
          </a:xfrm>
          <a:prstGeom prst="rect">
            <a:avLst/>
          </a:prstGeom>
        </p:spPr>
        <p:txBody>
          <a:bodyPr vert="horz" lIns="91440" tIns="45720" rIns="91440" bIns="45720" rtlCol="0" anchor="ctr"/>
          <a:lstStyle>
            <a:lvl1pPr algn="r">
              <a:defRPr sz="700">
                <a:solidFill>
                  <a:schemeClr val="tx2"/>
                </a:solidFill>
              </a:defRPr>
            </a:lvl1pPr>
          </a:lstStyle>
          <a:p>
            <a:pPr defTabSz="514326">
              <a:defRPr/>
            </a:pPr>
            <a:fld id="{2F5CCB13-0A32-4557-88E9-079F0C330695}" type="slidenum">
              <a:rPr lang="en-US" smtClean="0">
                <a:solidFill>
                  <a:srgbClr val="595959"/>
                </a:solidFill>
              </a:rPr>
              <a:pPr defTabSz="514326">
                <a:defRPr/>
              </a:pPr>
              <a:t>‹#›</a:t>
            </a:fld>
            <a:endParaRPr lang="en-US" dirty="0">
              <a:solidFill>
                <a:srgbClr val="595959"/>
              </a:solidFill>
            </a:endParaRPr>
          </a:p>
        </p:txBody>
      </p:sp>
      <p:sp>
        <p:nvSpPr>
          <p:cNvPr id="5" name="Rectangle 3"/>
          <p:cNvSpPr>
            <a:spLocks noGrp="1" noChangeArrowheads="1"/>
          </p:cNvSpPr>
          <p:nvPr>
            <p:ph idx="1"/>
          </p:nvPr>
        </p:nvSpPr>
        <p:spPr bwMode="auto">
          <a:xfrm>
            <a:off x="193811" y="1317577"/>
            <a:ext cx="11804381"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226473" indent="-226473" algn="l" rtl="0">
              <a:lnSpc>
                <a:spcPct val="100000"/>
              </a:lnSpc>
              <a:spcBef>
                <a:spcPts val="800"/>
              </a:spcBef>
              <a:spcAft>
                <a:spcPts val="800"/>
              </a:spcAft>
              <a:buFont typeface="Wingdings" panose="05000000000000000000" pitchFamily="2" charset="2"/>
              <a:buChar char="§"/>
              <a:defRPr sz="2400">
                <a:solidFill>
                  <a:srgbClr val="000000"/>
                </a:solidFill>
              </a:defRPr>
            </a:lvl1pPr>
            <a:lvl2pPr algn="l" rtl="0">
              <a:lnSpc>
                <a:spcPct val="100000"/>
              </a:lnSpc>
              <a:spcBef>
                <a:spcPts val="400"/>
              </a:spcBef>
              <a:spcAft>
                <a:spcPts val="400"/>
              </a:spcAft>
              <a:defRPr sz="2000">
                <a:solidFill>
                  <a:srgbClr val="000000"/>
                </a:solidFill>
              </a:defRPr>
            </a:lvl2pPr>
            <a:lvl3pPr algn="l" rtl="0">
              <a:lnSpc>
                <a:spcPct val="100000"/>
              </a:lnSpc>
              <a:spcBef>
                <a:spcPts val="400"/>
              </a:spcBef>
              <a:spcAft>
                <a:spcPts val="400"/>
              </a:spcAft>
              <a:defRPr sz="1800">
                <a:solidFill>
                  <a:srgbClr val="000000"/>
                </a:solidFill>
              </a:defRPr>
            </a:lvl3pPr>
            <a:lvl4pPr algn="l" rtl="0">
              <a:lnSpc>
                <a:spcPct val="100000"/>
              </a:lnSpc>
              <a:spcBef>
                <a:spcPts val="400"/>
              </a:spcBef>
              <a:spcAft>
                <a:spcPts val="4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93809" y="277671"/>
            <a:ext cx="12006659"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914354" rtl="1" eaLnBrk="1" latinLnBrk="0" hangingPunct="1">
              <a:lnSpc>
                <a:spcPct val="90000"/>
              </a:lnSpc>
              <a:spcBef>
                <a:spcPct val="0"/>
              </a:spcBef>
              <a:buNone/>
              <a:defRPr lang="en-US" sz="3000" kern="1200" dirty="0">
                <a:solidFill>
                  <a:schemeClr val="tx1"/>
                </a:solidFill>
                <a:latin typeface="+mn-lt"/>
                <a:ea typeface="+mj-ea"/>
                <a:cs typeface="+mj-cs"/>
                <a:sym typeface="Arial" pitchFamily="34" charset="0"/>
              </a:defRPr>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0851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middle">
    <p:spTree>
      <p:nvGrpSpPr>
        <p:cNvPr id="1" name=""/>
        <p:cNvGrpSpPr/>
        <p:nvPr/>
      </p:nvGrpSpPr>
      <p:grpSpPr>
        <a:xfrm>
          <a:off x="0" y="0"/>
          <a:ext cx="0" cy="0"/>
          <a:chOff x="0" y="0"/>
          <a:chExt cx="0" cy="0"/>
        </a:xfrm>
      </p:grpSpPr>
      <p:sp>
        <p:nvSpPr>
          <p:cNvPr id="2" name="Title 1"/>
          <p:cNvSpPr>
            <a:spLocks noGrp="1"/>
          </p:cNvSpPr>
          <p:nvPr>
            <p:ph type="title"/>
          </p:nvPr>
        </p:nvSpPr>
        <p:spPr>
          <a:xfrm>
            <a:off x="838200" y="466725"/>
            <a:ext cx="10515600" cy="1325563"/>
          </a:xfrm>
          <a:prstGeom prst="rect">
            <a:avLst/>
          </a:prstGeom>
        </p:spPr>
        <p:txBody>
          <a:bodyPr anchor="ctr"/>
          <a:lstStyle>
            <a:lvl1pPr algn="l">
              <a:defRPr lang="en-GB" sz="3600" b="1" dirty="0">
                <a:solidFill>
                  <a:srgbClr val="3A3838"/>
                </a:solidFill>
                <a:latin typeface="Calibri" panose="020F0502020204030204" pitchFamily="34" charset="0"/>
                <a:cs typeface="Calibri" panose="020F0502020204030204" pitchFamily="34" charset="0"/>
              </a:defRPr>
            </a:lvl1pPr>
          </a:lstStyle>
          <a:p>
            <a:pPr lvl="0" algn="ctr"/>
            <a:r>
              <a:rPr lang="en-US"/>
              <a:t>Click to edit Master title style</a:t>
            </a:r>
            <a:endParaRPr lang="en-GB" dirty="0"/>
          </a:p>
        </p:txBody>
      </p:sp>
    </p:spTree>
    <p:extLst>
      <p:ext uri="{BB962C8B-B14F-4D97-AF65-F5344CB8AC3E}">
        <p14:creationId xmlns:p14="http://schemas.microsoft.com/office/powerpoint/2010/main" val="424206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FBCAF3-1BCD-4D45-BE3F-A6F24C903747}"/>
              </a:ext>
            </a:extLst>
          </p:cNvPr>
          <p:cNvSpPr>
            <a:spLocks noGrp="1"/>
          </p:cNvSpPr>
          <p:nvPr>
            <p:ph type="title" hasCustomPrompt="1"/>
          </p:nvPr>
        </p:nvSpPr>
        <p:spPr>
          <a:xfrm>
            <a:off x="3544079" y="3075058"/>
            <a:ext cx="5103844" cy="707887"/>
          </a:xfrm>
          <a:prstGeom prst="rect">
            <a:avLst/>
          </a:prstGeom>
        </p:spPr>
        <p:txBody>
          <a:bodyPr/>
          <a:lstStyle>
            <a:lvl1pPr algn="ctr" rtl="0">
              <a:defRPr b="1">
                <a:solidFill>
                  <a:schemeClr val="tx1"/>
                </a:solidFill>
                <a:latin typeface="+mn-lt"/>
              </a:defRPr>
            </a:lvl1pPr>
          </a:lstStyle>
          <a:p>
            <a:r>
              <a:rPr lang="en-US" dirty="0"/>
              <a:t>Chapter Name</a:t>
            </a:r>
            <a:endParaRPr lang="en-GB" dirty="0"/>
          </a:p>
        </p:txBody>
      </p:sp>
      <p:sp>
        <p:nvSpPr>
          <p:cNvPr id="9" name="Freeform 47">
            <a:extLst>
              <a:ext uri="{FF2B5EF4-FFF2-40B4-BE49-F238E27FC236}">
                <a16:creationId xmlns:a16="http://schemas.microsoft.com/office/drawing/2014/main" id="{FD699AAF-E2C0-4F27-8E6D-D810B886E5B2}"/>
              </a:ext>
            </a:extLst>
          </p:cNvPr>
          <p:cNvSpPr>
            <a:spLocks/>
          </p:cNvSpPr>
          <p:nvPr/>
        </p:nvSpPr>
        <p:spPr bwMode="auto">
          <a:xfrm>
            <a:off x="8555411" y="4562897"/>
            <a:ext cx="137363" cy="162668"/>
          </a:xfrm>
          <a:custGeom>
            <a:avLst/>
            <a:gdLst>
              <a:gd name="T0" fmla="*/ 0 w 38"/>
              <a:gd name="T1" fmla="*/ 24 h 45"/>
              <a:gd name="T2" fmla="*/ 38 w 38"/>
              <a:gd name="T3" fmla="*/ 45 h 45"/>
              <a:gd name="T4" fmla="*/ 38 w 38"/>
              <a:gd name="T5" fmla="*/ 0 h 45"/>
            </a:gdLst>
            <a:ahLst/>
            <a:cxnLst>
              <a:cxn ang="0">
                <a:pos x="T0" y="T1"/>
              </a:cxn>
              <a:cxn ang="0">
                <a:pos x="T2" y="T3"/>
              </a:cxn>
              <a:cxn ang="0">
                <a:pos x="T4" y="T5"/>
              </a:cxn>
            </a:cxnLst>
            <a:rect l="0" t="0" r="r" b="b"/>
            <a:pathLst>
              <a:path w="38" h="45">
                <a:moveTo>
                  <a:pt x="0" y="24"/>
                </a:moveTo>
                <a:lnTo>
                  <a:pt x="38" y="45"/>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 name="Freeform 47">
            <a:extLst>
              <a:ext uri="{FF2B5EF4-FFF2-40B4-BE49-F238E27FC236}">
                <a16:creationId xmlns:a16="http://schemas.microsoft.com/office/drawing/2014/main" id="{92D4C2EE-EEB0-4575-80A8-B854F04A9BA1}"/>
              </a:ext>
            </a:extLst>
          </p:cNvPr>
          <p:cNvSpPr>
            <a:spLocks/>
          </p:cNvSpPr>
          <p:nvPr/>
        </p:nvSpPr>
        <p:spPr bwMode="auto">
          <a:xfrm>
            <a:off x="8555411" y="4562897"/>
            <a:ext cx="137363" cy="162668"/>
          </a:xfrm>
          <a:custGeom>
            <a:avLst/>
            <a:gdLst>
              <a:gd name="T0" fmla="*/ 0 w 38"/>
              <a:gd name="T1" fmla="*/ 24 h 45"/>
              <a:gd name="T2" fmla="*/ 38 w 38"/>
              <a:gd name="T3" fmla="*/ 45 h 45"/>
              <a:gd name="T4" fmla="*/ 38 w 38"/>
              <a:gd name="T5" fmla="*/ 0 h 45"/>
            </a:gdLst>
            <a:ahLst/>
            <a:cxnLst>
              <a:cxn ang="0">
                <a:pos x="T0" y="T1"/>
              </a:cxn>
              <a:cxn ang="0">
                <a:pos x="T2" y="T3"/>
              </a:cxn>
              <a:cxn ang="0">
                <a:pos x="T4" y="T5"/>
              </a:cxn>
            </a:cxnLst>
            <a:rect l="0" t="0" r="r" b="b"/>
            <a:pathLst>
              <a:path w="38" h="45">
                <a:moveTo>
                  <a:pt x="0" y="24"/>
                </a:moveTo>
                <a:lnTo>
                  <a:pt x="38" y="45"/>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 name="Freeform 47">
            <a:extLst>
              <a:ext uri="{FF2B5EF4-FFF2-40B4-BE49-F238E27FC236}">
                <a16:creationId xmlns:a16="http://schemas.microsoft.com/office/drawing/2014/main" id="{5D7B0A18-8338-4C48-B401-35810DF1529F}"/>
              </a:ext>
            </a:extLst>
          </p:cNvPr>
          <p:cNvSpPr>
            <a:spLocks/>
          </p:cNvSpPr>
          <p:nvPr/>
        </p:nvSpPr>
        <p:spPr bwMode="auto">
          <a:xfrm>
            <a:off x="8555410" y="4562896"/>
            <a:ext cx="137363" cy="162668"/>
          </a:xfrm>
          <a:custGeom>
            <a:avLst/>
            <a:gdLst>
              <a:gd name="T0" fmla="*/ 0 w 38"/>
              <a:gd name="T1" fmla="*/ 24 h 45"/>
              <a:gd name="T2" fmla="*/ 38 w 38"/>
              <a:gd name="T3" fmla="*/ 45 h 45"/>
              <a:gd name="T4" fmla="*/ 38 w 38"/>
              <a:gd name="T5" fmla="*/ 0 h 45"/>
            </a:gdLst>
            <a:ahLst/>
            <a:cxnLst>
              <a:cxn ang="0">
                <a:pos x="T0" y="T1"/>
              </a:cxn>
              <a:cxn ang="0">
                <a:pos x="T2" y="T3"/>
              </a:cxn>
              <a:cxn ang="0">
                <a:pos x="T4" y="T5"/>
              </a:cxn>
            </a:cxnLst>
            <a:rect l="0" t="0" r="r" b="b"/>
            <a:pathLst>
              <a:path w="38" h="45">
                <a:moveTo>
                  <a:pt x="0" y="24"/>
                </a:moveTo>
                <a:lnTo>
                  <a:pt x="38" y="45"/>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565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DG Themed_Geo" type="title">
  <p:cSld name="NDG Themed_Geo">
    <p:bg>
      <p:bgPr>
        <a:solidFill>
          <a:srgbClr val="005B99"/>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797467" y="2366963"/>
            <a:ext cx="10962800" cy="1118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9pPr>
          </a:lstStyle>
          <a:p>
            <a:r>
              <a:rPr lang="en-US"/>
              <a:t>Click to edit Master title style</a:t>
            </a:r>
            <a:endParaRPr/>
          </a:p>
        </p:txBody>
      </p:sp>
      <p:sp>
        <p:nvSpPr>
          <p:cNvPr id="56" name="Google Shape;56;p14"/>
          <p:cNvSpPr txBox="1">
            <a:spLocks noGrp="1"/>
          </p:cNvSpPr>
          <p:nvPr>
            <p:ph type="subTitle" idx="1"/>
          </p:nvPr>
        </p:nvSpPr>
        <p:spPr>
          <a:xfrm>
            <a:off x="797451" y="3621217"/>
            <a:ext cx="10962800" cy="57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2100"/>
              <a:buFont typeface="Roboto"/>
              <a:buNone/>
              <a:defRPr sz="2800" b="0" i="0" u="none" strike="noStrike" cap="none">
                <a:solidFill>
                  <a:schemeClr val="lt1"/>
                </a:solidFill>
                <a:latin typeface="Roboto"/>
                <a:ea typeface="Roboto"/>
                <a:cs typeface="Roboto"/>
                <a:sym typeface="Roboto"/>
              </a:defRPr>
            </a:lvl9pPr>
          </a:lstStyle>
          <a:p>
            <a:r>
              <a:rPr lang="en-US"/>
              <a:t>Click to edit Master subtitle style</a:t>
            </a:r>
            <a:endParaRPr/>
          </a:p>
        </p:txBody>
      </p:sp>
      <p:sp>
        <p:nvSpPr>
          <p:cNvPr id="57" name="Google Shape;57;p14"/>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9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ver 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9022B8-6DFD-45D9-B850-425D465AC616}"/>
              </a:ext>
            </a:extLst>
          </p:cNvPr>
          <p:cNvSpPr>
            <a:spLocks noGrp="1"/>
          </p:cNvSpPr>
          <p:nvPr>
            <p:ph type="title" hasCustomPrompt="1"/>
          </p:nvPr>
        </p:nvSpPr>
        <p:spPr>
          <a:xfrm>
            <a:off x="17059" y="4306409"/>
            <a:ext cx="12192000" cy="707886"/>
          </a:xfrm>
          <a:prstGeom prst="rect">
            <a:avLst/>
          </a:prstGeom>
        </p:spPr>
        <p:txBody>
          <a:bodyPr/>
          <a:lstStyle>
            <a:lvl1pPr marL="0" algn="ctr" defTabSz="914400" rtl="0" eaLnBrk="1" latinLnBrk="0" hangingPunct="1">
              <a:defRPr lang="en-GB" sz="4800" b="1" kern="1200" dirty="0">
                <a:solidFill>
                  <a:schemeClr val="tx2"/>
                </a:solidFill>
                <a:latin typeface="+mn-lt"/>
                <a:ea typeface="+mn-ea"/>
                <a:cs typeface="+mn-cs"/>
              </a:defRPr>
            </a:lvl1pPr>
          </a:lstStyle>
          <a:p>
            <a:r>
              <a:rPr lang="en-US" dirty="0"/>
              <a:t>Title</a:t>
            </a:r>
            <a:endParaRPr lang="en-GB" dirty="0"/>
          </a:p>
        </p:txBody>
      </p:sp>
      <p:sp>
        <p:nvSpPr>
          <p:cNvPr id="11" name="Text Placeholder 10">
            <a:extLst>
              <a:ext uri="{FF2B5EF4-FFF2-40B4-BE49-F238E27FC236}">
                <a16:creationId xmlns:a16="http://schemas.microsoft.com/office/drawing/2014/main" id="{C35BA632-B3C4-4057-AF2D-9B1285BAE811}"/>
              </a:ext>
            </a:extLst>
          </p:cNvPr>
          <p:cNvSpPr>
            <a:spLocks noGrp="1"/>
          </p:cNvSpPr>
          <p:nvPr>
            <p:ph type="body" sz="quarter" idx="10" hasCustomPrompt="1"/>
          </p:nvPr>
        </p:nvSpPr>
        <p:spPr>
          <a:xfrm>
            <a:off x="17057" y="5337316"/>
            <a:ext cx="12192002" cy="816373"/>
          </a:xfrm>
          <a:prstGeom prst="rect">
            <a:avLst/>
          </a:prstGeom>
        </p:spPr>
        <p:txBody>
          <a:bodyPr/>
          <a:lstStyle>
            <a:lvl1pPr marL="0" indent="0" algn="ctr" defTabSz="914400" rtl="0" eaLnBrk="1" latinLnBrk="0" hangingPunct="1">
              <a:lnSpc>
                <a:spcPct val="90000"/>
              </a:lnSpc>
              <a:spcBef>
                <a:spcPct val="0"/>
              </a:spcBef>
              <a:buNone/>
              <a:defRPr lang="he-IL" sz="3600" b="0" kern="1200" dirty="0">
                <a:solidFill>
                  <a:schemeClr val="tx2"/>
                </a:solidFill>
                <a:latin typeface="+mn-lt"/>
                <a:ea typeface="+mn-ea"/>
                <a:cs typeface="+mn-cs"/>
              </a:defRPr>
            </a:lvl1pPr>
          </a:lstStyle>
          <a:p>
            <a:pPr lvl="0"/>
            <a:r>
              <a:rPr lang="en-US" dirty="0"/>
              <a:t>Course Name</a:t>
            </a:r>
            <a:endParaRPr lang="he-IL" dirty="0"/>
          </a:p>
        </p:txBody>
      </p:sp>
    </p:spTree>
    <p:extLst>
      <p:ext uri="{BB962C8B-B14F-4D97-AF65-F5344CB8AC3E}">
        <p14:creationId xmlns:p14="http://schemas.microsoft.com/office/powerpoint/2010/main" val="155926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11297921" y="6605684"/>
            <a:ext cx="902547" cy="252317"/>
          </a:xfrm>
          <a:prstGeom prst="rect">
            <a:avLst/>
          </a:prstGeom>
        </p:spPr>
        <p:txBody>
          <a:bodyPr vert="horz" lIns="91440" tIns="45720" rIns="91440" bIns="45720" rtlCol="0" anchor="ctr"/>
          <a:lstStyle>
            <a:lvl1pPr algn="r">
              <a:defRPr sz="700">
                <a:solidFill>
                  <a:schemeClr val="tx2"/>
                </a:solidFill>
              </a:defRPr>
            </a:lvl1pPr>
          </a:lstStyle>
          <a:p>
            <a:pPr defTabSz="514338">
              <a:defRPr/>
            </a:pPr>
            <a:fld id="{2F5CCB13-0A32-4557-88E9-079F0C330695}" type="slidenum">
              <a:rPr lang="en-US" kern="0" smtClean="0">
                <a:solidFill>
                  <a:srgbClr val="595959"/>
                </a:solidFill>
              </a:rPr>
              <a:pPr defTabSz="514338">
                <a:defRPr/>
              </a:pPr>
              <a:t>‹#›</a:t>
            </a:fld>
            <a:endParaRPr lang="en-US" kern="0" dirty="0">
              <a:solidFill>
                <a:srgbClr val="595959"/>
              </a:solidFill>
            </a:endParaRPr>
          </a:p>
        </p:txBody>
      </p:sp>
      <p:sp>
        <p:nvSpPr>
          <p:cNvPr id="5" name="Rectangle 3"/>
          <p:cNvSpPr>
            <a:spLocks noGrp="1" noChangeArrowheads="1"/>
          </p:cNvSpPr>
          <p:nvPr>
            <p:ph idx="1"/>
          </p:nvPr>
        </p:nvSpPr>
        <p:spPr bwMode="auto">
          <a:xfrm>
            <a:off x="192087" y="1615441"/>
            <a:ext cx="11804381" cy="419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226478" indent="-226478">
              <a:lnSpc>
                <a:spcPct val="100000"/>
              </a:lnSpc>
              <a:spcBef>
                <a:spcPts val="800"/>
              </a:spcBef>
              <a:spcAft>
                <a:spcPts val="800"/>
              </a:spcAft>
              <a:buFont typeface="Wingdings" panose="05000000000000000000" pitchFamily="2" charset="2"/>
              <a:buChar char="§"/>
              <a:defRPr sz="2400">
                <a:solidFill>
                  <a:srgbClr val="000000"/>
                </a:solidFill>
                <a:latin typeface="Calibri" panose="020F0502020204030204" pitchFamily="34" charset="0"/>
                <a:cs typeface="Calibri" panose="020F0502020204030204" pitchFamily="34" charset="0"/>
              </a:defRPr>
            </a:lvl1pPr>
            <a:lvl2pPr>
              <a:lnSpc>
                <a:spcPct val="100000"/>
              </a:lnSpc>
              <a:spcBef>
                <a:spcPts val="400"/>
              </a:spcBef>
              <a:spcAft>
                <a:spcPts val="400"/>
              </a:spcAft>
              <a:defRPr sz="2000">
                <a:solidFill>
                  <a:srgbClr val="000000"/>
                </a:solidFill>
                <a:latin typeface="Calibri" panose="020F0502020204030204" pitchFamily="34" charset="0"/>
                <a:cs typeface="Calibri" panose="020F0502020204030204" pitchFamily="34" charset="0"/>
              </a:defRPr>
            </a:lvl2pPr>
            <a:lvl3pPr>
              <a:lnSpc>
                <a:spcPct val="100000"/>
              </a:lnSpc>
              <a:spcBef>
                <a:spcPts val="400"/>
              </a:spcBef>
              <a:spcAft>
                <a:spcPts val="400"/>
              </a:spcAft>
              <a:defRPr>
                <a:solidFill>
                  <a:srgbClr val="000000"/>
                </a:solidFill>
                <a:latin typeface="Calibri" panose="020F0502020204030204" pitchFamily="34" charset="0"/>
                <a:cs typeface="Calibri" panose="020F0502020204030204" pitchFamily="34" charset="0"/>
              </a:defRPr>
            </a:lvl3pPr>
            <a:lvl4pPr>
              <a:lnSpc>
                <a:spcPct val="100000"/>
              </a:lnSpc>
              <a:spcBef>
                <a:spcPts val="400"/>
              </a:spcBef>
              <a:spcAft>
                <a:spcPts val="400"/>
              </a:spcAft>
              <a:defRPr>
                <a:solidFill>
                  <a:srgbClr val="000000"/>
                </a:solidFill>
                <a:latin typeface="Calibri" panose="020F0502020204030204" pitchFamily="34" charset="0"/>
                <a:cs typeface="Calibri" panose="020F0502020204030204" pitchFamily="34" charset="0"/>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92087" y="399205"/>
            <a:ext cx="11804381"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3400" b="1">
                <a:solidFill>
                  <a:srgbClr val="000000"/>
                </a:solidFill>
                <a:latin typeface="Calibri" panose="020F0502020204030204" pitchFamily="34" charset="0"/>
                <a:cs typeface="Calibri" panose="020F0502020204030204" pitchFamily="34" charset="0"/>
              </a:defRPr>
            </a:lvl1pPr>
          </a:lstStyle>
          <a:p>
            <a:pPr lvl="0"/>
            <a:r>
              <a:rPr lang="en-US">
                <a:sym typeface="Arial" pitchFamily="34" charset="0"/>
              </a:rPr>
              <a:t>Click to edit Master title style</a:t>
            </a:r>
            <a:endParaRPr lang="en-US" dirty="0">
              <a:sym typeface="Arial" pitchFamily="34" charset="0"/>
            </a:endParaRPr>
          </a:p>
        </p:txBody>
      </p:sp>
      <p:sp>
        <p:nvSpPr>
          <p:cNvPr id="3" name="Content Placeholder 2">
            <a:extLst>
              <a:ext uri="{FF2B5EF4-FFF2-40B4-BE49-F238E27FC236}">
                <a16:creationId xmlns:a16="http://schemas.microsoft.com/office/drawing/2014/main" id="{4666994E-8C45-6E44-A0F2-77892EF8B3D2}"/>
              </a:ext>
            </a:extLst>
          </p:cNvPr>
          <p:cNvSpPr>
            <a:spLocks noGrp="1"/>
          </p:cNvSpPr>
          <p:nvPr>
            <p:ph sz="quarter" idx="10" hasCustomPrompt="1"/>
          </p:nvPr>
        </p:nvSpPr>
        <p:spPr>
          <a:xfrm>
            <a:off x="192088" y="40640"/>
            <a:ext cx="11187112" cy="274638"/>
          </a:xfrm>
          <a:prstGeom prst="rect">
            <a:avLst/>
          </a:prstGeom>
        </p:spPr>
        <p:txBody>
          <a:bodyPr/>
          <a:lstStyle>
            <a:lvl1pPr marL="0" indent="0">
              <a:buFontTx/>
              <a:buNone/>
              <a:defRPr sz="1800">
                <a:solidFill>
                  <a:schemeClr val="bg2">
                    <a:lumMod val="95000"/>
                  </a:schemeClr>
                </a:solidFill>
                <a:latin typeface="+mj-lt"/>
              </a:defRPr>
            </a:lvl1pPr>
          </a:lstStyle>
          <a:p>
            <a:pPr lvl="0"/>
            <a:r>
              <a:rPr lang="en-US" dirty="0">
                <a:sym typeface="Arial" pitchFamily="34" charset="0"/>
              </a:rPr>
              <a:t>Click to edit Master title style</a:t>
            </a:r>
            <a:endParaRPr lang="en-US" dirty="0"/>
          </a:p>
        </p:txBody>
      </p:sp>
    </p:spTree>
    <p:extLst>
      <p:ext uri="{BB962C8B-B14F-4D97-AF65-F5344CB8AC3E}">
        <p14:creationId xmlns:p14="http://schemas.microsoft.com/office/powerpoint/2010/main" val="40896967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E96F8B1-E3D5-1B4E-9D40-0D336DE04262}"/>
              </a:ext>
            </a:extLst>
          </p:cNvPr>
          <p:cNvGrpSpPr/>
          <p:nvPr/>
        </p:nvGrpSpPr>
        <p:grpSpPr>
          <a:xfrm>
            <a:off x="-59836" y="691516"/>
            <a:ext cx="12392951" cy="5914534"/>
            <a:chOff x="-63232" y="696966"/>
            <a:chExt cx="12392951" cy="5914534"/>
          </a:xfrm>
        </p:grpSpPr>
        <p:grpSp>
          <p:nvGrpSpPr>
            <p:cNvPr id="41" name="Group 40">
              <a:extLst>
                <a:ext uri="{FF2B5EF4-FFF2-40B4-BE49-F238E27FC236}">
                  <a16:creationId xmlns:a16="http://schemas.microsoft.com/office/drawing/2014/main" id="{42EA89F1-4D5D-F142-88BD-4413397BCF26}"/>
                </a:ext>
              </a:extLst>
            </p:cNvPr>
            <p:cNvGrpSpPr/>
            <p:nvPr/>
          </p:nvGrpSpPr>
          <p:grpSpPr>
            <a:xfrm>
              <a:off x="-63232" y="696966"/>
              <a:ext cx="12392951" cy="4844621"/>
              <a:chOff x="-63232" y="696966"/>
              <a:chExt cx="12392951" cy="4844621"/>
            </a:xfrm>
          </p:grpSpPr>
          <p:sp>
            <p:nvSpPr>
              <p:cNvPr id="43" name="TextBox 42">
                <a:extLst>
                  <a:ext uri="{FF2B5EF4-FFF2-40B4-BE49-F238E27FC236}">
                    <a16:creationId xmlns:a16="http://schemas.microsoft.com/office/drawing/2014/main" id="{99773CA9-7675-FC43-A0B8-AAC8A4BEB136}"/>
                  </a:ext>
                </a:extLst>
              </p:cNvPr>
              <p:cNvSpPr txBox="1"/>
              <p:nvPr/>
            </p:nvSpPr>
            <p:spPr>
              <a:xfrm rot="19629108">
                <a:off x="8345674" y="4977416"/>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44" name="TextBox 43">
                <a:extLst>
                  <a:ext uri="{FF2B5EF4-FFF2-40B4-BE49-F238E27FC236}">
                    <a16:creationId xmlns:a16="http://schemas.microsoft.com/office/drawing/2014/main" id="{9785352C-5F5E-7746-A35F-BEDFC1E98E3A}"/>
                  </a:ext>
                </a:extLst>
              </p:cNvPr>
              <p:cNvSpPr txBox="1"/>
              <p:nvPr/>
            </p:nvSpPr>
            <p:spPr>
              <a:xfrm rot="19629108">
                <a:off x="9048039" y="2698045"/>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45" name="TextBox 44">
                <a:extLst>
                  <a:ext uri="{FF2B5EF4-FFF2-40B4-BE49-F238E27FC236}">
                    <a16:creationId xmlns:a16="http://schemas.microsoft.com/office/drawing/2014/main" id="{74E355A2-AEC4-7F48-AB7D-6AF2B3614230}"/>
                  </a:ext>
                </a:extLst>
              </p:cNvPr>
              <p:cNvSpPr txBox="1"/>
              <p:nvPr/>
            </p:nvSpPr>
            <p:spPr>
              <a:xfrm rot="19629108">
                <a:off x="5708491" y="4805140"/>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2020</a:t>
                </a:r>
              </a:p>
            </p:txBody>
          </p:sp>
          <p:sp>
            <p:nvSpPr>
              <p:cNvPr id="46" name="TextBox 45">
                <a:extLst>
                  <a:ext uri="{FF2B5EF4-FFF2-40B4-BE49-F238E27FC236}">
                    <a16:creationId xmlns:a16="http://schemas.microsoft.com/office/drawing/2014/main" id="{138AEFE9-5F55-FD4B-BE94-3525A3419A34}"/>
                  </a:ext>
                </a:extLst>
              </p:cNvPr>
              <p:cNvSpPr txBox="1"/>
              <p:nvPr/>
            </p:nvSpPr>
            <p:spPr>
              <a:xfrm rot="19629108">
                <a:off x="8928770" y="1054774"/>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47" name="TextBox 46">
                <a:extLst>
                  <a:ext uri="{FF2B5EF4-FFF2-40B4-BE49-F238E27FC236}">
                    <a16:creationId xmlns:a16="http://schemas.microsoft.com/office/drawing/2014/main" id="{8E6CAE0E-16F6-054F-885D-3165C40C97E4}"/>
                  </a:ext>
                </a:extLst>
              </p:cNvPr>
              <p:cNvSpPr txBox="1"/>
              <p:nvPr/>
            </p:nvSpPr>
            <p:spPr>
              <a:xfrm rot="19629108">
                <a:off x="5589221" y="3161870"/>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48" name="TextBox 47">
                <a:extLst>
                  <a:ext uri="{FF2B5EF4-FFF2-40B4-BE49-F238E27FC236}">
                    <a16:creationId xmlns:a16="http://schemas.microsoft.com/office/drawing/2014/main" id="{46B00186-567D-014E-89FB-4A3A587E9734}"/>
                  </a:ext>
                </a:extLst>
              </p:cNvPr>
              <p:cNvSpPr txBox="1"/>
              <p:nvPr/>
            </p:nvSpPr>
            <p:spPr>
              <a:xfrm rot="19629108">
                <a:off x="2214216" y="5018367"/>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49" name="TextBox 48">
                <a:extLst>
                  <a:ext uri="{FF2B5EF4-FFF2-40B4-BE49-F238E27FC236}">
                    <a16:creationId xmlns:a16="http://schemas.microsoft.com/office/drawing/2014/main" id="{130BED5E-61A6-BF41-BFEF-67103C2D8360}"/>
                  </a:ext>
                </a:extLst>
              </p:cNvPr>
              <p:cNvSpPr txBox="1"/>
              <p:nvPr/>
            </p:nvSpPr>
            <p:spPr>
              <a:xfrm rot="19629108">
                <a:off x="6649398" y="696966"/>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50" name="TextBox 49">
                <a:extLst>
                  <a:ext uri="{FF2B5EF4-FFF2-40B4-BE49-F238E27FC236}">
                    <a16:creationId xmlns:a16="http://schemas.microsoft.com/office/drawing/2014/main" id="{BA203121-597A-A845-901C-88993C15DB1F}"/>
                  </a:ext>
                </a:extLst>
              </p:cNvPr>
              <p:cNvSpPr txBox="1"/>
              <p:nvPr/>
            </p:nvSpPr>
            <p:spPr>
              <a:xfrm rot="19629108">
                <a:off x="3309849" y="2804062"/>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51" name="TextBox 50">
                <a:extLst>
                  <a:ext uri="{FF2B5EF4-FFF2-40B4-BE49-F238E27FC236}">
                    <a16:creationId xmlns:a16="http://schemas.microsoft.com/office/drawing/2014/main" id="{64E6834B-04F9-6148-97FD-27320F299608}"/>
                  </a:ext>
                </a:extLst>
              </p:cNvPr>
              <p:cNvSpPr txBox="1"/>
              <p:nvPr/>
            </p:nvSpPr>
            <p:spPr>
              <a:xfrm rot="19629108">
                <a:off x="-63232" y="4958161"/>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52" name="TextBox 51">
                <a:extLst>
                  <a:ext uri="{FF2B5EF4-FFF2-40B4-BE49-F238E27FC236}">
                    <a16:creationId xmlns:a16="http://schemas.microsoft.com/office/drawing/2014/main" id="{D29E967B-9EF6-DB47-8DB9-4FD6899950ED}"/>
                  </a:ext>
                </a:extLst>
              </p:cNvPr>
              <p:cNvSpPr txBox="1"/>
              <p:nvPr/>
            </p:nvSpPr>
            <p:spPr>
              <a:xfrm rot="19629108">
                <a:off x="3508629" y="922251"/>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53" name="TextBox 52">
                <a:extLst>
                  <a:ext uri="{FF2B5EF4-FFF2-40B4-BE49-F238E27FC236}">
                    <a16:creationId xmlns:a16="http://schemas.microsoft.com/office/drawing/2014/main" id="{24C8B27B-F7C7-AB41-8C8A-FE8E39558B8B}"/>
                  </a:ext>
                </a:extLst>
              </p:cNvPr>
              <p:cNvSpPr txBox="1"/>
              <p:nvPr/>
            </p:nvSpPr>
            <p:spPr>
              <a:xfrm rot="19629108">
                <a:off x="169081" y="3029347"/>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sp>
            <p:nvSpPr>
              <p:cNvPr id="54" name="TextBox 53">
                <a:extLst>
                  <a:ext uri="{FF2B5EF4-FFF2-40B4-BE49-F238E27FC236}">
                    <a16:creationId xmlns:a16="http://schemas.microsoft.com/office/drawing/2014/main" id="{BF97766E-0249-374F-A197-B37E5F2E5F2B}"/>
                  </a:ext>
                </a:extLst>
              </p:cNvPr>
              <p:cNvSpPr txBox="1"/>
              <p:nvPr/>
            </p:nvSpPr>
            <p:spPr>
              <a:xfrm rot="19629108">
                <a:off x="89569" y="975259"/>
                <a:ext cx="3281680"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ES" sz="2800" b="1" dirty="0">
                    <a:solidFill>
                      <a:schemeClr val="bg1">
                        <a:lumMod val="95000"/>
                      </a:schemeClr>
                    </a:solidFill>
                  </a:rPr>
                  <a:t>©</a:t>
                </a:r>
                <a:r>
                  <a:rPr lang="en-US" sz="2800" b="1" dirty="0">
                    <a:solidFill>
                      <a:schemeClr val="bg1">
                        <a:lumMod val="95000"/>
                      </a:schemeClr>
                    </a:solidFill>
                  </a:rPr>
                  <a:t> COPYRIGHT 2022</a:t>
                </a:r>
              </a:p>
            </p:txBody>
          </p:sp>
        </p:grpSp>
        <p:sp>
          <p:nvSpPr>
            <p:cNvPr id="42" name="TextBox 41">
              <a:extLst>
                <a:ext uri="{FF2B5EF4-FFF2-40B4-BE49-F238E27FC236}">
                  <a16:creationId xmlns:a16="http://schemas.microsoft.com/office/drawing/2014/main" id="{7A5785BB-E10C-8644-83B0-24C0951DF282}"/>
                </a:ext>
              </a:extLst>
            </p:cNvPr>
            <p:cNvSpPr txBox="1"/>
            <p:nvPr/>
          </p:nvSpPr>
          <p:spPr>
            <a:xfrm>
              <a:off x="706297" y="6272946"/>
              <a:ext cx="8603078"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solidFill>
                    <a:schemeClr val="bg1">
                      <a:lumMod val="95000"/>
                    </a:schemeClr>
                  </a:solidFill>
                </a:rPr>
                <a:t>ALL RIGHTS RESERVED </a:t>
              </a:r>
              <a:r>
                <a:rPr lang="en-ES" sz="1600" dirty="0">
                  <a:solidFill>
                    <a:schemeClr val="bg1">
                      <a:lumMod val="95000"/>
                    </a:schemeClr>
                  </a:solidFill>
                </a:rPr>
                <a:t>©</a:t>
              </a:r>
              <a:r>
                <a:rPr lang="en-US" sz="1600" dirty="0">
                  <a:solidFill>
                    <a:schemeClr val="bg1">
                      <a:lumMod val="95000"/>
                    </a:schemeClr>
                  </a:solidFill>
                </a:rPr>
                <a:t> COPYRIGHT 2022 | DO NOT DISTRIBUTE WITHOUT WRITTEN PERMISSION</a:t>
              </a:r>
            </a:p>
          </p:txBody>
        </p:sp>
      </p:grpSp>
      <p:sp>
        <p:nvSpPr>
          <p:cNvPr id="8" name="Title Placeholder 7">
            <a:extLst>
              <a:ext uri="{FF2B5EF4-FFF2-40B4-BE49-F238E27FC236}">
                <a16:creationId xmlns:a16="http://schemas.microsoft.com/office/drawing/2014/main" id="{1D925E71-E109-8543-BB69-F10799EA0A6D}"/>
              </a:ext>
            </a:extLst>
          </p:cNvPr>
          <p:cNvSpPr>
            <a:spLocks noGrp="1"/>
          </p:cNvSpPr>
          <p:nvPr>
            <p:ph type="title"/>
          </p:nvPr>
        </p:nvSpPr>
        <p:spPr>
          <a:xfrm>
            <a:off x="838200" y="557562"/>
            <a:ext cx="10515600" cy="6690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461C849-1C5D-734D-B142-F998D49A82DF}"/>
              </a:ext>
            </a:extLst>
          </p:cNvPr>
          <p:cNvSpPr>
            <a:spLocks noGrp="1"/>
          </p:cNvSpPr>
          <p:nvPr>
            <p:ph type="body" idx="1"/>
          </p:nvPr>
        </p:nvSpPr>
        <p:spPr>
          <a:xfrm>
            <a:off x="838199" y="1583473"/>
            <a:ext cx="10515599" cy="45934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C3D7D273-5F07-4A95-B14F-447759D3EC2B}"/>
              </a:ext>
            </a:extLst>
          </p:cNvPr>
          <p:cNvPicPr>
            <a:picLocks noChangeAspect="1"/>
          </p:cNvPicPr>
          <p:nvPr userDrawn="1"/>
        </p:nvPicPr>
        <p:blipFill>
          <a:blip r:embed="rId15">
            <a:lum bright="-100000" contrast="-100000"/>
          </a:blip>
          <a:stretch>
            <a:fillRect/>
          </a:stretch>
        </p:blipFill>
        <p:spPr>
          <a:xfrm>
            <a:off x="10274470" y="5983909"/>
            <a:ext cx="1704111" cy="552521"/>
          </a:xfrm>
          <a:prstGeom prst="rect">
            <a:avLst/>
          </a:prstGeom>
        </p:spPr>
      </p:pic>
    </p:spTree>
    <p:extLst>
      <p:ext uri="{BB962C8B-B14F-4D97-AF65-F5344CB8AC3E}">
        <p14:creationId xmlns:p14="http://schemas.microsoft.com/office/powerpoint/2010/main" val="63119652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61" r:id="rId13"/>
  </p:sldLayoutIdLst>
  <p:txStyles>
    <p:titleStyle>
      <a:lvl1pPr algn="l" defTabSz="914377" rtl="0" eaLnBrk="1" latinLnBrk="0" hangingPunct="1">
        <a:lnSpc>
          <a:spcPct val="90000"/>
        </a:lnSpc>
        <a:spcBef>
          <a:spcPct val="0"/>
        </a:spcBef>
        <a:buNone/>
        <a:defRPr sz="3000" b="1" kern="1200">
          <a:solidFill>
            <a:schemeClr val="tx1"/>
          </a:solidFill>
          <a:latin typeface="Calibri" panose="020F0502020204030204" pitchFamily="34" charset="0"/>
          <a:ea typeface="+mj-ea"/>
          <a:cs typeface="Calibri" panose="020F0502020204030204" pitchFamily="34" charset="0"/>
        </a:defRPr>
      </a:lvl1pPr>
    </p:titleStyle>
    <p:bodyStyle>
      <a:lvl1pPr marL="285744" indent="-285744" algn="l" defTabSz="914377"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sz="3600" dirty="0">
                <a:solidFill>
                  <a:srgbClr val="FFFFFF"/>
                </a:solidFill>
                <a:latin typeface="Calibri" panose="020F0502020204030204" pitchFamily="34" charset="0"/>
              </a:rPr>
              <a:t>Module </a:t>
            </a:r>
            <a:r>
              <a:rPr lang="en-US" sz="3600">
                <a:solidFill>
                  <a:srgbClr val="FFFFFF"/>
                </a:solidFill>
                <a:latin typeface="Calibri" panose="020F0502020204030204" pitchFamily="34" charset="0"/>
              </a:rPr>
              <a:t>5.6.1: Files </a:t>
            </a:r>
            <a:endParaRPr lang="en-US" dirty="0"/>
          </a:p>
        </p:txBody>
      </p:sp>
    </p:spTree>
    <p:extLst>
      <p:ext uri="{BB962C8B-B14F-4D97-AF65-F5344CB8AC3E}">
        <p14:creationId xmlns:p14="http://schemas.microsoft.com/office/powerpoint/2010/main" val="56105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Handy Guide</a:t>
            </a:r>
          </a:p>
        </p:txBody>
      </p:sp>
      <p:sp>
        <p:nvSpPr>
          <p:cNvPr id="4" name="Rounded Rectangle 3"/>
          <p:cNvSpPr/>
          <p:nvPr/>
        </p:nvSpPr>
        <p:spPr>
          <a:xfrm>
            <a:off x="1619631" y="3012855"/>
            <a:ext cx="2810107" cy="1442225"/>
          </a:xfrm>
          <a:prstGeom prst="roundRect">
            <a:avLst/>
          </a:prstGeom>
          <a:solidFill>
            <a:srgbClr val="6F1B4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rgbClr val="F4D4E4"/>
                </a:solidFill>
              </a:rPr>
              <a:t>‘string’</a:t>
            </a:r>
          </a:p>
        </p:txBody>
      </p:sp>
      <p:sp>
        <p:nvSpPr>
          <p:cNvPr id="5" name="Rounded Rectangle 4"/>
          <p:cNvSpPr/>
          <p:nvPr/>
        </p:nvSpPr>
        <p:spPr>
          <a:xfrm>
            <a:off x="7559514" y="3012855"/>
            <a:ext cx="3273586" cy="1442225"/>
          </a:xfrm>
          <a:prstGeom prst="roundRect">
            <a:avLst/>
          </a:prstGeom>
          <a:solidFill>
            <a:srgbClr val="6F1B4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err="1">
                <a:solidFill>
                  <a:srgbClr val="F4D4E4"/>
                </a:solidFill>
              </a:rPr>
              <a:t>b’bytes</a:t>
            </a:r>
            <a:r>
              <a:rPr lang="en-US" sz="6600" b="1" dirty="0">
                <a:solidFill>
                  <a:srgbClr val="F4D4E4"/>
                </a:solidFill>
              </a:rPr>
              <a:t>’</a:t>
            </a:r>
          </a:p>
        </p:txBody>
      </p:sp>
      <p:sp>
        <p:nvSpPr>
          <p:cNvPr id="6" name="Curved Down Arrow 5"/>
          <p:cNvSpPr/>
          <p:nvPr/>
        </p:nvSpPr>
        <p:spPr>
          <a:xfrm>
            <a:off x="3351787" y="1399650"/>
            <a:ext cx="5902712" cy="1509132"/>
          </a:xfrm>
          <a:prstGeom prst="curvedDownArrow">
            <a:avLst>
              <a:gd name="adj1" fmla="val 43427"/>
              <a:gd name="adj2" fmla="val 100648"/>
              <a:gd name="adj3" fmla="val 25000"/>
            </a:avLst>
          </a:prstGeom>
          <a:solidFill>
            <a:srgbClr val="DF7DAE"/>
          </a:solidFill>
          <a:ln w="57150">
            <a:solidFill>
              <a:srgbClr val="6F1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38100">
                  <a:noFill/>
                </a:ln>
                <a:solidFill>
                  <a:srgbClr val="DF7DAE"/>
                </a:solidFill>
              </a:rPr>
              <a:t>encode</a:t>
            </a:r>
          </a:p>
        </p:txBody>
      </p:sp>
      <p:sp>
        <p:nvSpPr>
          <p:cNvPr id="9" name="Curved Down Arrow 8"/>
          <p:cNvSpPr/>
          <p:nvPr/>
        </p:nvSpPr>
        <p:spPr>
          <a:xfrm rot="10800000">
            <a:off x="2957331" y="4559153"/>
            <a:ext cx="5902712" cy="1509132"/>
          </a:xfrm>
          <a:prstGeom prst="curvedDownArrow">
            <a:avLst>
              <a:gd name="adj1" fmla="val 43427"/>
              <a:gd name="adj2" fmla="val 100648"/>
              <a:gd name="adj3" fmla="val 25000"/>
            </a:avLst>
          </a:prstGeom>
          <a:solidFill>
            <a:srgbClr val="DF7DAE"/>
          </a:solidFill>
          <a:ln w="57150">
            <a:solidFill>
              <a:srgbClr val="6F1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ln w="38100">
                <a:solidFill>
                  <a:srgbClr val="6F1B45"/>
                </a:solidFill>
              </a:ln>
              <a:solidFill>
                <a:srgbClr val="DF7DAE"/>
              </a:solidFill>
            </a:endParaRPr>
          </a:p>
        </p:txBody>
      </p:sp>
      <p:sp>
        <p:nvSpPr>
          <p:cNvPr id="10" name="TextBox 9"/>
          <p:cNvSpPr txBox="1"/>
          <p:nvPr/>
        </p:nvSpPr>
        <p:spPr>
          <a:xfrm>
            <a:off x="4915039" y="4752562"/>
            <a:ext cx="3081528" cy="1015663"/>
          </a:xfrm>
          <a:prstGeom prst="rect">
            <a:avLst/>
          </a:prstGeom>
          <a:noFill/>
        </p:spPr>
        <p:txBody>
          <a:bodyPr wrap="square" rtlCol="0">
            <a:spAutoFit/>
          </a:bodyPr>
          <a:lstStyle/>
          <a:p>
            <a:r>
              <a:rPr lang="en-US" sz="6000" b="1" dirty="0">
                <a:ln w="38100">
                  <a:noFill/>
                </a:ln>
                <a:solidFill>
                  <a:srgbClr val="DF7DAE"/>
                </a:solidFill>
              </a:rPr>
              <a:t>decode</a:t>
            </a:r>
          </a:p>
        </p:txBody>
      </p:sp>
    </p:spTree>
    <p:extLst>
      <p:ext uri="{BB962C8B-B14F-4D97-AF65-F5344CB8AC3E}">
        <p14:creationId xmlns:p14="http://schemas.microsoft.com/office/powerpoint/2010/main" val="98863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Let’s remember what we learned in our “strings” lesson…</a:t>
            </a:r>
          </a:p>
        </p:txBody>
      </p:sp>
      <p:sp>
        <p:nvSpPr>
          <p:cNvPr id="2" name="Title 1"/>
          <p:cNvSpPr>
            <a:spLocks noGrp="1"/>
          </p:cNvSpPr>
          <p:nvPr>
            <p:ph type="title"/>
          </p:nvPr>
        </p:nvSpPr>
        <p:spPr/>
        <p:txBody>
          <a:bodyPr/>
          <a:lstStyle/>
          <a:p>
            <a:r>
              <a:rPr lang="en-US" dirty="0"/>
              <a:t>Saving Paths</a:t>
            </a:r>
          </a:p>
        </p:txBody>
      </p:sp>
    </p:spTree>
    <p:extLst>
      <p:ext uri="{BB962C8B-B14F-4D97-AF65-F5344CB8AC3E}">
        <p14:creationId xmlns:p14="http://schemas.microsoft.com/office/powerpoint/2010/main" val="277537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p:txBody>
          <a:bodyPr/>
          <a:lstStyle/>
          <a:p>
            <a:r>
              <a:rPr lang="en-US" dirty="0"/>
              <a:t>Using </a:t>
            </a:r>
            <a:r>
              <a:rPr lang="en-US" b="1" dirty="0"/>
              <a:t>raw strings</a:t>
            </a:r>
            <a:r>
              <a:rPr lang="en-US" dirty="0"/>
              <a:t>, Python ignores all backslashes, not treating them as escape characters anymore.</a:t>
            </a:r>
          </a:p>
          <a:p>
            <a:r>
              <a:rPr lang="en-US" dirty="0"/>
              <a:t>To define a raw string, add ‘r’ before defining your string.</a:t>
            </a:r>
          </a:p>
        </p:txBody>
      </p:sp>
      <p:sp>
        <p:nvSpPr>
          <p:cNvPr id="2" name="כותרת 1"/>
          <p:cNvSpPr>
            <a:spLocks noGrp="1"/>
          </p:cNvSpPr>
          <p:nvPr>
            <p:ph type="title"/>
          </p:nvPr>
        </p:nvSpPr>
        <p:spPr/>
        <p:txBody>
          <a:bodyPr/>
          <a:lstStyle/>
          <a:p>
            <a:r>
              <a:rPr lang="en-US" dirty="0"/>
              <a:t>Raw Strings - No Escapes Allowed</a:t>
            </a:r>
          </a:p>
        </p:txBody>
      </p:sp>
      <p:pic>
        <p:nvPicPr>
          <p:cNvPr id="6" name="תמונה 5"/>
          <p:cNvPicPr>
            <a:picLocks noChangeAspect="1"/>
          </p:cNvPicPr>
          <p:nvPr/>
        </p:nvPicPr>
        <p:blipFill rotWithShape="1">
          <a:blip r:embed="rId3"/>
          <a:srcRect b="89052"/>
          <a:stretch/>
        </p:blipFill>
        <p:spPr>
          <a:xfrm>
            <a:off x="2367175" y="2893083"/>
            <a:ext cx="7457651" cy="335893"/>
          </a:xfrm>
          <a:prstGeom prst="rect">
            <a:avLst/>
          </a:prstGeom>
        </p:spPr>
      </p:pic>
      <p:pic>
        <p:nvPicPr>
          <p:cNvPr id="7" name="תמונה 6"/>
          <p:cNvPicPr>
            <a:picLocks noChangeAspect="1"/>
          </p:cNvPicPr>
          <p:nvPr/>
        </p:nvPicPr>
        <p:blipFill rotWithShape="1">
          <a:blip r:embed="rId3"/>
          <a:srcRect t="10948" b="60181"/>
          <a:stretch/>
        </p:blipFill>
        <p:spPr>
          <a:xfrm>
            <a:off x="2367175" y="3228975"/>
            <a:ext cx="7457651" cy="885826"/>
          </a:xfrm>
          <a:prstGeom prst="rect">
            <a:avLst/>
          </a:prstGeom>
        </p:spPr>
      </p:pic>
      <p:pic>
        <p:nvPicPr>
          <p:cNvPr id="8" name="תמונה 7"/>
          <p:cNvPicPr>
            <a:picLocks noChangeAspect="1"/>
          </p:cNvPicPr>
          <p:nvPr/>
        </p:nvPicPr>
        <p:blipFill rotWithShape="1">
          <a:blip r:embed="rId3"/>
          <a:srcRect t="38422" b="30378"/>
          <a:stretch/>
        </p:blipFill>
        <p:spPr>
          <a:xfrm>
            <a:off x="2367175" y="4071937"/>
            <a:ext cx="7457651" cy="957263"/>
          </a:xfrm>
          <a:prstGeom prst="rect">
            <a:avLst/>
          </a:prstGeom>
        </p:spPr>
      </p:pic>
      <p:pic>
        <p:nvPicPr>
          <p:cNvPr id="9" name="תמונה 8"/>
          <p:cNvPicPr>
            <a:picLocks noChangeAspect="1"/>
          </p:cNvPicPr>
          <p:nvPr/>
        </p:nvPicPr>
        <p:blipFill rotWithShape="1">
          <a:blip r:embed="rId3"/>
          <a:srcRect t="69622"/>
          <a:stretch/>
        </p:blipFill>
        <p:spPr>
          <a:xfrm>
            <a:off x="2367175" y="5029201"/>
            <a:ext cx="7457651" cy="932042"/>
          </a:xfrm>
          <a:prstGeom prst="rect">
            <a:avLst/>
          </a:prstGeom>
        </p:spPr>
      </p:pic>
    </p:spTree>
    <p:extLst>
      <p:ext uri="{BB962C8B-B14F-4D97-AF65-F5344CB8AC3E}">
        <p14:creationId xmlns:p14="http://schemas.microsoft.com/office/powerpoint/2010/main" val="409148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pPr marL="0" indent="0">
              <a:buNone/>
            </a:pPr>
            <a:r>
              <a:rPr lang="en-US" sz="2400" dirty="0"/>
              <a:t>To access a file, we will use the </a:t>
            </a:r>
            <a:r>
              <a:rPr lang="en-US" sz="2400" b="1" i="1" dirty="0"/>
              <a:t>open</a:t>
            </a:r>
            <a:r>
              <a:rPr lang="en-US" sz="2400" dirty="0"/>
              <a:t> function.</a:t>
            </a:r>
          </a:p>
          <a:p>
            <a:pPr marL="0" indent="0">
              <a:buNone/>
            </a:pPr>
            <a:r>
              <a:rPr lang="en-US" sz="2400" b="1" i="1" dirty="0"/>
              <a:t>Open</a:t>
            </a:r>
            <a:r>
              <a:rPr lang="en-US" sz="2400" dirty="0"/>
              <a:t> receives two inputs: the file path, and the mode.</a:t>
            </a:r>
          </a:p>
          <a:p>
            <a:pPr marL="0" indent="0">
              <a:buNone/>
            </a:pPr>
            <a:endParaRPr lang="en-US" sz="2400" dirty="0"/>
          </a:p>
          <a:p>
            <a:pPr marL="0" indent="0">
              <a:buNone/>
            </a:pPr>
            <a:r>
              <a:rPr lang="en-US" sz="2400" dirty="0"/>
              <a:t>We will use one of two modes:</a:t>
            </a:r>
          </a:p>
          <a:p>
            <a:r>
              <a:rPr lang="en-US" sz="2400" dirty="0"/>
              <a:t>“</a:t>
            </a:r>
            <a:r>
              <a:rPr lang="en-US" sz="2400" dirty="0" err="1"/>
              <a:t>rb</a:t>
            </a:r>
            <a:r>
              <a:rPr lang="en-US" sz="2400" dirty="0"/>
              <a:t>” – used for reading files</a:t>
            </a:r>
          </a:p>
          <a:p>
            <a:r>
              <a:rPr lang="en-US" sz="2400" dirty="0"/>
              <a:t>“</a:t>
            </a:r>
            <a:r>
              <a:rPr lang="en-US" sz="2400" dirty="0" err="1"/>
              <a:t>wb</a:t>
            </a:r>
            <a:r>
              <a:rPr lang="en-US" sz="2400" dirty="0"/>
              <a:t>” – used for writing files</a:t>
            </a:r>
          </a:p>
          <a:p>
            <a:pPr marL="0" indent="0">
              <a:buNone/>
            </a:pPr>
            <a:endParaRPr lang="en-US" sz="2400" dirty="0"/>
          </a:p>
        </p:txBody>
      </p:sp>
      <p:sp>
        <p:nvSpPr>
          <p:cNvPr id="2" name="Title 1"/>
          <p:cNvSpPr>
            <a:spLocks noGrp="1"/>
          </p:cNvSpPr>
          <p:nvPr>
            <p:ph type="title"/>
          </p:nvPr>
        </p:nvSpPr>
        <p:spPr/>
        <p:txBody>
          <a:bodyPr/>
          <a:lstStyle/>
          <a:p>
            <a:r>
              <a:rPr lang="en-US" dirty="0"/>
              <a:t>Accessing a File</a:t>
            </a:r>
          </a:p>
        </p:txBody>
      </p:sp>
    </p:spTree>
    <p:extLst>
      <p:ext uri="{BB962C8B-B14F-4D97-AF65-F5344CB8AC3E}">
        <p14:creationId xmlns:p14="http://schemas.microsoft.com/office/powerpoint/2010/main" val="331056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When we access a file and open it, our Operating System locks it only for us. This means no one else can access it while the file is open.</a:t>
            </a:r>
          </a:p>
          <a:p>
            <a:pPr marL="0" indent="0">
              <a:buNone/>
            </a:pPr>
            <a:endParaRPr lang="en-US" dirty="0"/>
          </a:p>
          <a:p>
            <a:pPr marL="0" indent="0">
              <a:buNone/>
            </a:pPr>
            <a:r>
              <a:rPr lang="en-US" dirty="0"/>
              <a:t>This means that once we are done using the file (reading/writing), we will </a:t>
            </a:r>
            <a:r>
              <a:rPr lang="en-US" b="1" dirty="0"/>
              <a:t>always</a:t>
            </a:r>
            <a:r>
              <a:rPr lang="en-US" dirty="0"/>
              <a:t> want to close it. If we don’t others will not be able to access it.</a:t>
            </a:r>
          </a:p>
          <a:p>
            <a:pPr marL="0" indent="0">
              <a:buNone/>
            </a:pPr>
            <a:endParaRPr lang="en-US" dirty="0"/>
          </a:p>
          <a:p>
            <a:pPr marL="0" indent="0">
              <a:buNone/>
            </a:pPr>
            <a:r>
              <a:rPr lang="en-US" dirty="0"/>
              <a:t>We close the file using the </a:t>
            </a:r>
            <a:r>
              <a:rPr lang="en-US" b="1" dirty="0">
                <a:latin typeface="Consolas" panose="020B0609020204030204" pitchFamily="49" charset="0"/>
              </a:rPr>
              <a:t>.close()</a:t>
            </a:r>
            <a:r>
              <a:rPr lang="en-US" dirty="0"/>
              <a:t> method.</a:t>
            </a:r>
          </a:p>
        </p:txBody>
      </p:sp>
      <p:sp>
        <p:nvSpPr>
          <p:cNvPr id="2" name="Title 1"/>
          <p:cNvSpPr>
            <a:spLocks noGrp="1"/>
          </p:cNvSpPr>
          <p:nvPr>
            <p:ph type="title"/>
          </p:nvPr>
        </p:nvSpPr>
        <p:spPr/>
        <p:txBody>
          <a:bodyPr/>
          <a:lstStyle/>
          <a:p>
            <a:r>
              <a:rPr lang="en-US" dirty="0"/>
              <a:t>Closing the File</a:t>
            </a:r>
          </a:p>
        </p:txBody>
      </p:sp>
    </p:spTree>
    <p:extLst>
      <p:ext uri="{BB962C8B-B14F-4D97-AF65-F5344CB8AC3E}">
        <p14:creationId xmlns:p14="http://schemas.microsoft.com/office/powerpoint/2010/main" val="418064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Step 1 – Opening the file – using the </a:t>
            </a:r>
            <a:r>
              <a:rPr lang="en-US" b="1" dirty="0">
                <a:latin typeface="Consolas" panose="020B0609020204030204" pitchFamily="49" charset="0"/>
              </a:rPr>
              <a:t>open()</a:t>
            </a:r>
            <a:r>
              <a:rPr lang="en-US" dirty="0"/>
              <a:t> function, and giving the path, and the mode </a:t>
            </a:r>
            <a:r>
              <a:rPr lang="en-US" b="1" dirty="0">
                <a:latin typeface="Consolas" panose="020B0609020204030204" pitchFamily="49" charset="0"/>
              </a:rPr>
              <a:t>‘</a:t>
            </a:r>
            <a:r>
              <a:rPr lang="en-US" b="1" dirty="0" err="1">
                <a:latin typeface="Consolas" panose="020B0609020204030204" pitchFamily="49" charset="0"/>
              </a:rPr>
              <a:t>rb</a:t>
            </a:r>
            <a:r>
              <a:rPr lang="en-US" b="1" dirty="0">
                <a:latin typeface="Consolas" panose="020B0609020204030204" pitchFamily="49" charset="0"/>
              </a:rPr>
              <a:t>’</a:t>
            </a:r>
          </a:p>
          <a:p>
            <a:pPr marL="0" indent="0">
              <a:buNone/>
            </a:pPr>
            <a:endParaRPr lang="en-US" b="1" dirty="0">
              <a:latin typeface="Consolas" panose="020B0609020204030204" pitchFamily="49" charset="0"/>
            </a:endParaRPr>
          </a:p>
          <a:p>
            <a:pPr marL="0" indent="0">
              <a:buNone/>
            </a:pPr>
            <a:r>
              <a:rPr lang="en-US" dirty="0"/>
              <a:t>Step 2 – Reading the data – using the method </a:t>
            </a:r>
            <a:r>
              <a:rPr lang="en-US" b="1" dirty="0">
                <a:latin typeface="Consolas" panose="020B0609020204030204" pitchFamily="49" charset="0"/>
              </a:rPr>
              <a:t>.read()</a:t>
            </a:r>
          </a:p>
          <a:p>
            <a:pPr marL="0" indent="0">
              <a:buNone/>
            </a:pPr>
            <a:endParaRPr lang="en-US" b="1" dirty="0">
              <a:latin typeface="Consolas" panose="020B0609020204030204" pitchFamily="49" charset="0"/>
            </a:endParaRPr>
          </a:p>
          <a:p>
            <a:pPr marL="0" indent="0">
              <a:buNone/>
            </a:pPr>
            <a:r>
              <a:rPr lang="en-US" dirty="0"/>
              <a:t>Step 3 – Closing the file – using the method </a:t>
            </a:r>
            <a:r>
              <a:rPr lang="en-US" b="1" dirty="0">
                <a:latin typeface="Consolas" panose="020B0609020204030204" pitchFamily="49" charset="0"/>
              </a:rPr>
              <a:t>.close()</a:t>
            </a:r>
          </a:p>
        </p:txBody>
      </p:sp>
      <p:sp>
        <p:nvSpPr>
          <p:cNvPr id="2" name="Title 1"/>
          <p:cNvSpPr>
            <a:spLocks noGrp="1"/>
          </p:cNvSpPr>
          <p:nvPr>
            <p:ph type="title"/>
          </p:nvPr>
        </p:nvSpPr>
        <p:spPr/>
        <p:txBody>
          <a:bodyPr/>
          <a:lstStyle/>
          <a:p>
            <a:r>
              <a:rPr lang="en-US" dirty="0"/>
              <a:t>Reading a File</a:t>
            </a:r>
          </a:p>
        </p:txBody>
      </p:sp>
    </p:spTree>
    <p:extLst>
      <p:ext uri="{BB962C8B-B14F-4D97-AF65-F5344CB8AC3E}">
        <p14:creationId xmlns:p14="http://schemas.microsoft.com/office/powerpoint/2010/main" val="236977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File (cont.)</a:t>
            </a:r>
          </a:p>
        </p:txBody>
      </p:sp>
      <p:pic>
        <p:nvPicPr>
          <p:cNvPr id="4" name="Picture 3"/>
          <p:cNvPicPr>
            <a:picLocks noChangeAspect="1"/>
          </p:cNvPicPr>
          <p:nvPr/>
        </p:nvPicPr>
        <p:blipFill rotWithShape="1">
          <a:blip r:embed="rId3"/>
          <a:srcRect t="40877"/>
          <a:stretch/>
        </p:blipFill>
        <p:spPr>
          <a:xfrm>
            <a:off x="1246466" y="3364302"/>
            <a:ext cx="9699067" cy="2743200"/>
          </a:xfrm>
          <a:prstGeom prst="rect">
            <a:avLst/>
          </a:prstGeom>
        </p:spPr>
      </p:pic>
      <p:pic>
        <p:nvPicPr>
          <p:cNvPr id="5" name="Picture 4"/>
          <p:cNvPicPr>
            <a:picLocks noChangeAspect="1"/>
          </p:cNvPicPr>
          <p:nvPr/>
        </p:nvPicPr>
        <p:blipFill rotWithShape="1">
          <a:blip r:embed="rId3"/>
          <a:srcRect b="57078"/>
          <a:stretch/>
        </p:blipFill>
        <p:spPr>
          <a:xfrm>
            <a:off x="1246466" y="1467678"/>
            <a:ext cx="9699067" cy="1991514"/>
          </a:xfrm>
          <a:prstGeom prst="rect">
            <a:avLst/>
          </a:prstGeom>
        </p:spPr>
      </p:pic>
    </p:spTree>
    <p:extLst>
      <p:ext uri="{BB962C8B-B14F-4D97-AF65-F5344CB8AC3E}">
        <p14:creationId xmlns:p14="http://schemas.microsoft.com/office/powerpoint/2010/main" val="180913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r>
              <a:rPr lang="en-US" dirty="0"/>
              <a:t>Step 1 – Opening the file – using the </a:t>
            </a:r>
            <a:r>
              <a:rPr lang="en-US" b="1" dirty="0">
                <a:latin typeface="Consolas" panose="020B0609020204030204" pitchFamily="49" charset="0"/>
              </a:rPr>
              <a:t>open()</a:t>
            </a:r>
            <a:r>
              <a:rPr lang="en-US" dirty="0"/>
              <a:t> function, and giving the path, and the mode </a:t>
            </a:r>
            <a:r>
              <a:rPr lang="en-US" b="1" dirty="0">
                <a:latin typeface="Consolas" panose="020B0609020204030204" pitchFamily="49" charset="0"/>
              </a:rPr>
              <a:t>‘</a:t>
            </a:r>
            <a:r>
              <a:rPr lang="en-US" b="1" dirty="0" err="1">
                <a:latin typeface="Consolas" panose="020B0609020204030204" pitchFamily="49" charset="0"/>
              </a:rPr>
              <a:t>wb</a:t>
            </a:r>
            <a:r>
              <a:rPr lang="en-US" b="1" dirty="0">
                <a:latin typeface="Consolas" panose="020B0609020204030204" pitchFamily="49" charset="0"/>
              </a:rPr>
              <a:t>’</a:t>
            </a:r>
          </a:p>
          <a:p>
            <a:pPr marL="0" indent="0">
              <a:buNone/>
            </a:pPr>
            <a:endParaRPr lang="en-US" b="1" dirty="0">
              <a:latin typeface="Consolas" panose="020B0609020204030204" pitchFamily="49" charset="0"/>
            </a:endParaRPr>
          </a:p>
          <a:p>
            <a:pPr marL="0" indent="0">
              <a:buNone/>
            </a:pPr>
            <a:r>
              <a:rPr lang="en-US" dirty="0"/>
              <a:t>Step 2 – Writing the data – using the method </a:t>
            </a:r>
            <a:r>
              <a:rPr lang="en-US" b="1" dirty="0">
                <a:latin typeface="Consolas" panose="020B0609020204030204" pitchFamily="49" charset="0"/>
              </a:rPr>
              <a:t>.write()</a:t>
            </a:r>
            <a:r>
              <a:rPr lang="en-US" dirty="0"/>
              <a:t>, and giving the bytes we want to write.</a:t>
            </a:r>
          </a:p>
          <a:p>
            <a:pPr marL="0" indent="0">
              <a:buNone/>
            </a:pPr>
            <a:endParaRPr lang="en-US" b="1" dirty="0">
              <a:latin typeface="Consolas" panose="020B0609020204030204" pitchFamily="49" charset="0"/>
            </a:endParaRPr>
          </a:p>
          <a:p>
            <a:pPr marL="0" indent="0">
              <a:buNone/>
            </a:pPr>
            <a:r>
              <a:rPr lang="en-US" dirty="0"/>
              <a:t>Step 3 – Closing the file – using the method </a:t>
            </a:r>
            <a:r>
              <a:rPr lang="en-US" b="1" dirty="0">
                <a:latin typeface="Consolas" panose="020B0609020204030204" pitchFamily="49" charset="0"/>
              </a:rPr>
              <a:t>.close()</a:t>
            </a:r>
          </a:p>
          <a:p>
            <a:pPr marL="0" indent="0">
              <a:buNone/>
            </a:pPr>
            <a:endParaRPr lang="en-US" dirty="0"/>
          </a:p>
        </p:txBody>
      </p:sp>
      <p:sp>
        <p:nvSpPr>
          <p:cNvPr id="2" name="Title 1"/>
          <p:cNvSpPr>
            <a:spLocks noGrp="1"/>
          </p:cNvSpPr>
          <p:nvPr>
            <p:ph type="title"/>
          </p:nvPr>
        </p:nvSpPr>
        <p:spPr/>
        <p:txBody>
          <a:bodyPr/>
          <a:lstStyle/>
          <a:p>
            <a:r>
              <a:rPr lang="en-US" dirty="0"/>
              <a:t>Writing a File</a:t>
            </a:r>
          </a:p>
        </p:txBody>
      </p:sp>
    </p:spTree>
    <p:extLst>
      <p:ext uri="{BB962C8B-B14F-4D97-AF65-F5344CB8AC3E}">
        <p14:creationId xmlns:p14="http://schemas.microsoft.com/office/powerpoint/2010/main" val="289939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File (cont.)</a:t>
            </a:r>
          </a:p>
        </p:txBody>
      </p:sp>
      <p:pic>
        <p:nvPicPr>
          <p:cNvPr id="4" name="Picture 3"/>
          <p:cNvPicPr>
            <a:picLocks noChangeAspect="1"/>
          </p:cNvPicPr>
          <p:nvPr/>
        </p:nvPicPr>
        <p:blipFill rotWithShape="1">
          <a:blip r:embed="rId2"/>
          <a:srcRect t="46112"/>
          <a:stretch/>
        </p:blipFill>
        <p:spPr>
          <a:xfrm>
            <a:off x="1134249" y="3571336"/>
            <a:ext cx="9923502" cy="2570670"/>
          </a:xfrm>
          <a:prstGeom prst="rect">
            <a:avLst/>
          </a:prstGeom>
        </p:spPr>
      </p:pic>
      <p:pic>
        <p:nvPicPr>
          <p:cNvPr id="5" name="Picture 4"/>
          <p:cNvPicPr>
            <a:picLocks noChangeAspect="1"/>
          </p:cNvPicPr>
          <p:nvPr/>
        </p:nvPicPr>
        <p:blipFill rotWithShape="1">
          <a:blip r:embed="rId2"/>
          <a:srcRect b="51718"/>
          <a:stretch/>
        </p:blipFill>
        <p:spPr>
          <a:xfrm>
            <a:off x="1134249" y="1371600"/>
            <a:ext cx="9923502" cy="2303254"/>
          </a:xfrm>
          <a:prstGeom prst="rect">
            <a:avLst/>
          </a:prstGeom>
        </p:spPr>
      </p:pic>
    </p:spTree>
    <p:extLst>
      <p:ext uri="{BB962C8B-B14F-4D97-AF65-F5344CB8AC3E}">
        <p14:creationId xmlns:p14="http://schemas.microsoft.com/office/powerpoint/2010/main" val="213075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path you give the </a:t>
            </a:r>
            <a:r>
              <a:rPr lang="en-US" b="1" i="1" dirty="0"/>
              <a:t>open()</a:t>
            </a:r>
            <a:r>
              <a:rPr lang="en-US" dirty="0"/>
              <a:t> function when writing can be an existent file, or an inexistent file.</a:t>
            </a:r>
          </a:p>
          <a:p>
            <a:pPr marL="0" indent="0">
              <a:buNone/>
            </a:pPr>
            <a:endParaRPr lang="en-US" dirty="0"/>
          </a:p>
          <a:p>
            <a:pPr marL="0" indent="0">
              <a:buNone/>
            </a:pPr>
            <a:r>
              <a:rPr lang="en-US" dirty="0"/>
              <a:t>If the file doesn’t exist – a new file will be created.</a:t>
            </a:r>
          </a:p>
          <a:p>
            <a:pPr marL="0" indent="0">
              <a:buNone/>
            </a:pPr>
            <a:r>
              <a:rPr lang="en-US" dirty="0"/>
              <a:t>If the file exists – the existing file will be erased and replaced.</a:t>
            </a:r>
          </a:p>
          <a:p>
            <a:pPr marL="0" indent="0">
              <a:buNone/>
            </a:pPr>
            <a:endParaRPr lang="en-US" dirty="0"/>
          </a:p>
          <a:p>
            <a:pPr marL="0" indent="0">
              <a:buNone/>
            </a:pPr>
            <a:r>
              <a:rPr lang="en-US" dirty="0"/>
              <a:t>But, if the directory the file is located in doesn’t exist – an error will be raised.</a:t>
            </a:r>
          </a:p>
        </p:txBody>
      </p:sp>
      <p:sp>
        <p:nvSpPr>
          <p:cNvPr id="2" name="Title 1"/>
          <p:cNvSpPr>
            <a:spLocks noGrp="1"/>
          </p:cNvSpPr>
          <p:nvPr>
            <p:ph type="title"/>
          </p:nvPr>
        </p:nvSpPr>
        <p:spPr/>
        <p:txBody>
          <a:bodyPr/>
          <a:lstStyle/>
          <a:p>
            <a:r>
              <a:rPr lang="en-US" dirty="0"/>
              <a:t>The Path of the File to Write</a:t>
            </a:r>
          </a:p>
        </p:txBody>
      </p:sp>
    </p:spTree>
    <p:extLst>
      <p:ext uri="{BB962C8B-B14F-4D97-AF65-F5344CB8AC3E}">
        <p14:creationId xmlns:p14="http://schemas.microsoft.com/office/powerpoint/2010/main" val="29785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Files are a long sequence of bytes, saved on the hard disk.</a:t>
            </a:r>
          </a:p>
          <a:p>
            <a:pPr marL="0" indent="0">
              <a:buNone/>
            </a:pPr>
            <a:endParaRPr lang="en-US" dirty="0"/>
          </a:p>
          <a:p>
            <a:pPr marL="0" indent="0">
              <a:buNone/>
            </a:pPr>
            <a:r>
              <a:rPr lang="en-US" dirty="0"/>
              <a:t>Sometimes we will want to read them, and sometimes to write them.</a:t>
            </a:r>
          </a:p>
          <a:p>
            <a:pPr marL="0" indent="0">
              <a:buNone/>
            </a:pPr>
            <a:endParaRPr lang="en-US" dirty="0"/>
          </a:p>
          <a:p>
            <a:pPr marL="0" indent="0">
              <a:buNone/>
            </a:pPr>
            <a:r>
              <a:rPr lang="en-US" dirty="0"/>
              <a:t>Thankfully, this is very easy to do in Python!</a:t>
            </a:r>
          </a:p>
        </p:txBody>
      </p:sp>
      <p:sp>
        <p:nvSpPr>
          <p:cNvPr id="2" name="Title 1"/>
          <p:cNvSpPr>
            <a:spLocks noGrp="1"/>
          </p:cNvSpPr>
          <p:nvPr>
            <p:ph type="title"/>
          </p:nvPr>
        </p:nvSpPr>
        <p:spPr/>
        <p:txBody>
          <a:bodyPr/>
          <a:lstStyle/>
          <a:p>
            <a:r>
              <a:rPr lang="en-US" dirty="0"/>
              <a:t>What are Files?</a:t>
            </a:r>
          </a:p>
        </p:txBody>
      </p:sp>
    </p:spTree>
    <p:extLst>
      <p:ext uri="{BB962C8B-B14F-4D97-AF65-F5344CB8AC3E}">
        <p14:creationId xmlns:p14="http://schemas.microsoft.com/office/powerpoint/2010/main" val="424791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7C967-D2EC-4782-BD8C-DB579F09CCFF}"/>
              </a:ext>
            </a:extLst>
          </p:cNvPr>
          <p:cNvSpPr>
            <a:spLocks noGrp="1"/>
          </p:cNvSpPr>
          <p:nvPr>
            <p:ph idx="1"/>
          </p:nvPr>
        </p:nvSpPr>
        <p:spPr/>
        <p:txBody>
          <a:bodyPr/>
          <a:lstStyle/>
          <a:p>
            <a:pPr marL="0" indent="0">
              <a:buNone/>
            </a:pPr>
            <a:r>
              <a:rPr lang="en-US" dirty="0"/>
              <a:t>Let’s go back to reading a file. We’ll use this file, named temp.txt:</a:t>
            </a:r>
          </a:p>
        </p:txBody>
      </p:sp>
      <p:sp>
        <p:nvSpPr>
          <p:cNvPr id="2" name="Title 1">
            <a:extLst>
              <a:ext uri="{FF2B5EF4-FFF2-40B4-BE49-F238E27FC236}">
                <a16:creationId xmlns:a16="http://schemas.microsoft.com/office/drawing/2014/main" id="{6C98C46C-B6B0-4022-9259-EFC0AEAD8701}"/>
              </a:ext>
            </a:extLst>
          </p:cNvPr>
          <p:cNvSpPr>
            <a:spLocks noGrp="1"/>
          </p:cNvSpPr>
          <p:nvPr>
            <p:ph type="title"/>
          </p:nvPr>
        </p:nvSpPr>
        <p:spPr/>
        <p:txBody>
          <a:bodyPr/>
          <a:lstStyle/>
          <a:p>
            <a:r>
              <a:rPr lang="en-US" dirty="0"/>
              <a:t>Reading</a:t>
            </a:r>
          </a:p>
        </p:txBody>
      </p:sp>
      <p:pic>
        <p:nvPicPr>
          <p:cNvPr id="4" name="Picture 3">
            <a:extLst>
              <a:ext uri="{FF2B5EF4-FFF2-40B4-BE49-F238E27FC236}">
                <a16:creationId xmlns:a16="http://schemas.microsoft.com/office/drawing/2014/main" id="{93B1516D-3EB1-405D-AD0C-366A613E658A}"/>
              </a:ext>
            </a:extLst>
          </p:cNvPr>
          <p:cNvPicPr>
            <a:picLocks noChangeAspect="1"/>
          </p:cNvPicPr>
          <p:nvPr/>
        </p:nvPicPr>
        <p:blipFill>
          <a:blip r:embed="rId2"/>
          <a:stretch>
            <a:fillRect/>
          </a:stretch>
        </p:blipFill>
        <p:spPr>
          <a:xfrm>
            <a:off x="4372928" y="2396740"/>
            <a:ext cx="3316346" cy="3608185"/>
          </a:xfrm>
          <a:prstGeom prst="rect">
            <a:avLst/>
          </a:prstGeom>
        </p:spPr>
      </p:pic>
    </p:spTree>
    <p:extLst>
      <p:ext uri="{BB962C8B-B14F-4D97-AF65-F5344CB8AC3E}">
        <p14:creationId xmlns:p14="http://schemas.microsoft.com/office/powerpoint/2010/main" val="3536611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0DB0-F754-488D-B428-EA24D26B5B40}"/>
              </a:ext>
            </a:extLst>
          </p:cNvPr>
          <p:cNvSpPr>
            <a:spLocks noGrp="1"/>
          </p:cNvSpPr>
          <p:nvPr>
            <p:ph type="title"/>
          </p:nvPr>
        </p:nvSpPr>
        <p:spPr/>
        <p:txBody>
          <a:bodyPr/>
          <a:lstStyle/>
          <a:p>
            <a:r>
              <a:rPr lang="en-US" dirty="0"/>
              <a:t>Reading</a:t>
            </a:r>
          </a:p>
        </p:txBody>
      </p:sp>
      <p:pic>
        <p:nvPicPr>
          <p:cNvPr id="4" name="Picture 3">
            <a:extLst>
              <a:ext uri="{FF2B5EF4-FFF2-40B4-BE49-F238E27FC236}">
                <a16:creationId xmlns:a16="http://schemas.microsoft.com/office/drawing/2014/main" id="{83FB6773-DA30-4C2A-ABF6-2414E86311B4}"/>
              </a:ext>
            </a:extLst>
          </p:cNvPr>
          <p:cNvPicPr>
            <a:picLocks noChangeAspect="1"/>
          </p:cNvPicPr>
          <p:nvPr/>
        </p:nvPicPr>
        <p:blipFill rotWithShape="1">
          <a:blip r:embed="rId3"/>
          <a:srcRect t="63642"/>
          <a:stretch/>
        </p:blipFill>
        <p:spPr>
          <a:xfrm>
            <a:off x="3444240" y="4063999"/>
            <a:ext cx="7836338" cy="2062163"/>
          </a:xfrm>
          <a:prstGeom prst="rect">
            <a:avLst/>
          </a:prstGeom>
        </p:spPr>
      </p:pic>
      <p:pic>
        <p:nvPicPr>
          <p:cNvPr id="5" name="Picture 4">
            <a:extLst>
              <a:ext uri="{FF2B5EF4-FFF2-40B4-BE49-F238E27FC236}">
                <a16:creationId xmlns:a16="http://schemas.microsoft.com/office/drawing/2014/main" id="{6B5B7C3A-BA27-469A-9317-0EFD6A1180CF}"/>
              </a:ext>
            </a:extLst>
          </p:cNvPr>
          <p:cNvPicPr>
            <a:picLocks noChangeAspect="1"/>
          </p:cNvPicPr>
          <p:nvPr/>
        </p:nvPicPr>
        <p:blipFill rotWithShape="1">
          <a:blip r:embed="rId3"/>
          <a:srcRect t="32116" b="34029"/>
          <a:stretch/>
        </p:blipFill>
        <p:spPr>
          <a:xfrm>
            <a:off x="3444240" y="2275839"/>
            <a:ext cx="7836338" cy="1920241"/>
          </a:xfrm>
          <a:prstGeom prst="rect">
            <a:avLst/>
          </a:prstGeom>
        </p:spPr>
      </p:pic>
      <p:pic>
        <p:nvPicPr>
          <p:cNvPr id="6" name="Picture 5">
            <a:extLst>
              <a:ext uri="{FF2B5EF4-FFF2-40B4-BE49-F238E27FC236}">
                <a16:creationId xmlns:a16="http://schemas.microsoft.com/office/drawing/2014/main" id="{1966E897-CA8F-49B9-9862-704A23858D83}"/>
              </a:ext>
            </a:extLst>
          </p:cNvPr>
          <p:cNvPicPr>
            <a:picLocks noChangeAspect="1"/>
          </p:cNvPicPr>
          <p:nvPr/>
        </p:nvPicPr>
        <p:blipFill rotWithShape="1">
          <a:blip r:embed="rId3"/>
          <a:srcRect b="65617"/>
          <a:stretch/>
        </p:blipFill>
        <p:spPr>
          <a:xfrm>
            <a:off x="3444240" y="457728"/>
            <a:ext cx="7836338" cy="1950192"/>
          </a:xfrm>
          <a:prstGeom prst="rect">
            <a:avLst/>
          </a:prstGeom>
        </p:spPr>
      </p:pic>
    </p:spTree>
    <p:extLst>
      <p:ext uri="{BB962C8B-B14F-4D97-AF65-F5344CB8AC3E}">
        <p14:creationId xmlns:p14="http://schemas.microsoft.com/office/powerpoint/2010/main" val="127365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F6F9C2-5A88-4283-A2E2-0C595DE25573}"/>
              </a:ext>
            </a:extLst>
          </p:cNvPr>
          <p:cNvPicPr>
            <a:picLocks noChangeAspect="1"/>
          </p:cNvPicPr>
          <p:nvPr/>
        </p:nvPicPr>
        <p:blipFill rotWithShape="1">
          <a:blip r:embed="rId2"/>
          <a:srcRect t="45712"/>
          <a:stretch/>
        </p:blipFill>
        <p:spPr>
          <a:xfrm>
            <a:off x="4504264" y="3550920"/>
            <a:ext cx="7431513" cy="2064385"/>
          </a:xfrm>
          <a:prstGeom prst="rect">
            <a:avLst/>
          </a:prstGeom>
        </p:spPr>
      </p:pic>
      <p:sp>
        <p:nvSpPr>
          <p:cNvPr id="3" name="Content Placeholder 2">
            <a:extLst>
              <a:ext uri="{FF2B5EF4-FFF2-40B4-BE49-F238E27FC236}">
                <a16:creationId xmlns:a16="http://schemas.microsoft.com/office/drawing/2014/main" id="{9D02483C-BFB9-4A22-A700-47650EFD62E8}"/>
              </a:ext>
            </a:extLst>
          </p:cNvPr>
          <p:cNvSpPr>
            <a:spLocks noGrp="1"/>
          </p:cNvSpPr>
          <p:nvPr>
            <p:ph idx="1"/>
          </p:nvPr>
        </p:nvSpPr>
        <p:spPr>
          <a:xfrm>
            <a:off x="838200" y="1793726"/>
            <a:ext cx="3666064" cy="4351338"/>
          </a:xfrm>
        </p:spPr>
        <p:txBody>
          <a:bodyPr/>
          <a:lstStyle/>
          <a:p>
            <a:pPr marL="0" indent="0">
              <a:buNone/>
            </a:pPr>
            <a:r>
              <a:rPr lang="en-US" dirty="0"/>
              <a:t>We can use the </a:t>
            </a:r>
            <a:r>
              <a:rPr lang="en-US" b="1" dirty="0">
                <a:latin typeface="Consolas" panose="020B0609020204030204" pitchFamily="49" charset="0"/>
              </a:rPr>
              <a:t>.split()</a:t>
            </a:r>
            <a:r>
              <a:rPr lang="en-US" dirty="0"/>
              <a:t> method, with the newline character as the delimiter.</a:t>
            </a:r>
          </a:p>
          <a:p>
            <a:pPr marL="0" indent="0">
              <a:buNone/>
            </a:pPr>
            <a:endParaRPr lang="en-US" sz="1050" dirty="0"/>
          </a:p>
          <a:p>
            <a:pPr marL="0" indent="0">
              <a:buNone/>
            </a:pPr>
            <a:r>
              <a:rPr lang="en-US" dirty="0"/>
              <a:t>We can also use the </a:t>
            </a:r>
            <a:r>
              <a:rPr lang="en-US" b="1" dirty="0">
                <a:latin typeface="Consolas" panose="020B0609020204030204" pitchFamily="49" charset="0"/>
              </a:rPr>
              <a:t>.</a:t>
            </a:r>
            <a:r>
              <a:rPr lang="en-US" b="1" dirty="0" err="1">
                <a:latin typeface="Consolas" panose="020B0609020204030204" pitchFamily="49" charset="0"/>
              </a:rPr>
              <a:t>splitlines</a:t>
            </a:r>
            <a:r>
              <a:rPr lang="en-US" b="1" dirty="0">
                <a:latin typeface="Consolas" panose="020B0609020204030204" pitchFamily="49" charset="0"/>
              </a:rPr>
              <a:t>()</a:t>
            </a:r>
            <a:r>
              <a:rPr lang="en-US" dirty="0"/>
              <a:t> method, which is much easier!</a:t>
            </a:r>
          </a:p>
        </p:txBody>
      </p:sp>
      <p:sp>
        <p:nvSpPr>
          <p:cNvPr id="2" name="Title 1">
            <a:extLst>
              <a:ext uri="{FF2B5EF4-FFF2-40B4-BE49-F238E27FC236}">
                <a16:creationId xmlns:a16="http://schemas.microsoft.com/office/drawing/2014/main" id="{9A1D11CC-E3A3-4CAC-B978-29C3DF252E8D}"/>
              </a:ext>
            </a:extLst>
          </p:cNvPr>
          <p:cNvSpPr>
            <a:spLocks noGrp="1"/>
          </p:cNvSpPr>
          <p:nvPr>
            <p:ph type="title"/>
          </p:nvPr>
        </p:nvSpPr>
        <p:spPr/>
        <p:txBody>
          <a:bodyPr/>
          <a:lstStyle/>
          <a:p>
            <a:r>
              <a:rPr lang="en-US" dirty="0"/>
              <a:t>Splitting Text into Lines</a:t>
            </a:r>
          </a:p>
        </p:txBody>
      </p:sp>
      <p:pic>
        <p:nvPicPr>
          <p:cNvPr id="4" name="Picture 3">
            <a:extLst>
              <a:ext uri="{FF2B5EF4-FFF2-40B4-BE49-F238E27FC236}">
                <a16:creationId xmlns:a16="http://schemas.microsoft.com/office/drawing/2014/main" id="{3FEFA652-7967-493C-B21F-871F7A6DD90E}"/>
              </a:ext>
            </a:extLst>
          </p:cNvPr>
          <p:cNvPicPr>
            <a:picLocks noChangeAspect="1"/>
          </p:cNvPicPr>
          <p:nvPr/>
        </p:nvPicPr>
        <p:blipFill rotWithShape="1">
          <a:blip r:embed="rId2"/>
          <a:srcRect b="51482"/>
          <a:stretch/>
        </p:blipFill>
        <p:spPr>
          <a:xfrm>
            <a:off x="4504264" y="1812609"/>
            <a:ext cx="7431513" cy="1844992"/>
          </a:xfrm>
          <a:prstGeom prst="rect">
            <a:avLst/>
          </a:prstGeom>
        </p:spPr>
      </p:pic>
    </p:spTree>
    <p:extLst>
      <p:ext uri="{BB962C8B-B14F-4D97-AF65-F5344CB8AC3E}">
        <p14:creationId xmlns:p14="http://schemas.microsoft.com/office/powerpoint/2010/main" val="230319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E264-593B-431F-A925-065D84890D42}"/>
              </a:ext>
            </a:extLst>
          </p:cNvPr>
          <p:cNvSpPr>
            <a:spLocks noGrp="1"/>
          </p:cNvSpPr>
          <p:nvPr>
            <p:ph type="title"/>
          </p:nvPr>
        </p:nvSpPr>
        <p:spPr/>
        <p:txBody>
          <a:bodyPr/>
          <a:lstStyle/>
          <a:p>
            <a:r>
              <a:rPr lang="en-US" dirty="0"/>
              <a:t>Reading Lines from a File</a:t>
            </a:r>
          </a:p>
        </p:txBody>
      </p:sp>
      <p:pic>
        <p:nvPicPr>
          <p:cNvPr id="4" name="Picture 3">
            <a:extLst>
              <a:ext uri="{FF2B5EF4-FFF2-40B4-BE49-F238E27FC236}">
                <a16:creationId xmlns:a16="http://schemas.microsoft.com/office/drawing/2014/main" id="{29DC7F5C-0A5C-4305-BD44-042F9C30D419}"/>
              </a:ext>
            </a:extLst>
          </p:cNvPr>
          <p:cNvPicPr>
            <a:picLocks noChangeAspect="1"/>
          </p:cNvPicPr>
          <p:nvPr/>
        </p:nvPicPr>
        <p:blipFill>
          <a:blip r:embed="rId3"/>
          <a:stretch>
            <a:fillRect/>
          </a:stretch>
        </p:blipFill>
        <p:spPr>
          <a:xfrm>
            <a:off x="2337110" y="1690688"/>
            <a:ext cx="7517780" cy="4362018"/>
          </a:xfrm>
          <a:prstGeom prst="rect">
            <a:avLst/>
          </a:prstGeom>
        </p:spPr>
      </p:pic>
    </p:spTree>
    <p:extLst>
      <p:ext uri="{BB962C8B-B14F-4D97-AF65-F5344CB8AC3E}">
        <p14:creationId xmlns:p14="http://schemas.microsoft.com/office/powerpoint/2010/main" val="244271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B52A6-52CA-484E-A83D-E04E2826264A}"/>
              </a:ext>
            </a:extLst>
          </p:cNvPr>
          <p:cNvSpPr>
            <a:spLocks noGrp="1"/>
          </p:cNvSpPr>
          <p:nvPr>
            <p:ph idx="1"/>
          </p:nvPr>
        </p:nvSpPr>
        <p:spPr/>
        <p:txBody>
          <a:bodyPr/>
          <a:lstStyle/>
          <a:p>
            <a:pPr marL="0" indent="0">
              <a:buNone/>
            </a:pPr>
            <a:r>
              <a:rPr lang="en-US" b="1" i="1" dirty="0"/>
              <a:t>Read</a:t>
            </a:r>
            <a:r>
              <a:rPr lang="en-US" dirty="0"/>
              <a:t>, when executed without an input, reads all of the bytes of the file. What happens if we use it twice?</a:t>
            </a:r>
            <a:endParaRPr lang="en-US" b="1" i="1" dirty="0"/>
          </a:p>
        </p:txBody>
      </p:sp>
      <p:sp>
        <p:nvSpPr>
          <p:cNvPr id="2" name="Title 1">
            <a:extLst>
              <a:ext uri="{FF2B5EF4-FFF2-40B4-BE49-F238E27FC236}">
                <a16:creationId xmlns:a16="http://schemas.microsoft.com/office/drawing/2014/main" id="{CBFE793F-69F9-44EC-B050-0A356A62F0B8}"/>
              </a:ext>
            </a:extLst>
          </p:cNvPr>
          <p:cNvSpPr>
            <a:spLocks noGrp="1"/>
          </p:cNvSpPr>
          <p:nvPr>
            <p:ph type="title"/>
          </p:nvPr>
        </p:nvSpPr>
        <p:spPr/>
        <p:txBody>
          <a:bodyPr/>
          <a:lstStyle/>
          <a:p>
            <a:r>
              <a:rPr lang="en-US" dirty="0"/>
              <a:t>The </a:t>
            </a:r>
            <a:r>
              <a:rPr lang="en-US" b="1" dirty="0">
                <a:latin typeface="Consolas" panose="020B0609020204030204" pitchFamily="49" charset="0"/>
              </a:rPr>
              <a:t>.read()</a:t>
            </a:r>
            <a:r>
              <a:rPr lang="en-US" dirty="0"/>
              <a:t> Method</a:t>
            </a:r>
          </a:p>
        </p:txBody>
      </p:sp>
      <p:pic>
        <p:nvPicPr>
          <p:cNvPr id="4" name="Picture 3">
            <a:extLst>
              <a:ext uri="{FF2B5EF4-FFF2-40B4-BE49-F238E27FC236}">
                <a16:creationId xmlns:a16="http://schemas.microsoft.com/office/drawing/2014/main" id="{90F8BAB6-E563-45F4-A250-FF80D67EC612}"/>
              </a:ext>
            </a:extLst>
          </p:cNvPr>
          <p:cNvPicPr>
            <a:picLocks noChangeAspect="1"/>
          </p:cNvPicPr>
          <p:nvPr/>
        </p:nvPicPr>
        <p:blipFill>
          <a:blip r:embed="rId2"/>
          <a:stretch>
            <a:fillRect/>
          </a:stretch>
        </p:blipFill>
        <p:spPr>
          <a:xfrm>
            <a:off x="990117" y="2840804"/>
            <a:ext cx="10363683" cy="3073314"/>
          </a:xfrm>
          <a:prstGeom prst="rect">
            <a:avLst/>
          </a:prstGeom>
        </p:spPr>
      </p:pic>
    </p:spTree>
    <p:extLst>
      <p:ext uri="{BB962C8B-B14F-4D97-AF65-F5344CB8AC3E}">
        <p14:creationId xmlns:p14="http://schemas.microsoft.com/office/powerpoint/2010/main" val="177773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96AD3-5239-4C28-9C2F-E2E4810942EA}"/>
              </a:ext>
            </a:extLst>
          </p:cNvPr>
          <p:cNvSpPr>
            <a:spLocks noGrp="1"/>
          </p:cNvSpPr>
          <p:nvPr>
            <p:ph idx="1"/>
          </p:nvPr>
        </p:nvSpPr>
        <p:spPr/>
        <p:txBody>
          <a:bodyPr/>
          <a:lstStyle/>
          <a:p>
            <a:pPr marL="0" indent="0">
              <a:buNone/>
            </a:pPr>
            <a:r>
              <a:rPr lang="en-US" dirty="0"/>
              <a:t>Just like in variables, our pointer shows us where in the file we read from.</a:t>
            </a:r>
          </a:p>
          <a:p>
            <a:pPr marL="0" indent="0">
              <a:buNone/>
            </a:pPr>
            <a:r>
              <a:rPr lang="en-US" dirty="0"/>
              <a:t>When the file has just been opened, the file pointer points to the beginning of the file. As the file is being read, the pointer advances over the bytes of the file.</a:t>
            </a:r>
          </a:p>
          <a:p>
            <a:pPr marL="0" indent="0">
              <a:buNone/>
            </a:pPr>
            <a:r>
              <a:rPr lang="en-US" dirty="0"/>
              <a:t>When all bytes have been read, the pointer is already at the end of the file, so executing the </a:t>
            </a:r>
            <a:r>
              <a:rPr lang="en-US" b="1" dirty="0">
                <a:latin typeface="Consolas" panose="020B0609020204030204" pitchFamily="49" charset="0"/>
              </a:rPr>
              <a:t>.read()</a:t>
            </a:r>
            <a:r>
              <a:rPr lang="en-US" dirty="0"/>
              <a:t> method again will read 0 more bytes.</a:t>
            </a:r>
          </a:p>
        </p:txBody>
      </p:sp>
      <p:sp>
        <p:nvSpPr>
          <p:cNvPr id="2" name="Title 1">
            <a:extLst>
              <a:ext uri="{FF2B5EF4-FFF2-40B4-BE49-F238E27FC236}">
                <a16:creationId xmlns:a16="http://schemas.microsoft.com/office/drawing/2014/main" id="{9AED49A2-B49D-42F5-B32C-029223C4CAB5}"/>
              </a:ext>
            </a:extLst>
          </p:cNvPr>
          <p:cNvSpPr>
            <a:spLocks noGrp="1"/>
          </p:cNvSpPr>
          <p:nvPr>
            <p:ph type="title"/>
          </p:nvPr>
        </p:nvSpPr>
        <p:spPr/>
        <p:txBody>
          <a:bodyPr/>
          <a:lstStyle/>
          <a:p>
            <a:r>
              <a:rPr lang="en-US" dirty="0"/>
              <a:t>File Pointer</a:t>
            </a:r>
          </a:p>
        </p:txBody>
      </p:sp>
    </p:spTree>
    <p:extLst>
      <p:ext uri="{BB962C8B-B14F-4D97-AF65-F5344CB8AC3E}">
        <p14:creationId xmlns:p14="http://schemas.microsoft.com/office/powerpoint/2010/main" val="188186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B5C0-B5A7-432A-84DD-60963988CE29}"/>
              </a:ext>
            </a:extLst>
          </p:cNvPr>
          <p:cNvSpPr>
            <a:spLocks noGrp="1"/>
          </p:cNvSpPr>
          <p:nvPr>
            <p:ph type="title"/>
          </p:nvPr>
        </p:nvSpPr>
        <p:spPr/>
        <p:txBody>
          <a:bodyPr/>
          <a:lstStyle/>
          <a:p>
            <a:r>
              <a:rPr lang="en-US" dirty="0"/>
              <a:t>File Pointer in Action</a:t>
            </a:r>
          </a:p>
        </p:txBody>
      </p:sp>
      <p:sp>
        <p:nvSpPr>
          <p:cNvPr id="4" name="Rectangle: Rounded Corners 3">
            <a:extLst>
              <a:ext uri="{FF2B5EF4-FFF2-40B4-BE49-F238E27FC236}">
                <a16:creationId xmlns:a16="http://schemas.microsoft.com/office/drawing/2014/main" id="{B31FECBA-D5E0-463D-9440-8D316B84CB99}"/>
              </a:ext>
            </a:extLst>
          </p:cNvPr>
          <p:cNvSpPr/>
          <p:nvPr/>
        </p:nvSpPr>
        <p:spPr>
          <a:xfrm>
            <a:off x="1779181" y="1605627"/>
            <a:ext cx="8633637" cy="829340"/>
          </a:xfrm>
          <a:prstGeom prst="roundRect">
            <a:avLst/>
          </a:prstGeom>
          <a:solidFill>
            <a:srgbClr val="DF7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err="1">
                <a:solidFill>
                  <a:schemeClr val="tx1"/>
                </a:solidFill>
              </a:rPr>
              <a:t>abcdefghijklmnopqrstuvwxyz</a:t>
            </a:r>
            <a:endParaRPr lang="en-US" sz="5400" b="1" dirty="0">
              <a:solidFill>
                <a:schemeClr val="tx1"/>
              </a:solidFill>
            </a:endParaRPr>
          </a:p>
        </p:txBody>
      </p:sp>
      <p:sp>
        <p:nvSpPr>
          <p:cNvPr id="5" name="Arrow: Up 4">
            <a:extLst>
              <a:ext uri="{FF2B5EF4-FFF2-40B4-BE49-F238E27FC236}">
                <a16:creationId xmlns:a16="http://schemas.microsoft.com/office/drawing/2014/main" id="{CA3255F7-AFC8-4FCF-B068-A103FE4A262F}"/>
              </a:ext>
            </a:extLst>
          </p:cNvPr>
          <p:cNvSpPr/>
          <p:nvPr/>
        </p:nvSpPr>
        <p:spPr>
          <a:xfrm>
            <a:off x="1743732" y="2269284"/>
            <a:ext cx="308345" cy="1020725"/>
          </a:xfrm>
          <a:prstGeom prst="upArrow">
            <a:avLst>
              <a:gd name="adj1" fmla="val 43104"/>
              <a:gd name="adj2" fmla="val 108621"/>
            </a:avLst>
          </a:prstGeom>
          <a:solidFill>
            <a:srgbClr val="6F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6" name="Picture 5">
            <a:extLst>
              <a:ext uri="{FF2B5EF4-FFF2-40B4-BE49-F238E27FC236}">
                <a16:creationId xmlns:a16="http://schemas.microsoft.com/office/drawing/2014/main" id="{DEE50A9F-3239-482B-BF33-080AAE9993FE}"/>
              </a:ext>
            </a:extLst>
          </p:cNvPr>
          <p:cNvPicPr>
            <a:picLocks noChangeAspect="1"/>
          </p:cNvPicPr>
          <p:nvPr/>
        </p:nvPicPr>
        <p:blipFill rotWithShape="1">
          <a:blip r:embed="rId2"/>
          <a:srcRect t="17420" b="36999"/>
          <a:stretch/>
        </p:blipFill>
        <p:spPr>
          <a:xfrm>
            <a:off x="1318437" y="3739214"/>
            <a:ext cx="9517912" cy="1286540"/>
          </a:xfrm>
          <a:prstGeom prst="rect">
            <a:avLst/>
          </a:prstGeom>
        </p:spPr>
      </p:pic>
      <p:pic>
        <p:nvPicPr>
          <p:cNvPr id="7" name="Picture 6">
            <a:extLst>
              <a:ext uri="{FF2B5EF4-FFF2-40B4-BE49-F238E27FC236}">
                <a16:creationId xmlns:a16="http://schemas.microsoft.com/office/drawing/2014/main" id="{6F4B9889-C2E0-4B34-AD99-6B0269D105D9}"/>
              </a:ext>
            </a:extLst>
          </p:cNvPr>
          <p:cNvPicPr>
            <a:picLocks noChangeAspect="1"/>
          </p:cNvPicPr>
          <p:nvPr/>
        </p:nvPicPr>
        <p:blipFill rotWithShape="1">
          <a:blip r:embed="rId2"/>
          <a:srcRect b="78268"/>
          <a:stretch/>
        </p:blipFill>
        <p:spPr>
          <a:xfrm>
            <a:off x="1318437" y="3243478"/>
            <a:ext cx="9517912" cy="613395"/>
          </a:xfrm>
          <a:prstGeom prst="rect">
            <a:avLst/>
          </a:prstGeom>
        </p:spPr>
      </p:pic>
      <p:pic>
        <p:nvPicPr>
          <p:cNvPr id="9" name="Picture 8">
            <a:extLst>
              <a:ext uri="{FF2B5EF4-FFF2-40B4-BE49-F238E27FC236}">
                <a16:creationId xmlns:a16="http://schemas.microsoft.com/office/drawing/2014/main" id="{FAC90D19-45C6-444D-9389-A0903E71C680}"/>
              </a:ext>
            </a:extLst>
          </p:cNvPr>
          <p:cNvPicPr>
            <a:picLocks noChangeAspect="1"/>
          </p:cNvPicPr>
          <p:nvPr/>
        </p:nvPicPr>
        <p:blipFill rotWithShape="1">
          <a:blip r:embed="rId2"/>
          <a:srcRect t="58480" b="-651"/>
          <a:stretch/>
        </p:blipFill>
        <p:spPr>
          <a:xfrm>
            <a:off x="1318437" y="4898162"/>
            <a:ext cx="9517912" cy="1190293"/>
          </a:xfrm>
          <a:prstGeom prst="rect">
            <a:avLst/>
          </a:prstGeom>
        </p:spPr>
      </p:pic>
    </p:spTree>
    <p:extLst>
      <p:ext uri="{BB962C8B-B14F-4D97-AF65-F5344CB8AC3E}">
        <p14:creationId xmlns:p14="http://schemas.microsoft.com/office/powerpoint/2010/main" val="348773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63" presetClass="path" presetSubtype="0" accel="50000" decel="50000" fill="hold" grpId="1" nodeType="afterEffect">
                                  <p:stCondLst>
                                    <p:cond delay="2000"/>
                                  </p:stCondLst>
                                  <p:childTnLst>
                                    <p:animMotion origin="layout" path="M 1.04167E-6 1.48148E-6 L 0.68854 0.00162 " pathEditMode="relative" rAng="0" ptsTypes="AA">
                                      <p:cBhvr>
                                        <p:cTn id="15" dur="2000" fill="hold"/>
                                        <p:tgtEl>
                                          <p:spTgt spid="5"/>
                                        </p:tgtEl>
                                        <p:attrNameLst>
                                          <p:attrName>ppt_x</p:attrName>
                                          <p:attrName>ppt_y</p:attrName>
                                        </p:attrNameLst>
                                      </p:cBhvr>
                                      <p:rCtr x="34427" y="69"/>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C95D1-F32E-413A-B097-4D0A3D4E19C1}"/>
              </a:ext>
            </a:extLst>
          </p:cNvPr>
          <p:cNvSpPr>
            <a:spLocks noGrp="1"/>
          </p:cNvSpPr>
          <p:nvPr>
            <p:ph idx="1"/>
          </p:nvPr>
        </p:nvSpPr>
        <p:spPr/>
        <p:txBody>
          <a:bodyPr/>
          <a:lstStyle/>
          <a:p>
            <a:pPr marL="0" indent="0">
              <a:buNone/>
            </a:pPr>
            <a:r>
              <a:rPr lang="en-US" dirty="0"/>
              <a:t>Instead of using </a:t>
            </a:r>
            <a:r>
              <a:rPr lang="en-US" b="1" dirty="0">
                <a:latin typeface="Consolas" panose="020B0609020204030204" pitchFamily="49" charset="0"/>
              </a:rPr>
              <a:t>.read()</a:t>
            </a:r>
            <a:r>
              <a:rPr lang="en-US" dirty="0"/>
              <a:t> to read the whole file, we can give it the number of bytes to read.</a:t>
            </a:r>
          </a:p>
          <a:p>
            <a:pPr marL="0" indent="0">
              <a:buNone/>
            </a:pPr>
            <a:r>
              <a:rPr lang="en-US" dirty="0"/>
              <a:t>The pointer will walk along with it!</a:t>
            </a:r>
          </a:p>
        </p:txBody>
      </p:sp>
      <p:sp>
        <p:nvSpPr>
          <p:cNvPr id="2" name="Title 1">
            <a:extLst>
              <a:ext uri="{FF2B5EF4-FFF2-40B4-BE49-F238E27FC236}">
                <a16:creationId xmlns:a16="http://schemas.microsoft.com/office/drawing/2014/main" id="{C860BD0C-A2D2-42E6-A8EC-AB7563E0A53B}"/>
              </a:ext>
            </a:extLst>
          </p:cNvPr>
          <p:cNvSpPr>
            <a:spLocks noGrp="1"/>
          </p:cNvSpPr>
          <p:nvPr>
            <p:ph type="title"/>
          </p:nvPr>
        </p:nvSpPr>
        <p:spPr/>
        <p:txBody>
          <a:bodyPr/>
          <a:lstStyle/>
          <a:p>
            <a:r>
              <a:rPr lang="en-US" b="1" dirty="0">
                <a:latin typeface="Consolas" panose="020B0609020204030204" pitchFamily="49" charset="0"/>
              </a:rPr>
              <a:t>.read(</a:t>
            </a:r>
            <a:r>
              <a:rPr lang="en-US" b="1" dirty="0" err="1">
                <a:latin typeface="Consolas" panose="020B0609020204030204" pitchFamily="49" charset="0"/>
              </a:rPr>
              <a:t>num_of_bytes</a:t>
            </a:r>
            <a:r>
              <a:rPr lang="en-US" b="1" dirty="0">
                <a:latin typeface="Consolas" panose="020B0609020204030204" pitchFamily="49" charset="0"/>
              </a:rPr>
              <a:t>)</a:t>
            </a:r>
          </a:p>
        </p:txBody>
      </p:sp>
    </p:spTree>
    <p:extLst>
      <p:ext uri="{BB962C8B-B14F-4D97-AF65-F5344CB8AC3E}">
        <p14:creationId xmlns:p14="http://schemas.microsoft.com/office/powerpoint/2010/main" val="2923790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EC8EBB-69B2-4210-91B5-4DF7E97B5B60}"/>
              </a:ext>
            </a:extLst>
          </p:cNvPr>
          <p:cNvPicPr>
            <a:picLocks noChangeAspect="1"/>
          </p:cNvPicPr>
          <p:nvPr/>
        </p:nvPicPr>
        <p:blipFill rotWithShape="1">
          <a:blip r:embed="rId2"/>
          <a:srcRect t="77378"/>
          <a:stretch/>
        </p:blipFill>
        <p:spPr>
          <a:xfrm>
            <a:off x="1779181" y="5103515"/>
            <a:ext cx="8633637" cy="1050110"/>
          </a:xfrm>
          <a:prstGeom prst="rect">
            <a:avLst/>
          </a:prstGeom>
        </p:spPr>
      </p:pic>
      <p:sp>
        <p:nvSpPr>
          <p:cNvPr id="4" name="Rectangle: Rounded Corners 3">
            <a:extLst>
              <a:ext uri="{FF2B5EF4-FFF2-40B4-BE49-F238E27FC236}">
                <a16:creationId xmlns:a16="http://schemas.microsoft.com/office/drawing/2014/main" id="{AA03BE36-2B82-45FD-9C41-AE38C9A9B3CA}"/>
              </a:ext>
            </a:extLst>
          </p:cNvPr>
          <p:cNvSpPr/>
          <p:nvPr/>
        </p:nvSpPr>
        <p:spPr>
          <a:xfrm>
            <a:off x="1779181" y="467944"/>
            <a:ext cx="8633637" cy="829340"/>
          </a:xfrm>
          <a:prstGeom prst="roundRect">
            <a:avLst/>
          </a:prstGeom>
          <a:solidFill>
            <a:srgbClr val="DF7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err="1">
                <a:solidFill>
                  <a:schemeClr val="tx1"/>
                </a:solidFill>
              </a:rPr>
              <a:t>abcdefghijklmnopqrstuvwxyz</a:t>
            </a:r>
            <a:endParaRPr lang="en-US" sz="5400" b="1" dirty="0">
              <a:solidFill>
                <a:schemeClr val="tx1"/>
              </a:solidFill>
            </a:endParaRPr>
          </a:p>
        </p:txBody>
      </p:sp>
      <p:pic>
        <p:nvPicPr>
          <p:cNvPr id="7" name="Picture 6">
            <a:extLst>
              <a:ext uri="{FF2B5EF4-FFF2-40B4-BE49-F238E27FC236}">
                <a16:creationId xmlns:a16="http://schemas.microsoft.com/office/drawing/2014/main" id="{6CB8831F-59C9-4034-914C-50D3B38E2072}"/>
              </a:ext>
            </a:extLst>
          </p:cNvPr>
          <p:cNvPicPr>
            <a:picLocks noChangeAspect="1"/>
          </p:cNvPicPr>
          <p:nvPr/>
        </p:nvPicPr>
        <p:blipFill rotWithShape="1">
          <a:blip r:embed="rId2"/>
          <a:srcRect t="54697" b="20564"/>
          <a:stretch/>
        </p:blipFill>
        <p:spPr>
          <a:xfrm>
            <a:off x="1779181" y="4050727"/>
            <a:ext cx="8633637" cy="1148316"/>
          </a:xfrm>
          <a:prstGeom prst="rect">
            <a:avLst/>
          </a:prstGeom>
        </p:spPr>
      </p:pic>
      <p:pic>
        <p:nvPicPr>
          <p:cNvPr id="8" name="Picture 7">
            <a:extLst>
              <a:ext uri="{FF2B5EF4-FFF2-40B4-BE49-F238E27FC236}">
                <a16:creationId xmlns:a16="http://schemas.microsoft.com/office/drawing/2014/main" id="{4CF7C430-A963-4E07-AC4F-59069D8D2533}"/>
              </a:ext>
            </a:extLst>
          </p:cNvPr>
          <p:cNvPicPr>
            <a:picLocks noChangeAspect="1"/>
          </p:cNvPicPr>
          <p:nvPr/>
        </p:nvPicPr>
        <p:blipFill rotWithShape="1">
          <a:blip r:embed="rId2"/>
          <a:srcRect t="32017" b="43245"/>
          <a:stretch/>
        </p:blipFill>
        <p:spPr>
          <a:xfrm>
            <a:off x="1779180" y="2997939"/>
            <a:ext cx="8633637" cy="1148316"/>
          </a:xfrm>
          <a:prstGeom prst="rect">
            <a:avLst/>
          </a:prstGeom>
        </p:spPr>
      </p:pic>
      <p:pic>
        <p:nvPicPr>
          <p:cNvPr id="9" name="Picture 8">
            <a:extLst>
              <a:ext uri="{FF2B5EF4-FFF2-40B4-BE49-F238E27FC236}">
                <a16:creationId xmlns:a16="http://schemas.microsoft.com/office/drawing/2014/main" id="{FC57185A-E2CF-4328-AD6E-20AD889DA7DA}"/>
              </a:ext>
            </a:extLst>
          </p:cNvPr>
          <p:cNvPicPr>
            <a:picLocks noChangeAspect="1"/>
          </p:cNvPicPr>
          <p:nvPr/>
        </p:nvPicPr>
        <p:blipFill rotWithShape="1">
          <a:blip r:embed="rId2"/>
          <a:srcRect t="9579" b="65683"/>
          <a:stretch/>
        </p:blipFill>
        <p:spPr>
          <a:xfrm>
            <a:off x="1779180" y="1956391"/>
            <a:ext cx="8633637" cy="1148316"/>
          </a:xfrm>
          <a:prstGeom prst="rect">
            <a:avLst/>
          </a:prstGeom>
        </p:spPr>
      </p:pic>
      <p:pic>
        <p:nvPicPr>
          <p:cNvPr id="10" name="Picture 9">
            <a:extLst>
              <a:ext uri="{FF2B5EF4-FFF2-40B4-BE49-F238E27FC236}">
                <a16:creationId xmlns:a16="http://schemas.microsoft.com/office/drawing/2014/main" id="{5A8A72AA-23A5-4E33-8AF3-78E002D3ECA6}"/>
              </a:ext>
            </a:extLst>
          </p:cNvPr>
          <p:cNvPicPr>
            <a:picLocks noChangeAspect="1"/>
          </p:cNvPicPr>
          <p:nvPr/>
        </p:nvPicPr>
        <p:blipFill rotWithShape="1">
          <a:blip r:embed="rId2"/>
          <a:srcRect b="88363"/>
          <a:stretch/>
        </p:blipFill>
        <p:spPr>
          <a:xfrm>
            <a:off x="1779179" y="1511745"/>
            <a:ext cx="8633637" cy="540174"/>
          </a:xfrm>
          <a:prstGeom prst="rect">
            <a:avLst/>
          </a:prstGeom>
        </p:spPr>
      </p:pic>
      <p:sp>
        <p:nvSpPr>
          <p:cNvPr id="5" name="Arrow: Up 4">
            <a:extLst>
              <a:ext uri="{FF2B5EF4-FFF2-40B4-BE49-F238E27FC236}">
                <a16:creationId xmlns:a16="http://schemas.microsoft.com/office/drawing/2014/main" id="{EB2E506D-8893-4C4B-9E22-3A62400E2197}"/>
              </a:ext>
            </a:extLst>
          </p:cNvPr>
          <p:cNvSpPr/>
          <p:nvPr/>
        </p:nvSpPr>
        <p:spPr>
          <a:xfrm>
            <a:off x="1743732" y="1222579"/>
            <a:ext cx="308345" cy="1020725"/>
          </a:xfrm>
          <a:prstGeom prst="upArrow">
            <a:avLst>
              <a:gd name="adj1" fmla="val 43104"/>
              <a:gd name="adj2" fmla="val 108621"/>
            </a:avLst>
          </a:prstGeom>
          <a:solidFill>
            <a:srgbClr val="6F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34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63" presetClass="path" presetSubtype="0" accel="50000" decel="50000" fill="hold" grpId="1" nodeType="afterEffect">
                                  <p:stCondLst>
                                    <p:cond delay="1000"/>
                                  </p:stCondLst>
                                  <p:childTnLst>
                                    <p:animMotion origin="layout" path="M 1.04167E-6 3.7037E-6 L 0.06237 0.00324 " pathEditMode="relative" rAng="0" ptsTypes="AA">
                                      <p:cBhvr>
                                        <p:cTn id="15" dur="1000" fill="hold"/>
                                        <p:tgtEl>
                                          <p:spTgt spid="5"/>
                                        </p:tgtEl>
                                        <p:attrNameLst>
                                          <p:attrName>ppt_x</p:attrName>
                                          <p:attrName>ppt_y</p:attrName>
                                        </p:attrNameLst>
                                      </p:cBhvr>
                                      <p:rCtr x="3112" y="162"/>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0"/>
                            </p:stCondLst>
                            <p:childTnLst>
                              <p:par>
                                <p:cTn id="21" presetID="63" presetClass="path" presetSubtype="0" accel="50000" decel="50000" fill="hold" grpId="2" nodeType="afterEffect">
                                  <p:stCondLst>
                                    <p:cond delay="1000"/>
                                  </p:stCondLst>
                                  <p:childTnLst>
                                    <p:animMotion origin="layout" path="M 0.06237 0.00324 L 0.15664 0.00139 " pathEditMode="relative" rAng="0" ptsTypes="AA">
                                      <p:cBhvr>
                                        <p:cTn id="22" dur="1000" fill="hold"/>
                                        <p:tgtEl>
                                          <p:spTgt spid="5"/>
                                        </p:tgtEl>
                                        <p:attrNameLst>
                                          <p:attrName>ppt_x</p:attrName>
                                          <p:attrName>ppt_y</p:attrName>
                                        </p:attrNameLst>
                                      </p:cBhvr>
                                      <p:rCtr x="4714" y="-93"/>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0"/>
                            </p:stCondLst>
                            <p:childTnLst>
                              <p:par>
                                <p:cTn id="28" presetID="63" presetClass="path" presetSubtype="0" accel="50000" decel="50000" fill="hold" grpId="3" nodeType="afterEffect">
                                  <p:stCondLst>
                                    <p:cond delay="1000"/>
                                  </p:stCondLst>
                                  <p:childTnLst>
                                    <p:animMotion origin="layout" path="M 0.15664 0.00139 L 0.36237 0.00486 " pathEditMode="relative" rAng="0" ptsTypes="AA">
                                      <p:cBhvr>
                                        <p:cTn id="29" dur="1000" fill="hold"/>
                                        <p:tgtEl>
                                          <p:spTgt spid="5"/>
                                        </p:tgtEl>
                                        <p:attrNameLst>
                                          <p:attrName>ppt_x</p:attrName>
                                          <p:attrName>ppt_y</p:attrName>
                                        </p:attrNameLst>
                                      </p:cBhvr>
                                      <p:rCtr x="10286" y="162"/>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par>
                          <p:cTn id="34" fill="hold">
                            <p:stCondLst>
                              <p:cond delay="0"/>
                            </p:stCondLst>
                            <p:childTnLst>
                              <p:par>
                                <p:cTn id="35" presetID="63" presetClass="path" presetSubtype="0" accel="50000" decel="50000" fill="hold" grpId="4" nodeType="afterEffect">
                                  <p:stCondLst>
                                    <p:cond delay="1000"/>
                                  </p:stCondLst>
                                  <p:childTnLst>
                                    <p:animMotion origin="layout" path="M 0.36159 0.00162 L 0.68685 0.00486 " pathEditMode="relative" rAng="0" ptsTypes="AA">
                                      <p:cBhvr>
                                        <p:cTn id="36" dur="1000" fill="hold"/>
                                        <p:tgtEl>
                                          <p:spTgt spid="5"/>
                                        </p:tgtEl>
                                        <p:attrNameLst>
                                          <p:attrName>ppt_x</p:attrName>
                                          <p:attrName>ppt_y</p:attrName>
                                        </p:attrNameLst>
                                      </p:cBhvr>
                                      <p:rCtr x="1626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B3A87-3B62-4C27-B1E3-35DCB2B11901}"/>
              </a:ext>
            </a:extLst>
          </p:cNvPr>
          <p:cNvSpPr>
            <a:spLocks noGrp="1"/>
          </p:cNvSpPr>
          <p:nvPr>
            <p:ph idx="1"/>
          </p:nvPr>
        </p:nvSpPr>
        <p:spPr/>
        <p:txBody>
          <a:bodyPr/>
          <a:lstStyle/>
          <a:p>
            <a:pPr marL="0" indent="0">
              <a:buNone/>
            </a:pPr>
            <a:r>
              <a:rPr lang="en-US" dirty="0"/>
              <a:t>We can use the </a:t>
            </a:r>
            <a:r>
              <a:rPr lang="en-US" b="1" dirty="0">
                <a:latin typeface="Consolas" panose="020B0609020204030204" pitchFamily="49" charset="0"/>
              </a:rPr>
              <a:t>.tell()</a:t>
            </a:r>
            <a:r>
              <a:rPr lang="en-US" dirty="0"/>
              <a:t> method to ask where the pointer is currently placed:</a:t>
            </a:r>
          </a:p>
        </p:txBody>
      </p:sp>
      <p:sp>
        <p:nvSpPr>
          <p:cNvPr id="2" name="Title 1">
            <a:extLst>
              <a:ext uri="{FF2B5EF4-FFF2-40B4-BE49-F238E27FC236}">
                <a16:creationId xmlns:a16="http://schemas.microsoft.com/office/drawing/2014/main" id="{8DCC3FA1-7198-44A1-AB8D-D38640911234}"/>
              </a:ext>
            </a:extLst>
          </p:cNvPr>
          <p:cNvSpPr>
            <a:spLocks noGrp="1"/>
          </p:cNvSpPr>
          <p:nvPr>
            <p:ph type="title"/>
          </p:nvPr>
        </p:nvSpPr>
        <p:spPr/>
        <p:txBody>
          <a:bodyPr/>
          <a:lstStyle/>
          <a:p>
            <a:r>
              <a:rPr lang="en-US" dirty="0"/>
              <a:t>Where is My Pointer Now? - </a:t>
            </a:r>
            <a:r>
              <a:rPr lang="en-US" b="1" dirty="0">
                <a:latin typeface="Consolas" panose="020B0609020204030204" pitchFamily="49" charset="0"/>
              </a:rPr>
              <a:t>.tell()</a:t>
            </a:r>
          </a:p>
        </p:txBody>
      </p:sp>
      <p:pic>
        <p:nvPicPr>
          <p:cNvPr id="4" name="Picture 3">
            <a:extLst>
              <a:ext uri="{FF2B5EF4-FFF2-40B4-BE49-F238E27FC236}">
                <a16:creationId xmlns:a16="http://schemas.microsoft.com/office/drawing/2014/main" id="{F711305D-9EDC-4AE9-AF58-2B4794B7AE43}"/>
              </a:ext>
            </a:extLst>
          </p:cNvPr>
          <p:cNvPicPr>
            <a:picLocks noChangeAspect="1"/>
          </p:cNvPicPr>
          <p:nvPr/>
        </p:nvPicPr>
        <p:blipFill rotWithShape="1">
          <a:blip r:embed="rId2"/>
          <a:srcRect b="25739"/>
          <a:stretch/>
        </p:blipFill>
        <p:spPr>
          <a:xfrm>
            <a:off x="2200939" y="2339753"/>
            <a:ext cx="8980967" cy="2763875"/>
          </a:xfrm>
          <a:prstGeom prst="rect">
            <a:avLst/>
          </a:prstGeom>
        </p:spPr>
      </p:pic>
      <p:pic>
        <p:nvPicPr>
          <p:cNvPr id="5" name="Picture 4">
            <a:extLst>
              <a:ext uri="{FF2B5EF4-FFF2-40B4-BE49-F238E27FC236}">
                <a16:creationId xmlns:a16="http://schemas.microsoft.com/office/drawing/2014/main" id="{309DD23E-857A-4AB6-A754-8DD9A77700E1}"/>
              </a:ext>
            </a:extLst>
          </p:cNvPr>
          <p:cNvPicPr>
            <a:picLocks noChangeAspect="1"/>
          </p:cNvPicPr>
          <p:nvPr/>
        </p:nvPicPr>
        <p:blipFill rotWithShape="1">
          <a:blip r:embed="rId2"/>
          <a:srcRect t="74261"/>
          <a:stretch/>
        </p:blipFill>
        <p:spPr>
          <a:xfrm>
            <a:off x="2200939" y="5103628"/>
            <a:ext cx="8980967" cy="957968"/>
          </a:xfrm>
          <a:prstGeom prst="rect">
            <a:avLst/>
          </a:prstGeom>
        </p:spPr>
      </p:pic>
      <p:sp>
        <p:nvSpPr>
          <p:cNvPr id="6" name="TextBox 5">
            <a:extLst>
              <a:ext uri="{FF2B5EF4-FFF2-40B4-BE49-F238E27FC236}">
                <a16:creationId xmlns:a16="http://schemas.microsoft.com/office/drawing/2014/main" id="{243B8189-4264-47BD-A31D-97D467F100A3}"/>
              </a:ext>
            </a:extLst>
          </p:cNvPr>
          <p:cNvSpPr txBox="1"/>
          <p:nvPr/>
        </p:nvSpPr>
        <p:spPr>
          <a:xfrm>
            <a:off x="7208874" y="4376482"/>
            <a:ext cx="4144926" cy="954107"/>
          </a:xfrm>
          <a:prstGeom prst="rect">
            <a:avLst/>
          </a:prstGeom>
          <a:ln w="57150">
            <a:solidFill>
              <a:srgbClr val="6F1B45"/>
            </a:solidFill>
            <a:prstDash val="sysDash"/>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dirty="0"/>
              <a:t>Where is the pointer now?</a:t>
            </a:r>
          </a:p>
          <a:p>
            <a:pPr algn="ctr"/>
            <a:r>
              <a:rPr lang="en-US" sz="2800" b="1" dirty="0"/>
              <a:t>8 bytes in!</a:t>
            </a:r>
          </a:p>
        </p:txBody>
      </p:sp>
    </p:spTree>
    <p:extLst>
      <p:ext uri="{BB962C8B-B14F-4D97-AF65-F5344CB8AC3E}">
        <p14:creationId xmlns:p14="http://schemas.microsoft.com/office/powerpoint/2010/main" val="96981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Files are a long sequence of bytes.</a:t>
            </a:r>
          </a:p>
          <a:p>
            <a:pPr marL="0" indent="0">
              <a:buNone/>
            </a:pPr>
            <a:r>
              <a:rPr lang="en-US" dirty="0"/>
              <a:t>Not characters.</a:t>
            </a:r>
          </a:p>
          <a:p>
            <a:pPr marL="0" indent="0">
              <a:buNone/>
            </a:pPr>
            <a:r>
              <a:rPr lang="en-US" dirty="0"/>
              <a:t>Not letters.</a:t>
            </a:r>
          </a:p>
          <a:p>
            <a:pPr marL="0" indent="0">
              <a:buNone/>
            </a:pPr>
            <a:r>
              <a:rPr lang="en-US" b="1" dirty="0"/>
              <a:t>Bytes!</a:t>
            </a:r>
          </a:p>
          <a:p>
            <a:pPr marL="0" indent="0">
              <a:buNone/>
            </a:pPr>
            <a:endParaRPr lang="en-US" dirty="0"/>
          </a:p>
          <a:p>
            <a:pPr marL="0" indent="0">
              <a:buNone/>
            </a:pPr>
            <a:r>
              <a:rPr lang="en-US" dirty="0"/>
              <a:t>So what do we read from files?</a:t>
            </a:r>
          </a:p>
          <a:p>
            <a:pPr marL="0" indent="0">
              <a:buNone/>
            </a:pPr>
            <a:r>
              <a:rPr lang="en-US" b="1" dirty="0"/>
              <a:t>Bytes.</a:t>
            </a:r>
          </a:p>
          <a:p>
            <a:pPr marL="0" indent="0">
              <a:buNone/>
            </a:pPr>
            <a:r>
              <a:rPr lang="en-US" dirty="0"/>
              <a:t>What do we write to files?</a:t>
            </a:r>
          </a:p>
          <a:p>
            <a:pPr marL="0" indent="0">
              <a:buNone/>
            </a:pPr>
            <a:r>
              <a:rPr lang="en-US" b="1" dirty="0"/>
              <a:t>Bytes!</a:t>
            </a:r>
          </a:p>
        </p:txBody>
      </p:sp>
      <p:sp>
        <p:nvSpPr>
          <p:cNvPr id="2" name="Title 1"/>
          <p:cNvSpPr>
            <a:spLocks noGrp="1"/>
          </p:cNvSpPr>
          <p:nvPr>
            <p:ph type="title"/>
          </p:nvPr>
        </p:nvSpPr>
        <p:spPr/>
        <p:txBody>
          <a:bodyPr/>
          <a:lstStyle/>
          <a:p>
            <a:r>
              <a:rPr lang="en-US" dirty="0"/>
              <a:t>So what are files?</a:t>
            </a:r>
          </a:p>
        </p:txBody>
      </p:sp>
    </p:spTree>
    <p:extLst>
      <p:ext uri="{BB962C8B-B14F-4D97-AF65-F5344CB8AC3E}">
        <p14:creationId xmlns:p14="http://schemas.microsoft.com/office/powerpoint/2010/main" val="295742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7F394-013A-4F83-9F86-4506D495AE9A}"/>
              </a:ext>
            </a:extLst>
          </p:cNvPr>
          <p:cNvSpPr>
            <a:spLocks noGrp="1"/>
          </p:cNvSpPr>
          <p:nvPr>
            <p:ph idx="1"/>
          </p:nvPr>
        </p:nvSpPr>
        <p:spPr/>
        <p:txBody>
          <a:bodyPr/>
          <a:lstStyle/>
          <a:p>
            <a:pPr marL="0" indent="0">
              <a:buNone/>
            </a:pPr>
            <a:r>
              <a:rPr lang="en-US" dirty="0"/>
              <a:t>I can </a:t>
            </a:r>
            <a:r>
              <a:rPr lang="en-US" b="1" dirty="0"/>
              <a:t>change</a:t>
            </a:r>
            <a:r>
              <a:rPr lang="en-US" dirty="0"/>
              <a:t> the pointer’s position by using the method </a:t>
            </a:r>
            <a:r>
              <a:rPr lang="en-US" b="1" dirty="0">
                <a:latin typeface="Consolas" panose="020B0609020204030204" pitchFamily="49" charset="0"/>
              </a:rPr>
              <a:t>.seek()</a:t>
            </a:r>
            <a:r>
              <a:rPr lang="en-US" dirty="0"/>
              <a:t>, and giving the position to change to.</a:t>
            </a:r>
          </a:p>
        </p:txBody>
      </p:sp>
      <p:sp>
        <p:nvSpPr>
          <p:cNvPr id="2" name="Title 1">
            <a:extLst>
              <a:ext uri="{FF2B5EF4-FFF2-40B4-BE49-F238E27FC236}">
                <a16:creationId xmlns:a16="http://schemas.microsoft.com/office/drawing/2014/main" id="{30A267CE-4B6E-4F78-B886-15D51A3BC8CB}"/>
              </a:ext>
            </a:extLst>
          </p:cNvPr>
          <p:cNvSpPr>
            <a:spLocks noGrp="1"/>
          </p:cNvSpPr>
          <p:nvPr>
            <p:ph type="title"/>
          </p:nvPr>
        </p:nvSpPr>
        <p:spPr/>
        <p:txBody>
          <a:bodyPr/>
          <a:lstStyle/>
          <a:p>
            <a:r>
              <a:rPr lang="en-US" dirty="0"/>
              <a:t>Changing the Pointer Position</a:t>
            </a:r>
          </a:p>
        </p:txBody>
      </p:sp>
    </p:spTree>
    <p:extLst>
      <p:ext uri="{BB962C8B-B14F-4D97-AF65-F5344CB8AC3E}">
        <p14:creationId xmlns:p14="http://schemas.microsoft.com/office/powerpoint/2010/main" val="3535748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585D66F-CD84-4EE3-9576-BA0B14868304}"/>
              </a:ext>
            </a:extLst>
          </p:cNvPr>
          <p:cNvPicPr>
            <a:picLocks noChangeAspect="1"/>
          </p:cNvPicPr>
          <p:nvPr/>
        </p:nvPicPr>
        <p:blipFill rotWithShape="1">
          <a:blip r:embed="rId2"/>
          <a:srcRect t="84231"/>
          <a:stretch/>
        </p:blipFill>
        <p:spPr>
          <a:xfrm>
            <a:off x="2870790" y="5401344"/>
            <a:ext cx="6653998" cy="691113"/>
          </a:xfrm>
          <a:prstGeom prst="rect">
            <a:avLst/>
          </a:prstGeom>
        </p:spPr>
      </p:pic>
      <p:pic>
        <p:nvPicPr>
          <p:cNvPr id="11" name="Picture 10">
            <a:extLst>
              <a:ext uri="{FF2B5EF4-FFF2-40B4-BE49-F238E27FC236}">
                <a16:creationId xmlns:a16="http://schemas.microsoft.com/office/drawing/2014/main" id="{83A6493E-BFE5-4802-B6A6-9BB507A7177F}"/>
              </a:ext>
            </a:extLst>
          </p:cNvPr>
          <p:cNvPicPr>
            <a:picLocks noChangeAspect="1"/>
          </p:cNvPicPr>
          <p:nvPr/>
        </p:nvPicPr>
        <p:blipFill rotWithShape="1">
          <a:blip r:embed="rId2"/>
          <a:srcRect t="65066" b="15769"/>
          <a:stretch/>
        </p:blipFill>
        <p:spPr>
          <a:xfrm>
            <a:off x="2877095" y="4625164"/>
            <a:ext cx="6653998" cy="839972"/>
          </a:xfrm>
          <a:prstGeom prst="rect">
            <a:avLst/>
          </a:prstGeom>
        </p:spPr>
      </p:pic>
      <p:pic>
        <p:nvPicPr>
          <p:cNvPr id="12" name="Picture 11">
            <a:extLst>
              <a:ext uri="{FF2B5EF4-FFF2-40B4-BE49-F238E27FC236}">
                <a16:creationId xmlns:a16="http://schemas.microsoft.com/office/drawing/2014/main" id="{5B41AD40-622A-43FA-93A5-01EB2EBA8406}"/>
              </a:ext>
            </a:extLst>
          </p:cNvPr>
          <p:cNvPicPr>
            <a:picLocks noChangeAspect="1"/>
          </p:cNvPicPr>
          <p:nvPr/>
        </p:nvPicPr>
        <p:blipFill rotWithShape="1">
          <a:blip r:embed="rId2"/>
          <a:srcRect t="46385" b="34935"/>
          <a:stretch/>
        </p:blipFill>
        <p:spPr>
          <a:xfrm>
            <a:off x="2877095" y="3806457"/>
            <a:ext cx="6653998" cy="818708"/>
          </a:xfrm>
          <a:prstGeom prst="rect">
            <a:avLst/>
          </a:prstGeom>
        </p:spPr>
      </p:pic>
      <p:pic>
        <p:nvPicPr>
          <p:cNvPr id="4" name="Picture 3">
            <a:extLst>
              <a:ext uri="{FF2B5EF4-FFF2-40B4-BE49-F238E27FC236}">
                <a16:creationId xmlns:a16="http://schemas.microsoft.com/office/drawing/2014/main" id="{5B248670-8A3A-40B6-9BF6-E85970F7BB2D}"/>
              </a:ext>
            </a:extLst>
          </p:cNvPr>
          <p:cNvPicPr>
            <a:picLocks noChangeAspect="1"/>
          </p:cNvPicPr>
          <p:nvPr/>
        </p:nvPicPr>
        <p:blipFill rotWithShape="1">
          <a:blip r:embed="rId2"/>
          <a:srcRect t="27705" b="53615"/>
          <a:stretch/>
        </p:blipFill>
        <p:spPr>
          <a:xfrm>
            <a:off x="2870790" y="2987749"/>
            <a:ext cx="6653998" cy="818707"/>
          </a:xfrm>
          <a:prstGeom prst="rect">
            <a:avLst/>
          </a:prstGeom>
        </p:spPr>
      </p:pic>
      <p:sp>
        <p:nvSpPr>
          <p:cNvPr id="5" name="Rectangle: Rounded Corners 4">
            <a:extLst>
              <a:ext uri="{FF2B5EF4-FFF2-40B4-BE49-F238E27FC236}">
                <a16:creationId xmlns:a16="http://schemas.microsoft.com/office/drawing/2014/main" id="{D2296360-0B76-4F16-8CDE-7490CA957E74}"/>
              </a:ext>
            </a:extLst>
          </p:cNvPr>
          <p:cNvSpPr/>
          <p:nvPr/>
        </p:nvSpPr>
        <p:spPr>
          <a:xfrm>
            <a:off x="1779181" y="467944"/>
            <a:ext cx="8633637" cy="829340"/>
          </a:xfrm>
          <a:prstGeom prst="roundRect">
            <a:avLst/>
          </a:prstGeom>
          <a:solidFill>
            <a:srgbClr val="DF7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err="1">
                <a:solidFill>
                  <a:schemeClr val="tx1"/>
                </a:solidFill>
              </a:rPr>
              <a:t>abcdefghijklmnopqrstuvwxyz</a:t>
            </a:r>
            <a:endParaRPr lang="en-US" sz="5400" b="1" dirty="0">
              <a:solidFill>
                <a:schemeClr val="tx1"/>
              </a:solidFill>
            </a:endParaRPr>
          </a:p>
        </p:txBody>
      </p:sp>
      <p:pic>
        <p:nvPicPr>
          <p:cNvPr id="7" name="Picture 6">
            <a:extLst>
              <a:ext uri="{FF2B5EF4-FFF2-40B4-BE49-F238E27FC236}">
                <a16:creationId xmlns:a16="http://schemas.microsoft.com/office/drawing/2014/main" id="{DA474D74-99D8-4C0B-B151-C95CEB9E3592}"/>
              </a:ext>
            </a:extLst>
          </p:cNvPr>
          <p:cNvPicPr>
            <a:picLocks noChangeAspect="1"/>
          </p:cNvPicPr>
          <p:nvPr/>
        </p:nvPicPr>
        <p:blipFill rotWithShape="1">
          <a:blip r:embed="rId2"/>
          <a:srcRect t="8540" b="72294"/>
          <a:stretch/>
        </p:blipFill>
        <p:spPr>
          <a:xfrm>
            <a:off x="2870790" y="2147777"/>
            <a:ext cx="6653998" cy="839972"/>
          </a:xfrm>
          <a:prstGeom prst="rect">
            <a:avLst/>
          </a:prstGeom>
        </p:spPr>
      </p:pic>
      <p:pic>
        <p:nvPicPr>
          <p:cNvPr id="8" name="Picture 7">
            <a:extLst>
              <a:ext uri="{FF2B5EF4-FFF2-40B4-BE49-F238E27FC236}">
                <a16:creationId xmlns:a16="http://schemas.microsoft.com/office/drawing/2014/main" id="{E974D195-5301-4FE8-85DB-E3AED30FB1A9}"/>
              </a:ext>
            </a:extLst>
          </p:cNvPr>
          <p:cNvPicPr>
            <a:picLocks noChangeAspect="1"/>
          </p:cNvPicPr>
          <p:nvPr/>
        </p:nvPicPr>
        <p:blipFill rotWithShape="1">
          <a:blip r:embed="rId2"/>
          <a:srcRect b="91460"/>
          <a:stretch/>
        </p:blipFill>
        <p:spPr>
          <a:xfrm>
            <a:off x="2870790" y="1837289"/>
            <a:ext cx="6653998" cy="374281"/>
          </a:xfrm>
          <a:prstGeom prst="rect">
            <a:avLst/>
          </a:prstGeom>
        </p:spPr>
      </p:pic>
      <p:sp>
        <p:nvSpPr>
          <p:cNvPr id="6" name="Arrow: Up 5">
            <a:extLst>
              <a:ext uri="{FF2B5EF4-FFF2-40B4-BE49-F238E27FC236}">
                <a16:creationId xmlns:a16="http://schemas.microsoft.com/office/drawing/2014/main" id="{82135A0D-C58C-4634-B7EF-1E1CE4BD9C34}"/>
              </a:ext>
            </a:extLst>
          </p:cNvPr>
          <p:cNvSpPr/>
          <p:nvPr/>
        </p:nvSpPr>
        <p:spPr>
          <a:xfrm>
            <a:off x="1743732" y="1222579"/>
            <a:ext cx="308345" cy="1020725"/>
          </a:xfrm>
          <a:prstGeom prst="upArrow">
            <a:avLst>
              <a:gd name="adj1" fmla="val 43104"/>
              <a:gd name="adj2" fmla="val 108621"/>
            </a:avLst>
          </a:prstGeom>
          <a:solidFill>
            <a:srgbClr val="6F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314369E6-FFB1-4FF5-B8CC-7434C178E028}"/>
              </a:ext>
            </a:extLst>
          </p:cNvPr>
          <p:cNvSpPr/>
          <p:nvPr/>
        </p:nvSpPr>
        <p:spPr>
          <a:xfrm>
            <a:off x="2488018" y="1222579"/>
            <a:ext cx="308345" cy="1020725"/>
          </a:xfrm>
          <a:prstGeom prst="upArrow">
            <a:avLst>
              <a:gd name="adj1" fmla="val 43104"/>
              <a:gd name="adj2" fmla="val 108621"/>
            </a:avLst>
          </a:prstGeom>
          <a:solidFill>
            <a:srgbClr val="6F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2">
            <a:extLst>
              <a:ext uri="{FF2B5EF4-FFF2-40B4-BE49-F238E27FC236}">
                <a16:creationId xmlns:a16="http://schemas.microsoft.com/office/drawing/2014/main" id="{314369E6-FFB1-4FF5-B8CC-7434C178E028}"/>
              </a:ext>
            </a:extLst>
          </p:cNvPr>
          <p:cNvSpPr/>
          <p:nvPr/>
        </p:nvSpPr>
        <p:spPr>
          <a:xfrm>
            <a:off x="6142073" y="1196275"/>
            <a:ext cx="308345" cy="1020725"/>
          </a:xfrm>
          <a:prstGeom prst="upArrow">
            <a:avLst>
              <a:gd name="adj1" fmla="val 43104"/>
              <a:gd name="adj2" fmla="val 108621"/>
            </a:avLst>
          </a:prstGeom>
          <a:solidFill>
            <a:srgbClr val="6F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09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63" presetClass="path" presetSubtype="0" accel="50000" decel="50000" fill="hold" grpId="1" nodeType="afterEffect">
                                  <p:stCondLst>
                                    <p:cond delay="1000"/>
                                  </p:stCondLst>
                                  <p:childTnLst>
                                    <p:animMotion origin="layout" path="M 1.04167E-6 3.7037E-6 L 0.14349 -0.00139 " pathEditMode="relative" rAng="0" ptsTypes="AA">
                                      <p:cBhvr>
                                        <p:cTn id="16" dur="1000" fill="hold"/>
                                        <p:tgtEl>
                                          <p:spTgt spid="6"/>
                                        </p:tgtEl>
                                        <p:attrNameLst>
                                          <p:attrName>ppt_x</p:attrName>
                                          <p:attrName>ppt_y</p:attrName>
                                        </p:attrNameLst>
                                      </p:cBhvr>
                                      <p:rCtr x="7174" y="-6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10" presetClass="exit" presetSubtype="0" fill="hold" grpId="5" nodeType="afterEffect">
                                  <p:stCondLst>
                                    <p:cond delay="1000"/>
                                  </p:stCondLst>
                                  <p:childTnLst>
                                    <p:animEffect transition="out" filter="fade">
                                      <p:cBhvr>
                                        <p:cTn id="23" dur="1000"/>
                                        <p:tgtEl>
                                          <p:spTgt spid="6"/>
                                        </p:tgtEl>
                                      </p:cBhvr>
                                    </p:animEffect>
                                    <p:set>
                                      <p:cBhvr>
                                        <p:cTn id="24" dur="1" fill="hold">
                                          <p:stCondLst>
                                            <p:cond delay="999"/>
                                          </p:stCondLst>
                                        </p:cTn>
                                        <p:tgtEl>
                                          <p:spTgt spid="6"/>
                                        </p:tgtEl>
                                        <p:attrNameLst>
                                          <p:attrName>style.visibility</p:attrName>
                                        </p:attrNameLst>
                                      </p:cBhvr>
                                      <p:to>
                                        <p:strVal val="hidden"/>
                                      </p:to>
                                    </p:se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par>
                          <p:cTn id="33" fill="hold">
                            <p:stCondLst>
                              <p:cond delay="0"/>
                            </p:stCondLst>
                            <p:childTnLst>
                              <p:par>
                                <p:cTn id="34" presetID="63" presetClass="path" presetSubtype="0" accel="50000" decel="50000" fill="hold" grpId="1" nodeType="afterEffect">
                                  <p:stCondLst>
                                    <p:cond delay="1000"/>
                                  </p:stCondLst>
                                  <p:childTnLst>
                                    <p:animMotion origin="layout" path="M 3.33333E-6 3.7037E-6 L 0.08073 0.00023 " pathEditMode="relative" rAng="0" ptsTypes="AA">
                                      <p:cBhvr>
                                        <p:cTn id="35" dur="1000" fill="hold"/>
                                        <p:tgtEl>
                                          <p:spTgt spid="13"/>
                                        </p:tgtEl>
                                        <p:attrNameLst>
                                          <p:attrName>ppt_x</p:attrName>
                                          <p:attrName>ppt_y</p:attrName>
                                        </p:attrNameLst>
                                      </p:cBhvr>
                                      <p:rCtr x="4036" y="0"/>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par>
                          <p:cTn id="40" fill="hold">
                            <p:stCondLst>
                              <p:cond delay="0"/>
                            </p:stCondLst>
                            <p:childTnLst>
                              <p:par>
                                <p:cTn id="41" presetID="10" presetClass="exit" presetSubtype="0" fill="hold" grpId="2" nodeType="afterEffect">
                                  <p:stCondLst>
                                    <p:cond delay="1000"/>
                                  </p:stCondLst>
                                  <p:childTnLst>
                                    <p:animEffect transition="out" filter="fade">
                                      <p:cBhvr>
                                        <p:cTn id="42" dur="1000"/>
                                        <p:tgtEl>
                                          <p:spTgt spid="13"/>
                                        </p:tgtEl>
                                      </p:cBhvr>
                                    </p:animEffect>
                                    <p:set>
                                      <p:cBhvr>
                                        <p:cTn id="43" dur="1" fill="hold">
                                          <p:stCondLst>
                                            <p:cond delay="999"/>
                                          </p:stCondLst>
                                        </p:cTn>
                                        <p:tgtEl>
                                          <p:spTgt spid="13"/>
                                        </p:tgtEl>
                                        <p:attrNameLst>
                                          <p:attrName>style.visibility</p:attrName>
                                        </p:attrNameLst>
                                      </p:cBhvr>
                                      <p:to>
                                        <p:strVal val="hidden"/>
                                      </p:to>
                                    </p:se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par>
                          <p:cTn id="52" fill="hold">
                            <p:stCondLst>
                              <p:cond delay="0"/>
                            </p:stCondLst>
                            <p:childTnLst>
                              <p:par>
                                <p:cTn id="53" presetID="63" presetClass="path" presetSubtype="0" accel="50000" decel="50000" fill="hold" grpId="1" nodeType="afterEffect">
                                  <p:stCondLst>
                                    <p:cond delay="1500"/>
                                  </p:stCondLst>
                                  <p:childTnLst>
                                    <p:animMotion origin="layout" path="M 3.75E-6 -2.59259E-6 L 0.32981 -0.00115 " pathEditMode="relative" rAng="0" ptsTypes="AA">
                                      <p:cBhvr>
                                        <p:cTn id="54" dur="2000" fill="hold"/>
                                        <p:tgtEl>
                                          <p:spTgt spid="14"/>
                                        </p:tgtEl>
                                        <p:attrNameLst>
                                          <p:attrName>ppt_x</p:attrName>
                                          <p:attrName>ppt_y</p:attrName>
                                        </p:attrNameLst>
                                      </p:cBhvr>
                                      <p:rCtr x="16484"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5" animBg="1"/>
      <p:bldP spid="13" grpId="0" animBg="1"/>
      <p:bldP spid="13" grpId="1" animBg="1"/>
      <p:bldP spid="13" grpId="2" animBg="1"/>
      <p:bldP spid="14" grpId="0" animBg="1"/>
      <p:bldP spid="1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So, in order for us to reread the file (use the </a:t>
            </a:r>
            <a:r>
              <a:rPr lang="en-US" b="1" dirty="0">
                <a:latin typeface="Consolas" panose="020B0609020204030204" pitchFamily="49" charset="0"/>
              </a:rPr>
              <a:t>.read()</a:t>
            </a:r>
            <a:r>
              <a:rPr lang="en-US" dirty="0"/>
              <a:t> method twice), all we need to do is to reset the pointer to the beginning of the file!</a:t>
            </a:r>
          </a:p>
        </p:txBody>
      </p:sp>
      <p:sp>
        <p:nvSpPr>
          <p:cNvPr id="2" name="Title 1"/>
          <p:cNvSpPr>
            <a:spLocks noGrp="1"/>
          </p:cNvSpPr>
          <p:nvPr>
            <p:ph type="title"/>
          </p:nvPr>
        </p:nvSpPr>
        <p:spPr/>
        <p:txBody>
          <a:bodyPr/>
          <a:lstStyle/>
          <a:p>
            <a:r>
              <a:rPr lang="en-US" dirty="0"/>
              <a:t>Reading the File Twice</a:t>
            </a:r>
          </a:p>
        </p:txBody>
      </p:sp>
      <p:pic>
        <p:nvPicPr>
          <p:cNvPr id="4" name="Picture 3"/>
          <p:cNvPicPr>
            <a:picLocks noChangeAspect="1"/>
          </p:cNvPicPr>
          <p:nvPr/>
        </p:nvPicPr>
        <p:blipFill>
          <a:blip r:embed="rId2"/>
          <a:stretch>
            <a:fillRect/>
          </a:stretch>
        </p:blipFill>
        <p:spPr>
          <a:xfrm>
            <a:off x="2363637" y="2960131"/>
            <a:ext cx="7464725" cy="3190954"/>
          </a:xfrm>
          <a:prstGeom prst="rect">
            <a:avLst/>
          </a:prstGeom>
        </p:spPr>
      </p:pic>
    </p:spTree>
    <p:extLst>
      <p:ext uri="{BB962C8B-B14F-4D97-AF65-F5344CB8AC3E}">
        <p14:creationId xmlns:p14="http://schemas.microsoft.com/office/powerpoint/2010/main" val="4064752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Up until now, opening a file took a few lines, and you had to make sure you remember to close the file.</a:t>
            </a:r>
          </a:p>
        </p:txBody>
      </p:sp>
      <p:sp>
        <p:nvSpPr>
          <p:cNvPr id="2" name="Title 1"/>
          <p:cNvSpPr>
            <a:spLocks noGrp="1"/>
          </p:cNvSpPr>
          <p:nvPr>
            <p:ph type="title"/>
          </p:nvPr>
        </p:nvSpPr>
        <p:spPr/>
        <p:txBody>
          <a:bodyPr/>
          <a:lstStyle/>
          <a:p>
            <a:r>
              <a:rPr lang="en-US" dirty="0"/>
              <a:t>The </a:t>
            </a:r>
            <a:r>
              <a:rPr lang="en-US" b="1" dirty="0">
                <a:latin typeface="Consolas" panose="020B0609020204030204" pitchFamily="49" charset="0"/>
              </a:rPr>
              <a:t>with</a:t>
            </a:r>
            <a:r>
              <a:rPr lang="en-US" dirty="0"/>
              <a:t> Keyword</a:t>
            </a:r>
          </a:p>
        </p:txBody>
      </p:sp>
      <p:pic>
        <p:nvPicPr>
          <p:cNvPr id="4" name="Picture 3"/>
          <p:cNvPicPr>
            <a:picLocks noChangeAspect="1"/>
          </p:cNvPicPr>
          <p:nvPr/>
        </p:nvPicPr>
        <p:blipFill rotWithShape="1">
          <a:blip r:embed="rId2"/>
          <a:srcRect l="1773"/>
          <a:stretch/>
        </p:blipFill>
        <p:spPr>
          <a:xfrm>
            <a:off x="435504" y="2891018"/>
            <a:ext cx="11320992" cy="3238500"/>
          </a:xfrm>
          <a:prstGeom prst="rect">
            <a:avLst/>
          </a:prstGeom>
        </p:spPr>
      </p:pic>
    </p:spTree>
    <p:extLst>
      <p:ext uri="{BB962C8B-B14F-4D97-AF65-F5344CB8AC3E}">
        <p14:creationId xmlns:p14="http://schemas.microsoft.com/office/powerpoint/2010/main" val="415785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But what if you forget to close the file?</a:t>
            </a:r>
          </a:p>
          <a:p>
            <a:pPr marL="0" indent="0">
              <a:buNone/>
            </a:pPr>
            <a:endParaRPr lang="en-US" dirty="0"/>
          </a:p>
          <a:p>
            <a:pPr marL="0" indent="0">
              <a:buNone/>
            </a:pPr>
            <a:r>
              <a:rPr lang="en-US" dirty="0"/>
              <a:t>Or what if an error gets raised, before the </a:t>
            </a:r>
            <a:r>
              <a:rPr lang="en-US" b="1" dirty="0">
                <a:latin typeface="Consolas" panose="020B0609020204030204" pitchFamily="49" charset="0"/>
              </a:rPr>
              <a:t>.close()</a:t>
            </a:r>
            <a:r>
              <a:rPr lang="en-US" dirty="0"/>
              <a:t> method was executed?</a:t>
            </a:r>
          </a:p>
        </p:txBody>
      </p:sp>
      <p:sp>
        <p:nvSpPr>
          <p:cNvPr id="2" name="Title 1"/>
          <p:cNvSpPr>
            <a:spLocks noGrp="1"/>
          </p:cNvSpPr>
          <p:nvPr>
            <p:ph type="title"/>
          </p:nvPr>
        </p:nvSpPr>
        <p:spPr/>
        <p:txBody>
          <a:bodyPr/>
          <a:lstStyle/>
          <a:p>
            <a:r>
              <a:rPr lang="en-US" dirty="0"/>
              <a:t>The </a:t>
            </a:r>
            <a:r>
              <a:rPr lang="en-US" b="1" dirty="0">
                <a:latin typeface="Consolas" panose="020B0609020204030204" pitchFamily="49" charset="0"/>
              </a:rPr>
              <a:t>with</a:t>
            </a:r>
            <a:r>
              <a:rPr lang="en-US" dirty="0"/>
              <a:t> Keyword (cont.)</a:t>
            </a:r>
          </a:p>
        </p:txBody>
      </p:sp>
    </p:spTree>
    <p:extLst>
      <p:ext uri="{BB962C8B-B14F-4D97-AF65-F5344CB8AC3E}">
        <p14:creationId xmlns:p14="http://schemas.microsoft.com/office/powerpoint/2010/main" val="333219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Using </a:t>
            </a:r>
            <a:r>
              <a:rPr lang="en-US" b="1" dirty="0">
                <a:latin typeface="Consolas" panose="020B0609020204030204" pitchFamily="49" charset="0"/>
              </a:rPr>
              <a:t>with</a:t>
            </a:r>
            <a:r>
              <a:rPr lang="en-US" dirty="0"/>
              <a:t>, we can handle files easier!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t>
            </a:r>
            <a:r>
              <a:rPr lang="en-US" b="1" dirty="0">
                <a:latin typeface="Consolas" panose="020B0609020204030204" pitchFamily="49" charset="0"/>
              </a:rPr>
              <a:t>with</a:t>
            </a:r>
            <a:r>
              <a:rPr lang="en-US" dirty="0"/>
              <a:t> creates the </a:t>
            </a:r>
            <a:r>
              <a:rPr lang="en-US" b="1" dirty="0">
                <a:latin typeface="Consolas" panose="020B0609020204030204" pitchFamily="49" charset="0"/>
              </a:rPr>
              <a:t>open()</a:t>
            </a:r>
            <a:r>
              <a:rPr lang="en-US" dirty="0"/>
              <a:t> object and saves it in the variable </a:t>
            </a:r>
            <a:r>
              <a:rPr lang="en-US" b="1" dirty="0">
                <a:latin typeface="Consolas" panose="020B0609020204030204" pitchFamily="49" charset="0"/>
              </a:rPr>
              <a:t>f</a:t>
            </a:r>
            <a:r>
              <a:rPr lang="en-US" dirty="0"/>
              <a:t>.</a:t>
            </a:r>
          </a:p>
          <a:p>
            <a:pPr marL="0" indent="0">
              <a:buNone/>
            </a:pPr>
            <a:r>
              <a:rPr lang="en-US" dirty="0"/>
              <a:t>It also makes sure to execute </a:t>
            </a:r>
            <a:r>
              <a:rPr lang="en-US" b="1" dirty="0">
                <a:latin typeface="Consolas" panose="020B0609020204030204" pitchFamily="49" charset="0"/>
              </a:rPr>
              <a:t>.close()</a:t>
            </a:r>
            <a:r>
              <a:rPr lang="en-US" dirty="0"/>
              <a:t> for you, even if an error happens!</a:t>
            </a:r>
          </a:p>
        </p:txBody>
      </p:sp>
      <p:sp>
        <p:nvSpPr>
          <p:cNvPr id="2" name="Title 1"/>
          <p:cNvSpPr>
            <a:spLocks noGrp="1"/>
          </p:cNvSpPr>
          <p:nvPr>
            <p:ph type="title"/>
          </p:nvPr>
        </p:nvSpPr>
        <p:spPr/>
        <p:txBody>
          <a:bodyPr/>
          <a:lstStyle/>
          <a:p>
            <a:r>
              <a:rPr lang="en-US" dirty="0"/>
              <a:t>The </a:t>
            </a:r>
            <a:r>
              <a:rPr lang="en-US" b="1" dirty="0">
                <a:latin typeface="Consolas" panose="020B0609020204030204" pitchFamily="49" charset="0"/>
              </a:rPr>
              <a:t>with</a:t>
            </a:r>
            <a:r>
              <a:rPr lang="en-US" dirty="0"/>
              <a:t> Keyword - Reading</a:t>
            </a:r>
          </a:p>
        </p:txBody>
      </p:sp>
      <p:pic>
        <p:nvPicPr>
          <p:cNvPr id="5" name="Picture 4"/>
          <p:cNvPicPr>
            <a:picLocks noChangeAspect="1"/>
          </p:cNvPicPr>
          <p:nvPr/>
        </p:nvPicPr>
        <p:blipFill rotWithShape="1">
          <a:blip r:embed="rId2"/>
          <a:srcRect l="807"/>
          <a:stretch/>
        </p:blipFill>
        <p:spPr>
          <a:xfrm>
            <a:off x="685800" y="2526363"/>
            <a:ext cx="10820399" cy="1776568"/>
          </a:xfrm>
          <a:prstGeom prst="rect">
            <a:avLst/>
          </a:prstGeom>
        </p:spPr>
      </p:pic>
    </p:spTree>
    <p:extLst>
      <p:ext uri="{BB962C8B-B14F-4D97-AF65-F5344CB8AC3E}">
        <p14:creationId xmlns:p14="http://schemas.microsoft.com/office/powerpoint/2010/main" val="238365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latin typeface="Consolas" panose="020B0609020204030204" pitchFamily="49" charset="0"/>
              </a:rPr>
              <a:t>with</a:t>
            </a:r>
            <a:r>
              <a:rPr lang="en-US" dirty="0"/>
              <a:t> Keyword - Writing</a:t>
            </a:r>
          </a:p>
        </p:txBody>
      </p:sp>
      <p:pic>
        <p:nvPicPr>
          <p:cNvPr id="4" name="Picture 3"/>
          <p:cNvPicPr>
            <a:picLocks noChangeAspect="1"/>
          </p:cNvPicPr>
          <p:nvPr/>
        </p:nvPicPr>
        <p:blipFill rotWithShape="1">
          <a:blip r:embed="rId2"/>
          <a:srcRect l="716"/>
          <a:stretch/>
        </p:blipFill>
        <p:spPr>
          <a:xfrm>
            <a:off x="620830" y="2746745"/>
            <a:ext cx="10950340" cy="1254549"/>
          </a:xfrm>
          <a:prstGeom prst="rect">
            <a:avLst/>
          </a:prstGeom>
        </p:spPr>
      </p:pic>
    </p:spTree>
    <p:extLst>
      <p:ext uri="{BB962C8B-B14F-4D97-AF65-F5344CB8AC3E}">
        <p14:creationId xmlns:p14="http://schemas.microsoft.com/office/powerpoint/2010/main" val="2839706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3000" b="1" dirty="0"/>
              <a:t>Apart from modes </a:t>
            </a:r>
            <a:r>
              <a:rPr lang="en-US" sz="3000" b="1" dirty="0">
                <a:latin typeface="Consolas" panose="020B0609020204030204" pitchFamily="49" charset="0"/>
              </a:rPr>
              <a:t>‘</a:t>
            </a:r>
            <a:r>
              <a:rPr lang="en-US" sz="3000" b="1" dirty="0" err="1">
                <a:latin typeface="Consolas" panose="020B0609020204030204" pitchFamily="49" charset="0"/>
              </a:rPr>
              <a:t>rb</a:t>
            </a:r>
            <a:r>
              <a:rPr lang="en-US" sz="3000" b="1" dirty="0">
                <a:latin typeface="Consolas" panose="020B0609020204030204" pitchFamily="49" charset="0"/>
              </a:rPr>
              <a:t>’</a:t>
            </a:r>
            <a:r>
              <a:rPr lang="en-US" sz="3000" b="1" dirty="0"/>
              <a:t> and </a:t>
            </a:r>
            <a:r>
              <a:rPr lang="en-US" sz="3000" b="1" dirty="0">
                <a:latin typeface="Consolas" panose="020B0609020204030204" pitchFamily="49" charset="0"/>
              </a:rPr>
              <a:t>‘</a:t>
            </a:r>
            <a:r>
              <a:rPr lang="en-US" sz="3000" b="1" dirty="0" err="1">
                <a:latin typeface="Consolas" panose="020B0609020204030204" pitchFamily="49" charset="0"/>
              </a:rPr>
              <a:t>wb</a:t>
            </a:r>
            <a:r>
              <a:rPr lang="en-US" sz="3000" b="1" dirty="0">
                <a:latin typeface="Consolas" panose="020B0609020204030204" pitchFamily="49" charset="0"/>
              </a:rPr>
              <a:t>’</a:t>
            </a:r>
            <a:r>
              <a:rPr lang="en-US" sz="3000" b="1" dirty="0"/>
              <a:t>, there are the modes </a:t>
            </a:r>
            <a:r>
              <a:rPr lang="en-US" sz="3000" b="1" dirty="0">
                <a:latin typeface="Consolas" panose="020B0609020204030204" pitchFamily="49" charset="0"/>
              </a:rPr>
              <a:t>‘r’</a:t>
            </a:r>
            <a:r>
              <a:rPr lang="en-US" sz="3000" b="1" dirty="0"/>
              <a:t> and </a:t>
            </a:r>
            <a:r>
              <a:rPr lang="en-US" sz="3000" b="1" dirty="0">
                <a:latin typeface="Consolas" panose="020B0609020204030204" pitchFamily="49" charset="0"/>
              </a:rPr>
              <a:t>‘w’</a:t>
            </a:r>
            <a:r>
              <a:rPr lang="en-US" sz="3000" b="1" dirty="0"/>
              <a:t>.</a:t>
            </a:r>
          </a:p>
          <a:p>
            <a:pPr marL="0" indent="0">
              <a:buNone/>
            </a:pPr>
            <a:r>
              <a:rPr lang="en-US" sz="3000" b="1" dirty="0"/>
              <a:t>Repeat after me: We will never use modes </a:t>
            </a:r>
            <a:r>
              <a:rPr lang="en-US" sz="3000" b="1" dirty="0">
                <a:latin typeface="Consolas" panose="020B0609020204030204" pitchFamily="49" charset="0"/>
              </a:rPr>
              <a:t>‘r’</a:t>
            </a:r>
            <a:r>
              <a:rPr lang="en-US" sz="3000" b="1" dirty="0"/>
              <a:t> and </a:t>
            </a:r>
            <a:r>
              <a:rPr lang="en-US" sz="3000" b="1" dirty="0">
                <a:latin typeface="Consolas" panose="020B0609020204030204" pitchFamily="49" charset="0"/>
              </a:rPr>
              <a:t>‘w’</a:t>
            </a:r>
            <a:r>
              <a:rPr lang="en-US" sz="3000" b="1" dirty="0"/>
              <a:t>!</a:t>
            </a:r>
          </a:p>
          <a:p>
            <a:pPr marL="0" indent="0">
              <a:buNone/>
            </a:pPr>
            <a:endParaRPr lang="en-US" sz="2400" dirty="0"/>
          </a:p>
          <a:p>
            <a:pPr marL="0" indent="0">
              <a:buNone/>
            </a:pPr>
            <a:r>
              <a:rPr lang="en-US" sz="2400" dirty="0"/>
              <a:t>Explanation:</a:t>
            </a:r>
          </a:p>
          <a:p>
            <a:r>
              <a:rPr lang="en-US" sz="2400" dirty="0"/>
              <a:t>Whenever we read or write English text files, there are certain bytes that make the writing/reading </a:t>
            </a:r>
            <a:r>
              <a:rPr lang="en-US" sz="2400" b="1" i="1" dirty="0"/>
              <a:t>stop</a:t>
            </a:r>
            <a:r>
              <a:rPr lang="en-US" sz="2400" dirty="0"/>
              <a:t> when the pointer reaches them.</a:t>
            </a:r>
          </a:p>
          <a:p>
            <a:r>
              <a:rPr lang="en-US" sz="2400" dirty="0"/>
              <a:t>We will usually write and read files that are not English text, which means that these bytes should be ignored.</a:t>
            </a:r>
          </a:p>
          <a:p>
            <a:r>
              <a:rPr lang="en-US" sz="2400" dirty="0"/>
              <a:t>The </a:t>
            </a:r>
            <a:r>
              <a:rPr lang="en-US" sz="2400" dirty="0">
                <a:latin typeface="Consolas" panose="020B0609020204030204" pitchFamily="49" charset="0"/>
              </a:rPr>
              <a:t>‘b’</a:t>
            </a:r>
            <a:r>
              <a:rPr lang="en-US" sz="2400" dirty="0"/>
              <a:t> in the mode stands for </a:t>
            </a:r>
            <a:r>
              <a:rPr lang="en-US" sz="2400" i="1" dirty="0"/>
              <a:t>binary</a:t>
            </a:r>
            <a:r>
              <a:rPr lang="en-US" sz="2400" dirty="0"/>
              <a:t>. This means that we should write and read our files, while ignoring the stopping bytes.</a:t>
            </a:r>
          </a:p>
          <a:p>
            <a:r>
              <a:rPr lang="en-US" sz="2400" dirty="0"/>
              <a:t>This is why we will </a:t>
            </a:r>
            <a:r>
              <a:rPr lang="en-US" sz="2400" b="1" i="1" dirty="0"/>
              <a:t>always</a:t>
            </a:r>
            <a:r>
              <a:rPr lang="en-US" sz="2400" dirty="0"/>
              <a:t> use the binary modes!</a:t>
            </a:r>
          </a:p>
        </p:txBody>
      </p:sp>
      <p:sp>
        <p:nvSpPr>
          <p:cNvPr id="2" name="Title 1"/>
          <p:cNvSpPr>
            <a:spLocks noGrp="1"/>
          </p:cNvSpPr>
          <p:nvPr>
            <p:ph type="title"/>
          </p:nvPr>
        </p:nvSpPr>
        <p:spPr/>
        <p:txBody>
          <a:bodyPr/>
          <a:lstStyle/>
          <a:p>
            <a:r>
              <a:rPr lang="en-US" dirty="0"/>
              <a:t>Modes Without </a:t>
            </a:r>
            <a:r>
              <a:rPr lang="en-US" b="1" dirty="0">
                <a:latin typeface="Consolas" panose="020B0609020204030204" pitchFamily="49" charset="0"/>
              </a:rPr>
              <a:t>‘b’</a:t>
            </a:r>
          </a:p>
        </p:txBody>
      </p:sp>
    </p:spTree>
    <p:extLst>
      <p:ext uri="{BB962C8B-B14F-4D97-AF65-F5344CB8AC3E}">
        <p14:creationId xmlns:p14="http://schemas.microsoft.com/office/powerpoint/2010/main" val="1271078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129463" cy="4351338"/>
          </a:xfrm>
        </p:spPr>
        <p:txBody>
          <a:bodyPr/>
          <a:lstStyle/>
          <a:p>
            <a:r>
              <a:rPr lang="en-US" dirty="0"/>
              <a:t>Files are a sequence of bytes</a:t>
            </a:r>
          </a:p>
          <a:p>
            <a:endParaRPr lang="en-US" dirty="0"/>
          </a:p>
          <a:p>
            <a:r>
              <a:rPr lang="en-US" dirty="0"/>
              <a:t>The </a:t>
            </a:r>
            <a:r>
              <a:rPr lang="en-US" b="1" dirty="0">
                <a:latin typeface="Consolas" panose="020B0609020204030204" pitchFamily="49" charset="0"/>
              </a:rPr>
              <a:t>byte</a:t>
            </a:r>
            <a:r>
              <a:rPr lang="en-US" dirty="0"/>
              <a:t> type</a:t>
            </a:r>
          </a:p>
          <a:p>
            <a:endParaRPr lang="en-US" dirty="0"/>
          </a:p>
          <a:p>
            <a:r>
              <a:rPr lang="en-US" dirty="0"/>
              <a:t>Encoding and Decoding</a:t>
            </a:r>
          </a:p>
          <a:p>
            <a:endParaRPr lang="en-US" dirty="0"/>
          </a:p>
          <a:p>
            <a:r>
              <a:rPr lang="en-US" dirty="0"/>
              <a:t>Reading Files (mode </a:t>
            </a:r>
            <a:r>
              <a:rPr lang="en-US" b="1" dirty="0">
                <a:latin typeface="Consolas" panose="020B0609020204030204" pitchFamily="49" charset="0"/>
              </a:rPr>
              <a:t>‘</a:t>
            </a:r>
            <a:r>
              <a:rPr lang="en-US" b="1" dirty="0" err="1">
                <a:latin typeface="Consolas" panose="020B0609020204030204" pitchFamily="49" charset="0"/>
              </a:rPr>
              <a:t>rb</a:t>
            </a:r>
            <a:r>
              <a:rPr lang="en-US" b="1" dirty="0">
                <a:latin typeface="Consolas" panose="020B0609020204030204" pitchFamily="49" charset="0"/>
              </a:rPr>
              <a:t>’</a:t>
            </a:r>
            <a:r>
              <a:rPr lang="en-US" dirty="0"/>
              <a:t>)</a:t>
            </a:r>
          </a:p>
        </p:txBody>
      </p:sp>
      <p:sp>
        <p:nvSpPr>
          <p:cNvPr id="2" name="Title 1"/>
          <p:cNvSpPr>
            <a:spLocks noGrp="1"/>
          </p:cNvSpPr>
          <p:nvPr>
            <p:ph type="title"/>
          </p:nvPr>
        </p:nvSpPr>
        <p:spPr/>
        <p:txBody>
          <a:bodyPr/>
          <a:lstStyle/>
          <a:p>
            <a:r>
              <a:rPr lang="en-US" dirty="0"/>
              <a:t>Summary</a:t>
            </a:r>
          </a:p>
        </p:txBody>
      </p:sp>
      <p:sp>
        <p:nvSpPr>
          <p:cNvPr id="4" name="Content Placeholder 2"/>
          <p:cNvSpPr txBox="1">
            <a:spLocks/>
          </p:cNvSpPr>
          <p:nvPr/>
        </p:nvSpPr>
        <p:spPr>
          <a:xfrm>
            <a:off x="6237973" y="1825625"/>
            <a:ext cx="536046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Writing Files (mode </a:t>
            </a:r>
            <a:r>
              <a:rPr lang="en-US" b="1" dirty="0">
                <a:latin typeface="Consolas" panose="020B0609020204030204" pitchFamily="49" charset="0"/>
              </a:rPr>
              <a:t>‘</a:t>
            </a:r>
            <a:r>
              <a:rPr lang="en-US" b="1" dirty="0" err="1">
                <a:latin typeface="Consolas" panose="020B0609020204030204" pitchFamily="49" charset="0"/>
              </a:rPr>
              <a:t>wb</a:t>
            </a:r>
            <a:r>
              <a:rPr lang="en-US" b="1" dirty="0">
                <a:latin typeface="Consolas" panose="020B0609020204030204" pitchFamily="49" charset="0"/>
              </a:rPr>
              <a:t>’</a:t>
            </a:r>
            <a:r>
              <a:rPr lang="en-US" dirty="0"/>
              <a:t>)</a:t>
            </a:r>
          </a:p>
          <a:p>
            <a:endParaRPr lang="en-US" dirty="0"/>
          </a:p>
          <a:p>
            <a:r>
              <a:rPr lang="en-US" dirty="0"/>
              <a:t>Reading Multi-line Text</a:t>
            </a:r>
          </a:p>
          <a:p>
            <a:endParaRPr lang="en-US" dirty="0"/>
          </a:p>
          <a:p>
            <a:r>
              <a:rPr lang="en-US" dirty="0"/>
              <a:t>File Pointers – the </a:t>
            </a:r>
            <a:r>
              <a:rPr lang="en-US" b="1" dirty="0">
                <a:latin typeface="Consolas" panose="020B0609020204030204" pitchFamily="49" charset="0"/>
              </a:rPr>
              <a:t>read</a:t>
            </a:r>
            <a:r>
              <a:rPr lang="en-US" dirty="0"/>
              <a:t>, </a:t>
            </a:r>
            <a:r>
              <a:rPr lang="en-US" b="1" dirty="0">
                <a:latin typeface="Consolas" panose="020B0609020204030204" pitchFamily="49" charset="0"/>
              </a:rPr>
              <a:t>tell</a:t>
            </a:r>
            <a:r>
              <a:rPr lang="en-US" dirty="0"/>
              <a:t> and </a:t>
            </a:r>
            <a:r>
              <a:rPr lang="en-US" b="1" dirty="0">
                <a:latin typeface="Consolas" panose="020B0609020204030204" pitchFamily="49" charset="0"/>
              </a:rPr>
              <a:t>seek</a:t>
            </a:r>
            <a:r>
              <a:rPr lang="en-US" dirty="0"/>
              <a:t> Methods</a:t>
            </a:r>
          </a:p>
          <a:p>
            <a:endParaRPr lang="en-US" dirty="0"/>
          </a:p>
          <a:p>
            <a:r>
              <a:rPr lang="en-US" dirty="0"/>
              <a:t>The </a:t>
            </a:r>
            <a:r>
              <a:rPr lang="en-US" b="1" dirty="0">
                <a:latin typeface="Consolas" panose="020B0609020204030204" pitchFamily="49" charset="0"/>
              </a:rPr>
              <a:t>with</a:t>
            </a:r>
            <a:r>
              <a:rPr lang="en-US" dirty="0"/>
              <a:t> Keyword</a:t>
            </a:r>
          </a:p>
        </p:txBody>
      </p:sp>
    </p:spTree>
    <p:extLst>
      <p:ext uri="{BB962C8B-B14F-4D97-AF65-F5344CB8AC3E}">
        <p14:creationId xmlns:p14="http://schemas.microsoft.com/office/powerpoint/2010/main" val="191133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order to create bytes, we need to </a:t>
            </a:r>
            <a:r>
              <a:rPr lang="en-US" b="1" i="1" dirty="0"/>
              <a:t>encode</a:t>
            </a:r>
            <a:r>
              <a:rPr lang="en-US" dirty="0"/>
              <a:t> strings.</a:t>
            </a:r>
          </a:p>
          <a:p>
            <a:pPr marL="0" indent="0">
              <a:buNone/>
            </a:pPr>
            <a:endParaRPr lang="en-US" dirty="0"/>
          </a:p>
          <a:p>
            <a:pPr marL="0" indent="0">
              <a:buNone/>
            </a:pPr>
            <a:r>
              <a:rPr lang="en-US" dirty="0"/>
              <a:t>What is an encoding?</a:t>
            </a:r>
          </a:p>
          <a:p>
            <a:pPr marL="0" indent="0">
              <a:buNone/>
            </a:pPr>
            <a:r>
              <a:rPr lang="en-US" dirty="0"/>
              <a:t>Let’s remind ourselves what ASCII is.</a:t>
            </a:r>
          </a:p>
        </p:txBody>
      </p:sp>
      <p:sp>
        <p:nvSpPr>
          <p:cNvPr id="2" name="Title 1"/>
          <p:cNvSpPr>
            <a:spLocks noGrp="1"/>
          </p:cNvSpPr>
          <p:nvPr>
            <p:ph type="title"/>
          </p:nvPr>
        </p:nvSpPr>
        <p:spPr/>
        <p:txBody>
          <a:bodyPr/>
          <a:lstStyle/>
          <a:p>
            <a:r>
              <a:rPr lang="en-US" dirty="0"/>
              <a:t>How do we create bytes?</a:t>
            </a:r>
          </a:p>
        </p:txBody>
      </p:sp>
    </p:spTree>
    <p:extLst>
      <p:ext uri="{BB962C8B-B14F-4D97-AF65-F5344CB8AC3E}">
        <p14:creationId xmlns:p14="http://schemas.microsoft.com/office/powerpoint/2010/main" val="29128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p:txBody>
          <a:bodyPr/>
          <a:lstStyle/>
          <a:p>
            <a:r>
              <a:rPr lang="en-US" dirty="0"/>
              <a:t>A character set is a group of all possible characters in a certain encoding.</a:t>
            </a:r>
          </a:p>
          <a:p>
            <a:r>
              <a:rPr lang="en-US" dirty="0"/>
              <a:t>An encoding is a way to turn a string into a series of bits (but more on that in a future lesson).</a:t>
            </a:r>
          </a:p>
          <a:p>
            <a:endParaRPr lang="en-US" dirty="0"/>
          </a:p>
          <a:p>
            <a:r>
              <a:rPr lang="en-US" dirty="0"/>
              <a:t>The most common character set is ASCII </a:t>
            </a:r>
            <a:r>
              <a:rPr lang="aa-ET" dirty="0"/>
              <a:t>–</a:t>
            </a:r>
            <a:r>
              <a:rPr lang="en-US" dirty="0"/>
              <a:t> in which all characters are encoded into 1 byte (8 bits).</a:t>
            </a:r>
          </a:p>
        </p:txBody>
      </p:sp>
      <p:sp>
        <p:nvSpPr>
          <p:cNvPr id="2" name="כותרת 1"/>
          <p:cNvSpPr>
            <a:spLocks noGrp="1"/>
          </p:cNvSpPr>
          <p:nvPr>
            <p:ph type="title"/>
          </p:nvPr>
        </p:nvSpPr>
        <p:spPr/>
        <p:txBody>
          <a:bodyPr/>
          <a:lstStyle/>
          <a:p>
            <a:r>
              <a:rPr lang="en-US" dirty="0"/>
              <a:t>Character Set</a:t>
            </a:r>
          </a:p>
        </p:txBody>
      </p:sp>
    </p:spTree>
    <p:extLst>
      <p:ext uri="{BB962C8B-B14F-4D97-AF65-F5344CB8AC3E}">
        <p14:creationId xmlns:p14="http://schemas.microsoft.com/office/powerpoint/2010/main" val="161249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420" y="442036"/>
            <a:ext cx="8519160" cy="5665241"/>
          </a:xfrm>
          <a:prstGeom prst="rect">
            <a:avLst/>
          </a:prstGeom>
          <a:solidFill>
            <a:schemeClr val="lt1"/>
          </a:solidFill>
        </p:spPr>
      </p:pic>
    </p:spTree>
    <p:extLst>
      <p:ext uri="{BB962C8B-B14F-4D97-AF65-F5344CB8AC3E}">
        <p14:creationId xmlns:p14="http://schemas.microsoft.com/office/powerpoint/2010/main" val="412708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838200" y="1825625"/>
            <a:ext cx="10938164" cy="4351338"/>
          </a:xfrm>
        </p:spPr>
        <p:txBody>
          <a:bodyPr>
            <a:normAutofit fontScale="92500" lnSpcReduction="10000"/>
          </a:bodyPr>
          <a:lstStyle/>
          <a:p>
            <a:pPr marL="0" indent="0">
              <a:buNone/>
            </a:pPr>
            <a:r>
              <a:rPr lang="en-US" dirty="0"/>
              <a:t>To </a:t>
            </a:r>
            <a:r>
              <a:rPr lang="en-US" b="1" i="1" dirty="0"/>
              <a:t>encode </a:t>
            </a:r>
            <a:r>
              <a:rPr lang="en-US" dirty="0"/>
              <a:t>is to translate a string into the bytes that represent each letter.</a:t>
            </a:r>
          </a:p>
          <a:p>
            <a:pPr marL="0" indent="0">
              <a:buNone/>
            </a:pPr>
            <a:endParaRPr lang="en-US" dirty="0"/>
          </a:p>
          <a:p>
            <a:pPr marL="0" indent="0">
              <a:buNone/>
            </a:pPr>
            <a:r>
              <a:rPr lang="en-US" dirty="0"/>
              <a:t>ASCII is the easiest encoding, useful only with English. We will learn other encodings in the future.</a:t>
            </a:r>
          </a:p>
          <a:p>
            <a:pPr marL="0" indent="0">
              <a:buNone/>
            </a:pPr>
            <a:endParaRPr lang="en-US" dirty="0"/>
          </a:p>
          <a:p>
            <a:pPr marL="0" indent="0">
              <a:buNone/>
            </a:pPr>
            <a:r>
              <a:rPr lang="en-US" dirty="0"/>
              <a:t>For example, encoding ‘A’ using ASCII is to translate ‘A’ into the hexadecimal byte </a:t>
            </a:r>
            <a:r>
              <a:rPr lang="en-US" b="1" dirty="0"/>
              <a:t>41</a:t>
            </a:r>
            <a:r>
              <a:rPr lang="en-US" dirty="0"/>
              <a:t>, written in Python as ‘\x41’.</a:t>
            </a:r>
          </a:p>
          <a:p>
            <a:pPr marL="0" indent="0">
              <a:buNone/>
            </a:pPr>
            <a:endParaRPr lang="en-US" dirty="0"/>
          </a:p>
          <a:p>
            <a:pPr marL="0" indent="0">
              <a:buNone/>
            </a:pPr>
            <a:r>
              <a:rPr lang="en-US" dirty="0"/>
              <a:t>This turns a </a:t>
            </a:r>
            <a:r>
              <a:rPr lang="en-US" b="1" i="1" dirty="0"/>
              <a:t>string</a:t>
            </a:r>
            <a:r>
              <a:rPr lang="en-US" dirty="0"/>
              <a:t> object into a </a:t>
            </a:r>
            <a:r>
              <a:rPr lang="en-US" b="1" i="1" dirty="0"/>
              <a:t>bytes</a:t>
            </a:r>
            <a:r>
              <a:rPr lang="en-US" dirty="0"/>
              <a:t> object.</a:t>
            </a:r>
          </a:p>
          <a:p>
            <a:pPr marL="0" indent="0">
              <a:buNone/>
            </a:pPr>
            <a:endParaRPr lang="en-US" dirty="0"/>
          </a:p>
        </p:txBody>
      </p:sp>
      <p:sp>
        <p:nvSpPr>
          <p:cNvPr id="2" name="Title 1"/>
          <p:cNvSpPr>
            <a:spLocks noGrp="1"/>
          </p:cNvSpPr>
          <p:nvPr>
            <p:ph type="title"/>
          </p:nvPr>
        </p:nvSpPr>
        <p:spPr/>
        <p:txBody>
          <a:bodyPr/>
          <a:lstStyle/>
          <a:p>
            <a:r>
              <a:rPr lang="en-US" dirty="0"/>
              <a:t>So to </a:t>
            </a:r>
            <a:r>
              <a:rPr lang="en-US" i="1" dirty="0"/>
              <a:t>Encode</a:t>
            </a:r>
            <a:r>
              <a:rPr lang="en-US" dirty="0"/>
              <a:t> is to What?</a:t>
            </a:r>
          </a:p>
        </p:txBody>
      </p:sp>
    </p:spTree>
    <p:extLst>
      <p:ext uri="{BB962C8B-B14F-4D97-AF65-F5344CB8AC3E}">
        <p14:creationId xmlns:p14="http://schemas.microsoft.com/office/powerpoint/2010/main" val="1899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0" indent="0">
              <a:buNone/>
            </a:pPr>
            <a:endParaRPr lang="en-US" dirty="0"/>
          </a:p>
          <a:p>
            <a:pPr marL="0" indent="0">
              <a:buNone/>
            </a:pPr>
            <a:endParaRPr lang="en-US" sz="2800" dirty="0"/>
          </a:p>
          <a:p>
            <a:pPr marL="0" indent="0">
              <a:buNone/>
            </a:pPr>
            <a:r>
              <a:rPr lang="en-US" dirty="0"/>
              <a:t>It’s as easy as that.</a:t>
            </a:r>
          </a:p>
          <a:p>
            <a:pPr marL="0" indent="0">
              <a:buNone/>
            </a:pPr>
            <a:r>
              <a:rPr lang="en-US" dirty="0"/>
              <a:t>The </a:t>
            </a:r>
            <a:r>
              <a:rPr lang="en-US" b="1" i="1" dirty="0"/>
              <a:t>b</a:t>
            </a:r>
            <a:r>
              <a:rPr lang="en-US" dirty="0"/>
              <a:t> before the quotes shows that these are bytes, not a string.</a:t>
            </a:r>
          </a:p>
          <a:p>
            <a:pPr marL="0" indent="0">
              <a:buNone/>
            </a:pPr>
            <a:endParaRPr lang="en-US" dirty="0"/>
          </a:p>
          <a:p>
            <a:pPr marL="0" indent="0">
              <a:buNone/>
            </a:pPr>
            <a:r>
              <a:rPr lang="en-US" dirty="0"/>
              <a:t>This is what we can use in order to write strings to files!</a:t>
            </a:r>
          </a:p>
          <a:p>
            <a:pPr marL="0" indent="0">
              <a:buNone/>
            </a:pPr>
            <a:r>
              <a:rPr lang="en-US" dirty="0"/>
              <a:t>We can also create bytes by ourselves, by writing </a:t>
            </a:r>
            <a:r>
              <a:rPr lang="en-US" b="1" i="1" dirty="0"/>
              <a:t>b</a:t>
            </a:r>
            <a:r>
              <a:rPr lang="en-US" dirty="0"/>
              <a:t> before the string definition:</a:t>
            </a:r>
          </a:p>
        </p:txBody>
      </p:sp>
      <p:sp>
        <p:nvSpPr>
          <p:cNvPr id="2" name="Title 1"/>
          <p:cNvSpPr>
            <a:spLocks noGrp="1"/>
          </p:cNvSpPr>
          <p:nvPr>
            <p:ph type="title"/>
          </p:nvPr>
        </p:nvSpPr>
        <p:spPr/>
        <p:txBody>
          <a:bodyPr/>
          <a:lstStyle/>
          <a:p>
            <a:r>
              <a:rPr lang="en-US" dirty="0"/>
              <a:t>Creating Bytes in Python</a:t>
            </a:r>
          </a:p>
        </p:txBody>
      </p:sp>
      <p:pic>
        <p:nvPicPr>
          <p:cNvPr id="4" name="Picture 3"/>
          <p:cNvPicPr>
            <a:picLocks noChangeAspect="1"/>
          </p:cNvPicPr>
          <p:nvPr/>
        </p:nvPicPr>
        <p:blipFill>
          <a:blip r:embed="rId2"/>
          <a:stretch>
            <a:fillRect/>
          </a:stretch>
        </p:blipFill>
        <p:spPr>
          <a:xfrm>
            <a:off x="3429449" y="1393370"/>
            <a:ext cx="5781675" cy="1314450"/>
          </a:xfrm>
          <a:prstGeom prst="rect">
            <a:avLst/>
          </a:prstGeom>
        </p:spPr>
      </p:pic>
      <p:pic>
        <p:nvPicPr>
          <p:cNvPr id="5" name="Picture 4"/>
          <p:cNvPicPr>
            <a:picLocks noChangeAspect="1"/>
          </p:cNvPicPr>
          <p:nvPr/>
        </p:nvPicPr>
        <p:blipFill>
          <a:blip r:embed="rId3"/>
          <a:stretch>
            <a:fillRect/>
          </a:stretch>
        </p:blipFill>
        <p:spPr>
          <a:xfrm>
            <a:off x="1762125" y="4830522"/>
            <a:ext cx="8667750" cy="1285875"/>
          </a:xfrm>
          <a:prstGeom prst="rect">
            <a:avLst/>
          </a:prstGeom>
        </p:spPr>
      </p:pic>
    </p:spTree>
    <p:extLst>
      <p:ext uri="{BB962C8B-B14F-4D97-AF65-F5344CB8AC3E}">
        <p14:creationId xmlns:p14="http://schemas.microsoft.com/office/powerpoint/2010/main" val="425653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0" indent="0">
              <a:buNone/>
            </a:pPr>
            <a:r>
              <a:rPr lang="en-US" dirty="0"/>
              <a:t>The same can be done the other way around.</a:t>
            </a:r>
          </a:p>
          <a:p>
            <a:pPr marL="0" indent="0">
              <a:buNone/>
            </a:pPr>
            <a:r>
              <a:rPr lang="en-US" dirty="0"/>
              <a:t>Bytes can be converted into the strings that they represent by using the .</a:t>
            </a:r>
            <a:r>
              <a:rPr lang="en-US" b="1" dirty="0">
                <a:latin typeface="Consolas" panose="020B0609020204030204" pitchFamily="49" charset="0"/>
              </a:rPr>
              <a:t>decode()</a:t>
            </a:r>
            <a:r>
              <a:rPr lang="en-US" dirty="0"/>
              <a:t> string method:</a:t>
            </a:r>
          </a:p>
        </p:txBody>
      </p:sp>
      <p:sp>
        <p:nvSpPr>
          <p:cNvPr id="2" name="Title 1"/>
          <p:cNvSpPr>
            <a:spLocks noGrp="1"/>
          </p:cNvSpPr>
          <p:nvPr>
            <p:ph type="title"/>
          </p:nvPr>
        </p:nvSpPr>
        <p:spPr/>
        <p:txBody>
          <a:bodyPr/>
          <a:lstStyle/>
          <a:p>
            <a:r>
              <a:rPr lang="en-US" dirty="0"/>
              <a:t>Converting Bytes into Strings</a:t>
            </a:r>
          </a:p>
        </p:txBody>
      </p:sp>
      <p:pic>
        <p:nvPicPr>
          <p:cNvPr id="4" name="Picture 3"/>
          <p:cNvPicPr>
            <a:picLocks noChangeAspect="1"/>
          </p:cNvPicPr>
          <p:nvPr/>
        </p:nvPicPr>
        <p:blipFill>
          <a:blip r:embed="rId2"/>
          <a:stretch>
            <a:fillRect/>
          </a:stretch>
        </p:blipFill>
        <p:spPr>
          <a:xfrm>
            <a:off x="938442" y="3429000"/>
            <a:ext cx="5739449" cy="2666442"/>
          </a:xfrm>
          <a:prstGeom prst="rect">
            <a:avLst/>
          </a:prstGeom>
        </p:spPr>
      </p:pic>
    </p:spTree>
    <p:extLst>
      <p:ext uri="{BB962C8B-B14F-4D97-AF65-F5344CB8AC3E}">
        <p14:creationId xmlns:p14="http://schemas.microsoft.com/office/powerpoint/2010/main" val="2797151334"/>
      </p:ext>
    </p:extLst>
  </p:cSld>
  <p:clrMapOvr>
    <a:masterClrMapping/>
  </p:clrMapOvr>
</p:sld>
</file>

<file path=ppt/theme/theme1.xml><?xml version="1.0" encoding="utf-8"?>
<a:theme xmlns:a="http://schemas.openxmlformats.org/drawingml/2006/main" name="Theme2">
  <a:themeElements>
    <a:clrScheme name="Custom 34">
      <a:dk1>
        <a:srgbClr val="000000"/>
      </a:dk1>
      <a:lt1>
        <a:srgbClr val="FFFFFF"/>
      </a:lt1>
      <a:dk2>
        <a:srgbClr val="930000"/>
      </a:dk2>
      <a:lt2>
        <a:srgbClr val="EEECE1"/>
      </a:lt2>
      <a:accent1>
        <a:srgbClr val="BA0000"/>
      </a:accent1>
      <a:accent2>
        <a:srgbClr val="E54520"/>
      </a:accent2>
      <a:accent3>
        <a:srgbClr val="930000"/>
      </a:accent3>
      <a:accent4>
        <a:srgbClr val="000000"/>
      </a:accent4>
      <a:accent5>
        <a:srgbClr val="4B494B"/>
      </a:accent5>
      <a:accent6>
        <a:srgbClr val="BA0000"/>
      </a:accent6>
      <a:hlink>
        <a:srgbClr val="BA0000"/>
      </a:hlink>
      <a:folHlink>
        <a:srgbClr val="7E7F7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E5EB9FBF-382E-4167-8BC0-AE22E6688CA9}" vid="{B517605C-BBF3-4663-9130-44D3D15EBB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3457</TotalTime>
  <Words>1536</Words>
  <Application>Microsoft Office PowerPoint</Application>
  <PresentationFormat>Widescreen</PresentationFormat>
  <Paragraphs>174</Paragraphs>
  <Slides>38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Consolas</vt:lpstr>
      <vt:lpstr>Roboto</vt:lpstr>
      <vt:lpstr>Wingdings</vt:lpstr>
      <vt:lpstr>Theme2</vt:lpstr>
      <vt:lpstr>Module 5.6.1: Files </vt:lpstr>
      <vt:lpstr>What are Files?</vt:lpstr>
      <vt:lpstr>So what are files?</vt:lpstr>
      <vt:lpstr>How do we create bytes?</vt:lpstr>
      <vt:lpstr>Character Set</vt:lpstr>
      <vt:lpstr>PowerPoint Presentation</vt:lpstr>
      <vt:lpstr>So to Encode is to What?</vt:lpstr>
      <vt:lpstr>Creating Bytes in Python</vt:lpstr>
      <vt:lpstr>Converting Bytes into Strings</vt:lpstr>
      <vt:lpstr>Your Handy Guide</vt:lpstr>
      <vt:lpstr>Saving Paths</vt:lpstr>
      <vt:lpstr>Raw Strings - No Escapes Allowed</vt:lpstr>
      <vt:lpstr>Accessing a File</vt:lpstr>
      <vt:lpstr>Closing the File</vt:lpstr>
      <vt:lpstr>Reading a File</vt:lpstr>
      <vt:lpstr>Reading a File (cont.)</vt:lpstr>
      <vt:lpstr>Writing a File</vt:lpstr>
      <vt:lpstr>Writing a File (cont.)</vt:lpstr>
      <vt:lpstr>The Path of the File to Write</vt:lpstr>
      <vt:lpstr>Reading</vt:lpstr>
      <vt:lpstr>Reading</vt:lpstr>
      <vt:lpstr>Splitting Text into Lines</vt:lpstr>
      <vt:lpstr>Reading Lines from a File</vt:lpstr>
      <vt:lpstr>The .read() Method</vt:lpstr>
      <vt:lpstr>File Pointer</vt:lpstr>
      <vt:lpstr>File Pointer in Action</vt:lpstr>
      <vt:lpstr>.read(num_of_bytes)</vt:lpstr>
      <vt:lpstr>PowerPoint Presentation</vt:lpstr>
      <vt:lpstr>Where is My Pointer Now? - .tell()</vt:lpstr>
      <vt:lpstr>Changing the Pointer Position</vt:lpstr>
      <vt:lpstr>PowerPoint Presentation</vt:lpstr>
      <vt:lpstr>Reading the File Twice</vt:lpstr>
      <vt:lpstr>The with Keyword</vt:lpstr>
      <vt:lpstr>The with Keyword (cont.)</vt:lpstr>
      <vt:lpstr>The with Keyword - Reading</vt:lpstr>
      <vt:lpstr>The with Keyword - Writing</vt:lpstr>
      <vt:lpstr>Modes Without ‘b’</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and Modules</dc:title>
  <dc:creator>Yuval Arbel</dc:creator>
  <cp:lastModifiedBy>raymond agarunov</cp:lastModifiedBy>
  <cp:revision>45</cp:revision>
  <dcterms:created xsi:type="dcterms:W3CDTF">2019-05-09T13:56:59Z</dcterms:created>
  <dcterms:modified xsi:type="dcterms:W3CDTF">2022-01-30T06:30:23Z</dcterms:modified>
</cp:coreProperties>
</file>