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58" r:id="rId3"/>
    <p:sldId id="265" r:id="rId4"/>
    <p:sldId id="260" r:id="rId5"/>
    <p:sldId id="263" r:id="rId6"/>
    <p:sldId id="259" r:id="rId7"/>
    <p:sldId id="266" r:id="rId8"/>
    <p:sldId id="267" r:id="rId9"/>
    <p:sldId id="310" r:id="rId10"/>
    <p:sldId id="268" r:id="rId11"/>
    <p:sldId id="269" r:id="rId12"/>
    <p:sldId id="270" r:id="rId13"/>
    <p:sldId id="285" r:id="rId14"/>
    <p:sldId id="272" r:id="rId15"/>
    <p:sldId id="273" r:id="rId16"/>
    <p:sldId id="274" r:id="rId17"/>
    <p:sldId id="281" r:id="rId18"/>
    <p:sldId id="271" r:id="rId19"/>
    <p:sldId id="275" r:id="rId20"/>
    <p:sldId id="277" r:id="rId21"/>
    <p:sldId id="282" r:id="rId22"/>
    <p:sldId id="279" r:id="rId23"/>
    <p:sldId id="280" r:id="rId24"/>
    <p:sldId id="278" r:id="rId25"/>
    <p:sldId id="284" r:id="rId26"/>
    <p:sldId id="283" r:id="rId27"/>
    <p:sldId id="286" r:id="rId28"/>
    <p:sldId id="287" r:id="rId29"/>
    <p:sldId id="288" r:id="rId30"/>
    <p:sldId id="295" r:id="rId31"/>
    <p:sldId id="294" r:id="rId32"/>
    <p:sldId id="296" r:id="rId33"/>
    <p:sldId id="289" r:id="rId34"/>
    <p:sldId id="290" r:id="rId35"/>
    <p:sldId id="291" r:id="rId36"/>
    <p:sldId id="292" r:id="rId37"/>
    <p:sldId id="293" r:id="rId38"/>
    <p:sldId id="297" r:id="rId39"/>
    <p:sldId id="298" r:id="rId40"/>
    <p:sldId id="299" r:id="rId41"/>
    <p:sldId id="300" r:id="rId42"/>
    <p:sldId id="301" r:id="rId43"/>
    <p:sldId id="307" r:id="rId44"/>
    <p:sldId id="308" r:id="rId45"/>
    <p:sldId id="305" r:id="rId46"/>
    <p:sldId id="306" r:id="rId47"/>
    <p:sldId id="304" r:id="rId48"/>
    <p:sldId id="276" r:id="rId49"/>
    <p:sldId id="302" r:id="rId50"/>
    <p:sldId id="309" r:id="rId51"/>
    <p:sldId id="311" r:id="rId52"/>
    <p:sldId id="312" r:id="rId53"/>
    <p:sldId id="303" r:id="rId54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Feinstein" initials="DF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0" autoAdjust="0"/>
    <p:restoredTop sz="74182" autoAdjust="0"/>
  </p:normalViewPr>
  <p:slideViewPr>
    <p:cSldViewPr snapToGrid="0" snapToObjects="1" showGuides="1">
      <p:cViewPr varScale="1">
        <p:scale>
          <a:sx n="48" d="100"/>
          <a:sy n="48" d="100"/>
        </p:scale>
        <p:origin x="1320" y="6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15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00DD-F3F5-F349-B007-39C8FD5F780A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412B-DED9-1B48-AF4A-14146A918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3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412B-DED9-1B48-AF4A-14146A918E5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1" y="-11289"/>
            <a:ext cx="16247568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1548" y="3177497"/>
            <a:ext cx="7082712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6829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540" y="1"/>
            <a:ext cx="154666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2" y="1011699"/>
            <a:ext cx="5580640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7004" y="7939420"/>
            <a:ext cx="638984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27160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4"/>
            <a:ext cx="14631829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046817"/>
            <a:ext cx="718325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80" y="2899833"/>
            <a:ext cx="718325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7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79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2880" y="8475136"/>
            <a:ext cx="3793437" cy="486833"/>
          </a:xfrm>
          <a:prstGeom prst="rect">
            <a:avLst/>
          </a:prstGeom>
        </p:spPr>
        <p:txBody>
          <a:bodyPr/>
          <a:lstStyle/>
          <a:p>
            <a:fld id="{2FF38A12-6646-A143-ACBF-DB62FF3FF0FE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4676" y="8475136"/>
            <a:ext cx="5148236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51272" y="8475136"/>
            <a:ext cx="3793437" cy="486833"/>
          </a:xfrm>
          <a:prstGeom prst="rect">
            <a:avLst/>
          </a:prstGeom>
        </p:spPr>
        <p:txBody>
          <a:bodyPr/>
          <a:lstStyle/>
          <a:p>
            <a:fld id="{830A0E3F-1D0F-6C49-BD5F-EED0B807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4"/>
            <a:ext cx="14631829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5"/>
            <a:ext cx="718043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5"/>
            <a:ext cx="718043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80" y="8475136"/>
            <a:ext cx="3793437" cy="486833"/>
          </a:xfrm>
          <a:prstGeom prst="rect">
            <a:avLst/>
          </a:prstGeom>
        </p:spPr>
        <p:txBody>
          <a:bodyPr/>
          <a:lstStyle/>
          <a:p>
            <a:fld id="{2FF38A12-6646-A143-ACBF-DB62FF3FF0FE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76" y="8475136"/>
            <a:ext cx="5148236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1272" y="8475136"/>
            <a:ext cx="3793437" cy="486833"/>
          </a:xfrm>
          <a:prstGeom prst="rect">
            <a:avLst/>
          </a:prstGeom>
        </p:spPr>
        <p:txBody>
          <a:bodyPr/>
          <a:lstStyle/>
          <a:p>
            <a:fld id="{830A0E3F-1D0F-6C49-BD5F-EED0B8077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08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948" y="2593197"/>
            <a:ext cx="12991328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948" y="1217319"/>
            <a:ext cx="12991328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8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5367" y="8807579"/>
            <a:ext cx="1203514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fld id="{830A0E3F-1D0F-6C49-BD5F-EED0B80777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41" y="1756770"/>
            <a:ext cx="15740712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38" y="370228"/>
            <a:ext cx="16010443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695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09" y="622301"/>
            <a:ext cx="1402217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5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900" y="4100078"/>
            <a:ext cx="6805790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8329" y="6083863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8329" y="6083863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8328" y="6083861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7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393" y="3155951"/>
            <a:ext cx="14618495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372" y="4828289"/>
            <a:ext cx="14618495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2236" y="8268783"/>
            <a:ext cx="975562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0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" y="5741879"/>
            <a:ext cx="16257588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5" y="7116422"/>
            <a:ext cx="16257591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11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5367" y="8807579"/>
            <a:ext cx="1203514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42" y="2153922"/>
            <a:ext cx="15740712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42" y="532274"/>
            <a:ext cx="15740712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43" y="54187"/>
            <a:ext cx="14917606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103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9" y="937442"/>
            <a:ext cx="16525549" cy="7839784"/>
            <a:chOff x="-63232" y="708532"/>
            <a:chExt cx="12392951" cy="587983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708532"/>
              <a:ext cx="12392951" cy="4821489"/>
              <a:chOff x="-63232" y="708532"/>
              <a:chExt cx="12392951" cy="482148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988982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709610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816706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1066339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3173436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5029932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708532"/>
                <a:ext cx="3281680" cy="50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815627"/>
                <a:ext cx="3281680" cy="50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969726"/>
                <a:ext cx="3281680" cy="50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933816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3040912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986824"/>
                <a:ext cx="3281680" cy="50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09" y="743417"/>
            <a:ext cx="1402217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709" y="2111298"/>
            <a:ext cx="14022168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3CCFD9-271D-4C18-A7DC-0A44F2E0CE2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-100000" contrast="-100000"/>
          </a:blip>
          <a:stretch>
            <a:fillRect/>
          </a:stretch>
        </p:blipFill>
        <p:spPr>
          <a:xfrm>
            <a:off x="14175149" y="8376200"/>
            <a:ext cx="1704111" cy="5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AE82-1642-4A85-BC77-64292748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5453" y="3177497"/>
            <a:ext cx="7228807" cy="2226683"/>
          </a:xfrm>
        </p:spPr>
        <p:txBody>
          <a:bodyPr>
            <a:normAutofit fontScale="90000"/>
          </a:bodyPr>
          <a:lstStyle/>
          <a:p>
            <a:pPr rtl="0"/>
            <a:r>
              <a:rPr lang="en-US" sz="6600" b="0" dirty="0"/>
              <a:t>Module 5.7.2 : </a:t>
            </a:r>
            <a:br>
              <a:rPr lang="en-US" sz="6600" b="0" dirty="0"/>
            </a:br>
            <a:r>
              <a:rPr lang="en-US" sz="6600" b="0" dirty="0"/>
              <a:t>Network Programming</a:t>
            </a:r>
            <a:endParaRPr lang="en-IL" sz="6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API motivation, background</a:t>
            </a:r>
          </a:p>
          <a:p>
            <a:r>
              <a:rPr lang="en-US" dirty="0"/>
              <a:t>Types of sockets (TCP vs. UDP)</a:t>
            </a:r>
          </a:p>
          <a:p>
            <a:r>
              <a:rPr lang="en-US" dirty="0">
                <a:solidFill>
                  <a:srgbClr val="6F1A45"/>
                </a:solidFill>
              </a:rPr>
              <a:t>Elementary API functions</a:t>
            </a:r>
          </a:p>
          <a:p>
            <a:r>
              <a:rPr lang="en-US" dirty="0"/>
              <a:t>I/O multiplexing</a:t>
            </a:r>
          </a:p>
          <a:p>
            <a:r>
              <a:rPr lang="en-US" dirty="0"/>
              <a:t>Project 1 – tiny World of </a:t>
            </a:r>
            <a:r>
              <a:rPr lang="en-US" dirty="0" err="1"/>
              <a:t>Warcraft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Sockets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 – TCP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0018" y="2037143"/>
            <a:ext cx="7213445" cy="2152891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sock =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sz="2000" dirty="0" err="1"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"/>
                <a:cs typeface="Courier"/>
              </a:rPr>
              <a:t>AF_INET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SOCK_STREAM</a:t>
            </a:r>
            <a:r>
              <a:rPr lang="en-US" sz="2000" dirty="0">
                <a:latin typeface="Courier"/>
                <a:cs typeface="Courier"/>
              </a:rPr>
              <a:t>, 0);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if (sock &lt; 0) {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perror</a:t>
            </a:r>
            <a:r>
              <a:rPr lang="en-US" sz="2000" dirty="0" err="1">
                <a:latin typeface="Courier"/>
                <a:cs typeface="Courier"/>
              </a:rPr>
              <a:t>(“socket</a:t>
            </a:r>
            <a:r>
              <a:rPr lang="en-US" sz="2000" dirty="0">
                <a:latin typeface="Courier"/>
                <a:cs typeface="Courier"/>
              </a:rPr>
              <a:t>() failed”);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socket(): </a:t>
            </a:r>
            <a:r>
              <a:rPr lang="en-US" sz="2000" b="1" dirty="0">
                <a:solidFill>
                  <a:srgbClr val="FF0000"/>
                </a:solidFill>
                <a:cs typeface="Courier"/>
              </a:rPr>
              <a:t>returns a socket descriptor</a:t>
            </a:r>
          </a:p>
          <a:p>
            <a:endParaRPr lang="en-US" sz="1600" dirty="0">
              <a:cs typeface="Courier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AF_INET: </a:t>
            </a:r>
            <a:r>
              <a:rPr lang="en-US" sz="2000" b="1" dirty="0">
                <a:solidFill>
                  <a:srgbClr val="008000"/>
                </a:solidFill>
                <a:cs typeface="Courier"/>
              </a:rPr>
              <a:t>IPv4 address family. </a:t>
            </a:r>
            <a:r>
              <a:rPr lang="en-US" sz="2000" b="1" dirty="0">
                <a:solidFill>
                  <a:srgbClr val="000000"/>
                </a:solidFill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cs typeface="Courier"/>
              </a:rPr>
              <a:t>also OK with PF_INET)</a:t>
            </a:r>
            <a:r>
              <a:rPr lang="en-US" sz="2000" b="1" dirty="0">
                <a:latin typeface="Courier"/>
                <a:cs typeface="Courier"/>
              </a:rPr>
              <a:t> </a:t>
            </a:r>
          </a:p>
          <a:p>
            <a:pPr lvl="1"/>
            <a:r>
              <a:rPr lang="en-US" sz="1600" dirty="0">
                <a:cs typeface="Courier"/>
              </a:rPr>
              <a:t>C.f. IPv6 =&gt; AF_INET6</a:t>
            </a:r>
          </a:p>
          <a:p>
            <a:pPr lvl="1"/>
            <a:endParaRPr lang="en-US" sz="1600" dirty="0">
              <a:cs typeface="Courier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SOCK_STREAM</a:t>
            </a:r>
            <a:r>
              <a:rPr lang="en-US" sz="2000" b="1" dirty="0">
                <a:solidFill>
                  <a:srgbClr val="008000"/>
                </a:solidFill>
                <a:cs typeface="Courier"/>
              </a:rPr>
              <a:t>: streaming socket type</a:t>
            </a:r>
            <a:endParaRPr lang="en-US" sz="20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sz="1600" dirty="0">
                <a:cs typeface="Courier"/>
              </a:rPr>
              <a:t>C.f. SOCK_DGRAM </a:t>
            </a:r>
          </a:p>
          <a:p>
            <a:pPr lvl="1"/>
            <a:endParaRPr lang="en-US" sz="1600" dirty="0">
              <a:cs typeface="Courier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perror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2000" dirty="0">
                <a:cs typeface="Courier"/>
              </a:rPr>
              <a:t>: prints out an error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Initialization: server + client, </a:t>
            </a:r>
            <a:r>
              <a:rPr lang="en-US" sz="3556" dirty="0">
                <a:solidFill>
                  <a:srgbClr val="FF0000"/>
                </a:solidFill>
                <a:latin typeface="Courier"/>
                <a:cs typeface="Courier"/>
              </a:rPr>
              <a:t>socket()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24" dirty="0">
                <a:solidFill>
                  <a:srgbClr val="008000"/>
                </a:solidFill>
                <a:latin typeface="Courier"/>
                <a:cs typeface="Courier"/>
              </a:rPr>
              <a:t>extern </a:t>
            </a:r>
            <a:r>
              <a:rPr lang="en-US" sz="2824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824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2824" dirty="0" err="1">
                <a:solidFill>
                  <a:srgbClr val="008000"/>
                </a:solidFill>
                <a:latin typeface="Courier"/>
                <a:cs typeface="Courier"/>
              </a:rPr>
              <a:t>errno</a:t>
            </a:r>
            <a:r>
              <a:rPr lang="en-US" sz="2824" dirty="0">
                <a:solidFill>
                  <a:srgbClr val="008000"/>
                </a:solidFill>
                <a:latin typeface="Courier"/>
                <a:cs typeface="Courier"/>
              </a:rPr>
              <a:t>;	// by #include &lt;</a:t>
            </a:r>
            <a:r>
              <a:rPr lang="en-US" sz="2824" dirty="0" err="1">
                <a:solidFill>
                  <a:srgbClr val="008000"/>
                </a:solidFill>
                <a:latin typeface="Courier"/>
                <a:cs typeface="Courier"/>
              </a:rPr>
              <a:t>errno.h</a:t>
            </a:r>
            <a:r>
              <a:rPr lang="en-US" sz="2824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dirty="0"/>
          </a:p>
          <a:p>
            <a:r>
              <a:rPr lang="en-US" dirty="0"/>
              <a:t>Many Unix system calls and library functions set “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errno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”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on errors.</a:t>
            </a:r>
          </a:p>
          <a:p>
            <a:endParaRPr lang="en-US" dirty="0"/>
          </a:p>
          <a:p>
            <a:r>
              <a:rPr lang="en-US" dirty="0"/>
              <a:t>Macros for error codes (‘E’ + error name)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EINTR, EWOULDBLOCK, EINVAL, …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“man </a:t>
            </a:r>
            <a:r>
              <a:rPr lang="en-US" i="1" dirty="0" err="1">
                <a:latin typeface="+mj-lt"/>
                <a:cs typeface="Courier"/>
              </a:rPr>
              <a:t>func_name</a:t>
            </a:r>
            <a:r>
              <a:rPr lang="en-US" dirty="0">
                <a:latin typeface="+mj-lt"/>
                <a:cs typeface="Courier"/>
              </a:rPr>
              <a:t>”</a:t>
            </a:r>
            <a:r>
              <a:rPr lang="en-US" i="1" dirty="0">
                <a:latin typeface="+mj-lt"/>
                <a:cs typeface="Courier"/>
              </a:rPr>
              <a:t> </a:t>
            </a:r>
            <a:r>
              <a:rPr lang="en-US" dirty="0">
                <a:latin typeface="+mj-lt"/>
                <a:cs typeface="Courier"/>
              </a:rPr>
              <a:t>shows possible error code for the function name.</a:t>
            </a:r>
          </a:p>
          <a:p>
            <a:pPr lvl="1"/>
            <a:endParaRPr lang="en-US" dirty="0"/>
          </a:p>
          <a:p>
            <a:r>
              <a:rPr lang="en-US" dirty="0"/>
              <a:t>Functions to convert error code into human-readable messages.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perror</a:t>
            </a:r>
            <a:r>
              <a:rPr lang="en-US" dirty="0" err="1">
                <a:latin typeface="Courier"/>
                <a:cs typeface="Courier"/>
              </a:rPr>
              <a:t>(const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my_str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ym typeface="Wingdings"/>
              </a:rPr>
              <a:t>Always looks for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errno</a:t>
            </a:r>
            <a:endParaRPr lang="en-US" b="1" dirty="0">
              <a:solidFill>
                <a:srgbClr val="008000"/>
              </a:solidFill>
              <a:latin typeface="Courier"/>
              <a:cs typeface="Courier"/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Prints “my </a:t>
            </a:r>
            <a:r>
              <a:rPr lang="en-US" dirty="0" err="1">
                <a:sym typeface="Wingdings"/>
              </a:rPr>
              <a:t>str</a:t>
            </a:r>
            <a:r>
              <a:rPr lang="en-US" dirty="0">
                <a:sym typeface="Wingdings"/>
              </a:rPr>
              <a:t>: error code string”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latin typeface="Courier"/>
                <a:cs typeface="Courier"/>
                <a:sym typeface="Wingdings"/>
              </a:rPr>
              <a:t>const char *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strerror</a:t>
            </a:r>
            <a:r>
              <a:rPr lang="en-US" dirty="0" err="1">
                <a:latin typeface="Courier"/>
                <a:cs typeface="Courier"/>
                <a:sym typeface="Wingdings"/>
              </a:rPr>
              <a:t>(int</a:t>
            </a:r>
            <a:r>
              <a:rPr lang="en-US" dirty="0">
                <a:latin typeface="Courier"/>
                <a:cs typeface="Courier"/>
                <a:sym typeface="Wingdings"/>
              </a:rPr>
              <a:t> </a:t>
            </a:r>
            <a:r>
              <a:rPr lang="en-US" dirty="0" err="1">
                <a:latin typeface="Courier"/>
                <a:cs typeface="Courier"/>
                <a:sym typeface="Wingdings"/>
              </a:rPr>
              <a:t>err_code</a:t>
            </a:r>
            <a:r>
              <a:rPr lang="en-US" dirty="0">
                <a:latin typeface="Courier"/>
                <a:cs typeface="Courier"/>
                <a:sym typeface="Wingdings"/>
              </a:rPr>
              <a:t>)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You must provide an error code.</a:t>
            </a:r>
          </a:p>
          <a:p>
            <a:pPr lvl="2"/>
            <a:r>
              <a:rPr lang="en-US" dirty="0">
                <a:sym typeface="Wingdings"/>
              </a:rPr>
              <a:t>returns a string for the </a:t>
            </a:r>
            <a:r>
              <a:rPr lang="en-US" dirty="0" err="1">
                <a:latin typeface="Courier"/>
                <a:cs typeface="Courier"/>
                <a:sym typeface="Wingdings"/>
              </a:rPr>
              <a:t>err_code</a:t>
            </a:r>
            <a:r>
              <a:rPr lang="en-US" dirty="0">
                <a:latin typeface="Courier"/>
                <a:cs typeface="Courier"/>
                <a:sym typeface="Wingdings"/>
              </a:rPr>
              <a:t>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Code in Unix Programming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9838" y="2596151"/>
            <a:ext cx="7560725" cy="2424432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211" dirty="0"/>
              <a:t>The server needs to bind a particular port number.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sin;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memset(&amp;sin</a:t>
            </a:r>
            <a:r>
              <a:rPr lang="en-US" dirty="0">
                <a:latin typeface="Courier"/>
                <a:cs typeface="Courier"/>
              </a:rPr>
              <a:t>, 0, </a:t>
            </a:r>
            <a:r>
              <a:rPr lang="en-US" dirty="0" err="1">
                <a:latin typeface="Courier"/>
                <a:cs typeface="Courier"/>
              </a:rPr>
              <a:t>sizeof(sin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sin.sin_family</a:t>
            </a:r>
            <a:r>
              <a:rPr lang="en-US" dirty="0">
                <a:latin typeface="Courier"/>
                <a:cs typeface="Courier"/>
              </a:rPr>
              <a:t> = AF_INET;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sin.sin_addr.s_addr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INADDR_ANY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sin.sin_port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htons</a:t>
            </a:r>
            <a:r>
              <a:rPr lang="en-US" dirty="0" err="1">
                <a:latin typeface="Courier"/>
                <a:cs typeface="Courier"/>
              </a:rPr>
              <a:t>(server_port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dirty="0" err="1">
                <a:latin typeface="Courier"/>
                <a:cs typeface="Courier"/>
              </a:rPr>
              <a:t>(sock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&amp;sin, </a:t>
            </a:r>
            <a:r>
              <a:rPr lang="en-US" dirty="0" err="1">
                <a:latin typeface="Courier"/>
                <a:cs typeface="Courier"/>
              </a:rPr>
              <a:t>sizeof(sin</a:t>
            </a:r>
            <a:r>
              <a:rPr lang="en-US" dirty="0">
                <a:latin typeface="Courier"/>
                <a:cs typeface="Courier"/>
              </a:rPr>
              <a:t>)) &lt; 0) {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perror(“bind</a:t>
            </a:r>
            <a:r>
              <a:rPr lang="en-US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bind()</a:t>
            </a:r>
            <a:r>
              <a:rPr lang="en-US" dirty="0">
                <a:cs typeface="Courier"/>
              </a:rPr>
              <a:t>: binds a socket with a particular port number.</a:t>
            </a:r>
          </a:p>
          <a:p>
            <a:pPr lvl="1"/>
            <a:r>
              <a:rPr lang="en-US" dirty="0">
                <a:cs typeface="Courier"/>
              </a:rPr>
              <a:t>Kernel remembers which process has bound with which port(s). </a:t>
            </a:r>
          </a:p>
          <a:p>
            <a:pPr lvl="1"/>
            <a:r>
              <a:rPr lang="en-US" dirty="0">
                <a:cs typeface="Courier"/>
              </a:rPr>
              <a:t>Only one process can bind a particular port number at a time.</a:t>
            </a:r>
          </a:p>
          <a:p>
            <a:endParaRPr lang="en-US" dirty="0">
              <a:cs typeface="Courier"/>
            </a:endParaRPr>
          </a:p>
          <a:p>
            <a:r>
              <a:rPr lang="en-US" b="1" dirty="0" err="1">
                <a:solidFill>
                  <a:srgbClr val="008000"/>
                </a:solidFill>
                <a:cs typeface="Courier"/>
              </a:rPr>
              <a:t>struct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err="1">
                <a:solidFill>
                  <a:srgbClr val="008000"/>
                </a:solidFill>
                <a:cs typeface="Courier"/>
              </a:rPr>
              <a:t>sockaddr_in</a:t>
            </a:r>
            <a:r>
              <a:rPr lang="en-US" dirty="0">
                <a:cs typeface="Courier"/>
              </a:rPr>
              <a:t>: Ipv4 socket address structure. (c.f., </a:t>
            </a:r>
            <a:r>
              <a:rPr lang="en-US" dirty="0" err="1">
                <a:cs typeface="Courier"/>
              </a:rPr>
              <a:t>struct</a:t>
            </a:r>
            <a:r>
              <a:rPr lang="en-US" dirty="0">
                <a:cs typeface="Courier"/>
              </a:rPr>
              <a:t> sockaddr_in6)</a:t>
            </a:r>
          </a:p>
          <a:p>
            <a:endParaRPr lang="en-US" dirty="0">
              <a:cs typeface="Courier"/>
            </a:endParaRPr>
          </a:p>
          <a:p>
            <a:r>
              <a:rPr lang="en-US" b="1" dirty="0">
                <a:solidFill>
                  <a:srgbClr val="008000"/>
                </a:solidFill>
                <a:cs typeface="Courier"/>
              </a:rPr>
              <a:t>INADDR_ANY</a:t>
            </a:r>
            <a:r>
              <a:rPr lang="en-US" dirty="0">
                <a:cs typeface="Courier"/>
              </a:rPr>
              <a:t>: If server has multiple IP addresses, binds any address.</a:t>
            </a:r>
          </a:p>
          <a:p>
            <a:endParaRPr lang="en-US" dirty="0">
              <a:cs typeface="Courier"/>
            </a:endParaRPr>
          </a:p>
          <a:p>
            <a:r>
              <a:rPr lang="en-US" b="1" dirty="0" err="1">
                <a:solidFill>
                  <a:srgbClr val="FF0000"/>
                </a:solidFill>
                <a:cs typeface="Courier"/>
              </a:rPr>
              <a:t>htons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()</a:t>
            </a:r>
            <a:r>
              <a:rPr lang="en-US" dirty="0">
                <a:cs typeface="Courier"/>
              </a:rPr>
              <a:t>: converts host byte order into a network byte order.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server, </a:t>
            </a:r>
            <a:r>
              <a:rPr lang="en-US" sz="3200" dirty="0">
                <a:solidFill>
                  <a:srgbClr val="FF0000"/>
                </a:solidFill>
                <a:latin typeface="Courier"/>
                <a:cs typeface="Courier"/>
              </a:rPr>
              <a:t>bind()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7432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Q) You have a 16-bit number: 0x0A0B. How is it stored in memory?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Host byte order is not uniform</a:t>
            </a:r>
          </a:p>
          <a:p>
            <a:pPr lvl="1"/>
            <a:r>
              <a:rPr lang="en-US" dirty="0"/>
              <a:t>Some machines are Big </a:t>
            </a:r>
            <a:r>
              <a:rPr lang="en-US" dirty="0" err="1"/>
              <a:t>endian</a:t>
            </a:r>
            <a:r>
              <a:rPr lang="en-US" dirty="0"/>
              <a:t>, others are Little </a:t>
            </a:r>
            <a:r>
              <a:rPr lang="en-US" dirty="0" err="1"/>
              <a:t>endian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Communicating between machines with different host byte orders is problematic</a:t>
            </a:r>
          </a:p>
          <a:p>
            <a:pPr lvl="1"/>
            <a:r>
              <a:rPr lang="en-US"/>
              <a:t>Transferred $256 (</a:t>
            </a:r>
            <a:r>
              <a:rPr lang="en-US" dirty="0"/>
              <a:t>0x0100), but received $1 (0x0001)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Endians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33194" y="3565475"/>
            <a:ext cx="2209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urier"/>
                <a:cs typeface="Courier"/>
              </a:rPr>
              <a:t>0x0A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42994" y="3565475"/>
            <a:ext cx="2209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urier"/>
                <a:cs typeface="Courier"/>
              </a:rPr>
              <a:t>0x0B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33194" y="4182556"/>
            <a:ext cx="2209800" cy="4345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urier"/>
                <a:cs typeface="Courier"/>
              </a:rPr>
              <a:t>0x0B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42994" y="4182556"/>
            <a:ext cx="2209800" cy="4345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Courier"/>
                <a:cs typeface="Courier"/>
              </a:rPr>
              <a:t>0x0A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14194" y="4773968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614194" y="3413075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979323" y="3039471"/>
            <a:ext cx="2108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Increasing address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979323" y="4773968"/>
            <a:ext cx="2108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Increasing address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773444" y="3593406"/>
            <a:ext cx="152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Big </a:t>
            </a:r>
            <a:r>
              <a:rPr lang="en-US" b="1" dirty="0" err="1"/>
              <a:t>Endian</a:t>
            </a:r>
            <a:endParaRPr lang="en-US" b="1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773448" y="4187874"/>
            <a:ext cx="17746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Little </a:t>
            </a:r>
            <a:r>
              <a:rPr lang="en-US" b="1" dirty="0" err="1"/>
              <a:t>Endian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314" y="4568765"/>
            <a:ext cx="9121444" cy="2109828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Network byte order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Big </a:t>
            </a:r>
            <a:r>
              <a:rPr lang="en-US" dirty="0" err="1">
                <a:solidFill>
                  <a:srgbClr val="FF0000"/>
                </a:solidFill>
              </a:rPr>
              <a:t>endian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To avoid the </a:t>
            </a:r>
            <a:r>
              <a:rPr lang="en-US" dirty="0" err="1"/>
              <a:t>endian</a:t>
            </a:r>
            <a:r>
              <a:rPr lang="en-US" dirty="0"/>
              <a:t>  problem</a:t>
            </a:r>
          </a:p>
          <a:p>
            <a:r>
              <a:rPr lang="en-US" dirty="0">
                <a:solidFill>
                  <a:srgbClr val="008000"/>
                </a:solidFill>
              </a:rPr>
              <a:t>We must use the network byte order when sending 16bit, 32bit and 64bit numbers</a:t>
            </a:r>
            <a:r>
              <a:rPr lang="en-US" dirty="0"/>
              <a:t>. </a:t>
            </a:r>
          </a:p>
          <a:p>
            <a:r>
              <a:rPr lang="en-US" dirty="0"/>
              <a:t>Utility functions for easy conversion:</a:t>
            </a:r>
          </a:p>
          <a:p>
            <a:pPr>
              <a:buFont typeface="Wingdings" charset="2"/>
              <a:buNone/>
            </a:pPr>
            <a:endParaRPr lang="en-US" dirty="0"/>
          </a:p>
          <a:p>
            <a:pPr>
              <a:buFont typeface="Wingdings" charset="2"/>
              <a:buNone/>
            </a:pPr>
            <a:r>
              <a:rPr lang="en-US" sz="2595" b="1" dirty="0">
                <a:latin typeface="Courier"/>
                <a:cs typeface="Courier"/>
              </a:rPr>
              <a:t>uint16_t htons(uint16_t host16bitvalue);</a:t>
            </a:r>
          </a:p>
          <a:p>
            <a:pPr>
              <a:buFont typeface="Wingdings" charset="2"/>
              <a:buNone/>
            </a:pPr>
            <a:r>
              <a:rPr lang="en-US" sz="2595" b="1" dirty="0">
                <a:latin typeface="Courier"/>
                <a:cs typeface="Courier"/>
              </a:rPr>
              <a:t>uint32_t htonl(uint32_t host32bitvalue);</a:t>
            </a:r>
          </a:p>
          <a:p>
            <a:pPr>
              <a:buFont typeface="Wingdings" charset="2"/>
              <a:buNone/>
            </a:pPr>
            <a:r>
              <a:rPr lang="en-US" sz="2595" b="1" dirty="0">
                <a:latin typeface="Courier"/>
                <a:cs typeface="Courier"/>
              </a:rPr>
              <a:t>uint16_t ntohs(uint16_t net16bitvalue);</a:t>
            </a:r>
          </a:p>
          <a:p>
            <a:pPr>
              <a:buFont typeface="Wingdings" charset="2"/>
              <a:buNone/>
            </a:pPr>
            <a:r>
              <a:rPr lang="en-US" sz="2595" b="1" dirty="0">
                <a:latin typeface="Courier"/>
                <a:cs typeface="Courier"/>
              </a:rPr>
              <a:t>uint32_t ntohl(uint32_t net32bitvalue);</a:t>
            </a:r>
          </a:p>
          <a:p>
            <a:pPr>
              <a:buFont typeface="Wingdings" charset="2"/>
              <a:buNone/>
            </a:pPr>
            <a:endParaRPr lang="en-US" sz="2595" b="1" dirty="0">
              <a:latin typeface="Courier"/>
              <a:cs typeface="Courier"/>
            </a:endParaRPr>
          </a:p>
          <a:p>
            <a:r>
              <a:rPr lang="en-US" sz="2800" dirty="0"/>
              <a:t>Hint: </a:t>
            </a:r>
            <a:r>
              <a:rPr lang="en-US" sz="2800" b="1" dirty="0" err="1">
                <a:latin typeface="Courier"/>
                <a:cs typeface="Courier"/>
              </a:rPr>
              <a:t>h</a:t>
            </a:r>
            <a:r>
              <a:rPr lang="en-US" sz="2800" dirty="0"/>
              <a:t>, </a:t>
            </a:r>
            <a:r>
              <a:rPr lang="en-US" sz="2800" b="1" dirty="0" err="1">
                <a:latin typeface="Courier"/>
                <a:cs typeface="Courier"/>
              </a:rPr>
              <a:t>n</a:t>
            </a:r>
            <a:r>
              <a:rPr lang="en-US" sz="2800" dirty="0"/>
              <a:t>, </a:t>
            </a:r>
            <a:r>
              <a:rPr lang="en-US" sz="2800" b="1" dirty="0" err="1">
                <a:latin typeface="Courier"/>
                <a:cs typeface="Courier"/>
              </a:rPr>
              <a:t>s</a:t>
            </a:r>
            <a:r>
              <a:rPr lang="en-US" sz="2800" dirty="0"/>
              <a:t>, and </a:t>
            </a:r>
            <a:r>
              <a:rPr lang="en-US" sz="2800" b="1" dirty="0" err="1">
                <a:latin typeface="Courier"/>
                <a:cs typeface="Courier"/>
              </a:rPr>
              <a:t>l</a:t>
            </a:r>
            <a:r>
              <a:rPr lang="en-US" sz="2800" dirty="0"/>
              <a:t> stand for host byte order, network byte order, short(16bit), and long(32bit), respectively </a:t>
            </a:r>
            <a:endParaRPr lang="en-US" sz="2595" b="1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Endians</a:t>
            </a:r>
            <a:r>
              <a:rPr lang="en-US" dirty="0"/>
              <a:t> (cont’d)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88153" y="2746621"/>
            <a:ext cx="7653322" cy="2424432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245488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sz="4211" dirty="0"/>
              <a:t>Server needs to bind a particular port number.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sin;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memset(&amp;sin</a:t>
            </a:r>
            <a:r>
              <a:rPr lang="en-US" dirty="0">
                <a:latin typeface="Courier"/>
                <a:cs typeface="Courier"/>
              </a:rPr>
              <a:t>, 0, </a:t>
            </a:r>
            <a:r>
              <a:rPr lang="en-US" dirty="0" err="1">
                <a:latin typeface="Courier"/>
                <a:cs typeface="Courier"/>
              </a:rPr>
              <a:t>sizeof(sin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sin.sin_family</a:t>
            </a:r>
            <a:r>
              <a:rPr lang="en-US" dirty="0">
                <a:latin typeface="Courier"/>
                <a:cs typeface="Courier"/>
              </a:rPr>
              <a:t> = AF_INET;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sin.sin_addr.s_addr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INADDR_ANY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sin.sin_port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htons</a:t>
            </a:r>
            <a:r>
              <a:rPr lang="en-US" dirty="0" err="1">
                <a:latin typeface="Courier"/>
                <a:cs typeface="Courier"/>
              </a:rPr>
              <a:t>(server_port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dirty="0" err="1">
                <a:latin typeface="Courier"/>
                <a:cs typeface="Courier"/>
              </a:rPr>
              <a:t>(sock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&amp;sin, </a:t>
            </a:r>
            <a:r>
              <a:rPr lang="en-US" dirty="0" err="1">
                <a:latin typeface="Courier"/>
                <a:cs typeface="Courier"/>
              </a:rPr>
              <a:t>sizeof(sin</a:t>
            </a:r>
            <a:r>
              <a:rPr lang="en-US" dirty="0">
                <a:latin typeface="Courier"/>
                <a:cs typeface="Courier"/>
              </a:rPr>
              <a:t>)) &lt; 0) {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perror(“bind</a:t>
            </a:r>
            <a:r>
              <a:rPr lang="en-US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bind()</a:t>
            </a:r>
            <a:r>
              <a:rPr lang="en-US" dirty="0">
                <a:cs typeface="Courier"/>
              </a:rPr>
              <a:t>: binds a socket with a particular port number.</a:t>
            </a:r>
          </a:p>
          <a:p>
            <a:pPr lvl="1"/>
            <a:r>
              <a:rPr lang="en-US" dirty="0">
                <a:cs typeface="Courier"/>
              </a:rPr>
              <a:t>Kernel remembers which process has bound which </a:t>
            </a:r>
            <a:r>
              <a:rPr lang="en-US" dirty="0" err="1">
                <a:cs typeface="Courier"/>
              </a:rPr>
              <a:t>port(s</a:t>
            </a:r>
            <a:r>
              <a:rPr lang="en-US" dirty="0">
                <a:cs typeface="Courier"/>
              </a:rPr>
              <a:t>). </a:t>
            </a:r>
          </a:p>
          <a:p>
            <a:pPr lvl="1"/>
            <a:r>
              <a:rPr lang="en-US" dirty="0">
                <a:cs typeface="Courier"/>
              </a:rPr>
              <a:t>Only one process can bind a particular port number at a time.</a:t>
            </a:r>
          </a:p>
          <a:p>
            <a:endParaRPr lang="en-US" dirty="0">
              <a:cs typeface="Courier"/>
            </a:endParaRPr>
          </a:p>
          <a:p>
            <a:r>
              <a:rPr lang="en-US" b="1" dirty="0" err="1">
                <a:solidFill>
                  <a:srgbClr val="008000"/>
                </a:solidFill>
                <a:cs typeface="Courier"/>
              </a:rPr>
              <a:t>struct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err="1">
                <a:solidFill>
                  <a:srgbClr val="008000"/>
                </a:solidFill>
                <a:cs typeface="Courier"/>
              </a:rPr>
              <a:t>sockaddr_in</a:t>
            </a:r>
            <a:r>
              <a:rPr lang="en-US" dirty="0">
                <a:cs typeface="Courier"/>
              </a:rPr>
              <a:t>: Ipv4 socket address structure. (c.f., </a:t>
            </a:r>
            <a:r>
              <a:rPr lang="en-US" dirty="0" err="1">
                <a:cs typeface="Courier"/>
              </a:rPr>
              <a:t>struct</a:t>
            </a:r>
            <a:r>
              <a:rPr lang="en-US" dirty="0">
                <a:cs typeface="Courier"/>
              </a:rPr>
              <a:t> sockaddr_in6)</a:t>
            </a:r>
          </a:p>
          <a:p>
            <a:endParaRPr lang="en-US" dirty="0">
              <a:cs typeface="Courier"/>
            </a:endParaRPr>
          </a:p>
          <a:p>
            <a:r>
              <a:rPr lang="en-US" b="1" dirty="0">
                <a:solidFill>
                  <a:srgbClr val="008000"/>
                </a:solidFill>
                <a:cs typeface="Courier"/>
              </a:rPr>
              <a:t>INADDR_ANY</a:t>
            </a:r>
            <a:r>
              <a:rPr lang="en-US" dirty="0">
                <a:cs typeface="Courier"/>
              </a:rPr>
              <a:t>: If server has multiple IP addresses, binds any address.</a:t>
            </a:r>
          </a:p>
          <a:p>
            <a:endParaRPr lang="en-US" dirty="0">
              <a:cs typeface="Courier"/>
            </a:endParaRPr>
          </a:p>
          <a:p>
            <a:r>
              <a:rPr lang="en-US" b="1" dirty="0" err="1">
                <a:solidFill>
                  <a:srgbClr val="FF0000"/>
                </a:solidFill>
                <a:cs typeface="Courier"/>
              </a:rPr>
              <a:t>htons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()</a:t>
            </a:r>
            <a:r>
              <a:rPr lang="en-US" dirty="0">
                <a:cs typeface="Courier"/>
              </a:rPr>
              <a:t>: converts host byte order into network byte order.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server, </a:t>
            </a:r>
            <a:r>
              <a:rPr lang="en-US" sz="3200" dirty="0">
                <a:solidFill>
                  <a:srgbClr val="FF0000"/>
                </a:solidFill>
                <a:latin typeface="Courier"/>
                <a:cs typeface="Courier"/>
              </a:rPr>
              <a:t>bind()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65899" y="4155311"/>
            <a:ext cx="7653322" cy="2210765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419" y="2257063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After TCP connection closes, waits for </a:t>
            </a:r>
            <a:r>
              <a:rPr lang="en-US" dirty="0">
                <a:solidFill>
                  <a:srgbClr val="008000"/>
                </a:solidFill>
              </a:rPr>
              <a:t>2MSL</a:t>
            </a:r>
            <a:r>
              <a:rPr lang="en-US" dirty="0"/>
              <a:t>, which is twice </a:t>
            </a:r>
            <a:r>
              <a:rPr lang="en-US" dirty="0">
                <a:solidFill>
                  <a:srgbClr val="008000"/>
                </a:solidFill>
              </a:rPr>
              <a:t>maximum segment lifetime</a:t>
            </a:r>
            <a:r>
              <a:rPr lang="en-US" dirty="0"/>
              <a:t> (from 1 to 4 </a:t>
            </a:r>
            <a:r>
              <a:rPr lang="en-US" dirty="0" err="1"/>
              <a:t>mins</a:t>
            </a:r>
            <a:r>
              <a:rPr lang="en-US" dirty="0"/>
              <a:t>, implementation dependent). Why?</a:t>
            </a:r>
          </a:p>
          <a:p>
            <a:r>
              <a:rPr lang="en-US" dirty="0"/>
              <a:t>Segment refers to maximum size of packet</a:t>
            </a:r>
          </a:p>
          <a:p>
            <a:r>
              <a:rPr lang="en-US" dirty="0">
                <a:solidFill>
                  <a:srgbClr val="FF0000"/>
                </a:solidFill>
              </a:rPr>
              <a:t>Port number cannot be reused before 2MSL</a:t>
            </a:r>
          </a:p>
          <a:p>
            <a:r>
              <a:rPr lang="en-US" dirty="0"/>
              <a:t>But server port numbers are fixed =&gt; Must be reused</a:t>
            </a:r>
          </a:p>
          <a:p>
            <a:r>
              <a:rPr lang="en-US" dirty="0"/>
              <a:t>Solution: Put this code </a:t>
            </a:r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>
                <a:latin typeface="Courier"/>
                <a:cs typeface="Courier"/>
              </a:rPr>
              <a:t>bind()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optval</a:t>
            </a:r>
            <a:r>
              <a:rPr lang="en-US" dirty="0">
                <a:latin typeface="Courier"/>
                <a:cs typeface="Courier"/>
              </a:rPr>
              <a:t> = 1;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setsockopt</a:t>
            </a:r>
            <a:r>
              <a:rPr lang="en-US" dirty="0" err="1">
                <a:latin typeface="Courier"/>
                <a:cs typeface="Courier"/>
              </a:rPr>
              <a:t>(sock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SOL_SOCKET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SO_REUSEADDR</a:t>
            </a:r>
            <a:r>
              <a:rPr lang="en-US" dirty="0">
                <a:latin typeface="Courier"/>
                <a:cs typeface="Courier"/>
              </a:rPr>
              <a:t>, &amp;</a:t>
            </a:r>
            <a:r>
              <a:rPr lang="en-US" dirty="0" err="1">
                <a:latin typeface="Courier"/>
                <a:cs typeface="Courier"/>
              </a:rPr>
              <a:t>optval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sizeof(optval</a:t>
            </a:r>
            <a:r>
              <a:rPr lang="en-US" dirty="0">
                <a:latin typeface="Courier"/>
                <a:cs typeface="Courier"/>
              </a:rPr>
              <a:t>)) &lt; 0) {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perror(“reuse</a:t>
            </a:r>
            <a:r>
              <a:rPr lang="en-US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endParaRPr lang="en-US" b="1" dirty="0">
              <a:solidFill>
                <a:srgbClr val="FF0000"/>
              </a:solidFill>
              <a:cs typeface="Courier"/>
            </a:endParaRPr>
          </a:p>
          <a:p>
            <a:r>
              <a:rPr lang="en-US" b="1" dirty="0" err="1">
                <a:solidFill>
                  <a:srgbClr val="FF0000"/>
                </a:solidFill>
                <a:cs typeface="Courier"/>
              </a:rPr>
              <a:t>setsockopt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()</a:t>
            </a:r>
            <a:r>
              <a:rPr lang="en-US" dirty="0">
                <a:cs typeface="Courier"/>
              </a:rPr>
              <a:t>: changes socket, protocol  options. </a:t>
            </a:r>
          </a:p>
          <a:p>
            <a:pPr lvl="1"/>
            <a:r>
              <a:rPr lang="en-US" dirty="0">
                <a:cs typeface="Courier"/>
              </a:rPr>
              <a:t>e.g., buffer size, timeout value,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same port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3718" y="3419026"/>
            <a:ext cx="8382489" cy="2669258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Socket is active, by default</a:t>
            </a:r>
          </a:p>
          <a:p>
            <a:r>
              <a:rPr lang="en-US" dirty="0"/>
              <a:t>We need to make it passive to get connections.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dirty="0" err="1">
                <a:latin typeface="Courier"/>
                <a:cs typeface="Courier"/>
              </a:rPr>
              <a:t>(sock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back_log</a:t>
            </a:r>
            <a:r>
              <a:rPr lang="en-US" dirty="0">
                <a:latin typeface="Courier"/>
                <a:cs typeface="Courier"/>
              </a:rPr>
              <a:t>) &lt; 0) {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perror(“listen</a:t>
            </a:r>
            <a:r>
              <a:rPr lang="en-US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listen()</a:t>
            </a:r>
            <a:r>
              <a:rPr lang="en-US" dirty="0"/>
              <a:t>: converts an active socket to passive</a:t>
            </a:r>
          </a:p>
          <a:p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back_log</a:t>
            </a:r>
            <a:r>
              <a:rPr lang="en-US" dirty="0"/>
              <a:t>: connection-waiting queue size. (e.g., 32)</a:t>
            </a:r>
          </a:p>
          <a:p>
            <a:pPr lvl="1"/>
            <a:r>
              <a:rPr lang="en-US" dirty="0"/>
              <a:t>Busy server may need a large value (e.g., 1024, 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server,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listen()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1983131"/>
            <a:ext cx="14631829" cy="60346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Q. What would you expect when learning a new Unix command 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e.g., 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ls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 ? </a:t>
            </a: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Source code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Program options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Application Programming Interface (API)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Interface to a particular “service”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Abstracts away from implementation detail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Set of functions, data structures, and constants. </a:t>
            </a:r>
          </a:p>
          <a:p>
            <a:pPr lvl="1"/>
            <a:endParaRPr lang="en-US" dirty="0">
              <a:solidFill>
                <a:srgbClr val="6F1A4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Socket API</a:t>
            </a:r>
          </a:p>
          <a:p>
            <a:pPr lvl="1"/>
            <a:r>
              <a:rPr lang="en-US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Network programming interface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 API?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9824" y="3440103"/>
            <a:ext cx="353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=&gt; Implementation detail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820" y="3809435"/>
            <a:ext cx="170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=&gt; Interface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socket()</a:t>
            </a:r>
          </a:p>
          <a:p>
            <a:pPr lvl="1"/>
            <a:endParaRPr lang="en-US" dirty="0"/>
          </a:p>
          <a:p>
            <a:r>
              <a:rPr lang="en-US" dirty="0"/>
              <a:t>Server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socket() 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setsockopt(sock</a:t>
            </a:r>
            <a:r>
              <a:rPr lang="en-US" dirty="0">
                <a:latin typeface="Courier"/>
                <a:cs typeface="Courier"/>
              </a:rPr>
              <a:t>, SOL_SOCKET, SO_REUSEADDR)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bind()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listen()</a:t>
            </a:r>
          </a:p>
          <a:p>
            <a:pPr lvl="1"/>
            <a:endParaRPr lang="en-US" dirty="0"/>
          </a:p>
          <a:p>
            <a:r>
              <a:rPr lang="en-US" dirty="0"/>
              <a:t>Pitfalls</a:t>
            </a:r>
          </a:p>
          <a:p>
            <a:pPr lvl="1"/>
            <a:r>
              <a:rPr lang="en-US" dirty="0"/>
              <a:t>The order of the functions matter</a:t>
            </a:r>
          </a:p>
          <a:p>
            <a:pPr lvl="1"/>
            <a:r>
              <a:rPr lang="en-US" dirty="0"/>
              <a:t>Do not forget to use “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()” </a:t>
            </a:r>
            <a:r>
              <a:rPr lang="en-US" dirty="0"/>
              <a:t>to handle the port number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Summary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Sequence of actions.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 – TCP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45083" y="2560641"/>
            <a:ext cx="9175577" cy="3463589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119" y="2743204"/>
            <a:ext cx="8917679" cy="498901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065" dirty="0" err="1">
                <a:latin typeface="Courier"/>
                <a:cs typeface="Courier"/>
              </a:rPr>
              <a:t>struct</a:t>
            </a:r>
            <a:r>
              <a:rPr lang="en-US" sz="2065" dirty="0">
                <a:latin typeface="Courier"/>
                <a:cs typeface="Courier"/>
              </a:rPr>
              <a:t> </a:t>
            </a:r>
            <a:r>
              <a:rPr lang="en-US" sz="2065" dirty="0" err="1">
                <a:latin typeface="Courier"/>
                <a:cs typeface="Courier"/>
              </a:rPr>
              <a:t>sockaddr_in</a:t>
            </a:r>
            <a:r>
              <a:rPr lang="en-US" sz="2065" dirty="0">
                <a:latin typeface="Courier"/>
                <a:cs typeface="Courier"/>
              </a:rPr>
              <a:t> sin;</a:t>
            </a:r>
          </a:p>
          <a:p>
            <a:pPr>
              <a:buNone/>
            </a:pPr>
            <a:r>
              <a:rPr lang="en-US" sz="2065" dirty="0" err="1">
                <a:latin typeface="Courier"/>
                <a:cs typeface="Courier"/>
              </a:rPr>
              <a:t>memset(&amp;sin</a:t>
            </a:r>
            <a:r>
              <a:rPr lang="en-US" sz="2065" dirty="0">
                <a:latin typeface="Courier"/>
                <a:cs typeface="Courier"/>
              </a:rPr>
              <a:t>, 0 ,</a:t>
            </a:r>
            <a:r>
              <a:rPr lang="en-US" sz="2065" dirty="0" err="1">
                <a:latin typeface="Courier"/>
                <a:cs typeface="Courier"/>
              </a:rPr>
              <a:t>sizeof(sin</a:t>
            </a:r>
            <a:r>
              <a:rPr lang="en-US" sz="2065" dirty="0">
                <a:latin typeface="Courier"/>
                <a:cs typeface="Courier"/>
              </a:rPr>
              <a:t>));</a:t>
            </a:r>
          </a:p>
          <a:p>
            <a:pPr>
              <a:buNone/>
            </a:pPr>
            <a:endParaRPr lang="en-US" sz="2065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065" dirty="0" err="1">
                <a:latin typeface="Courier"/>
                <a:cs typeface="Courier"/>
              </a:rPr>
              <a:t>sin.sin_family</a:t>
            </a:r>
            <a:r>
              <a:rPr lang="en-US" sz="2065" dirty="0">
                <a:latin typeface="Courier"/>
                <a:cs typeface="Courier"/>
              </a:rPr>
              <a:t>	= AF_INET;</a:t>
            </a:r>
          </a:p>
          <a:p>
            <a:pPr>
              <a:buNone/>
            </a:pPr>
            <a:r>
              <a:rPr lang="en-US" sz="2065" dirty="0" err="1">
                <a:latin typeface="Courier"/>
                <a:cs typeface="Courier"/>
              </a:rPr>
              <a:t>sin.sin_addr.s_addr</a:t>
            </a:r>
            <a:r>
              <a:rPr lang="en-US" sz="2065" dirty="0">
                <a:latin typeface="Courier"/>
                <a:cs typeface="Courier"/>
              </a:rPr>
              <a:t> = </a:t>
            </a:r>
            <a:r>
              <a:rPr lang="en-US" sz="2065" b="1" dirty="0">
                <a:solidFill>
                  <a:srgbClr val="FF0000"/>
                </a:solidFill>
                <a:latin typeface="Courier"/>
                <a:cs typeface="Courier"/>
              </a:rPr>
              <a:t>inet_addr</a:t>
            </a:r>
            <a:r>
              <a:rPr lang="en-US" sz="2065" dirty="0">
                <a:latin typeface="Courier"/>
                <a:cs typeface="Courier"/>
              </a:rPr>
              <a:t>(“128.32.132.214”);</a:t>
            </a:r>
          </a:p>
          <a:p>
            <a:pPr>
              <a:buNone/>
            </a:pPr>
            <a:r>
              <a:rPr lang="en-US" sz="2065" dirty="0" err="1">
                <a:latin typeface="Courier"/>
                <a:cs typeface="Courier"/>
              </a:rPr>
              <a:t>sin.sin_port</a:t>
            </a:r>
            <a:r>
              <a:rPr lang="en-US" sz="2065" dirty="0">
                <a:latin typeface="Courier"/>
                <a:cs typeface="Courier"/>
              </a:rPr>
              <a:t> = htons(80);</a:t>
            </a:r>
          </a:p>
          <a:p>
            <a:pPr>
              <a:buNone/>
            </a:pPr>
            <a:endParaRPr lang="en-US" sz="2065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065" dirty="0">
                <a:latin typeface="Courier"/>
                <a:cs typeface="Courier"/>
              </a:rPr>
              <a:t>if (</a:t>
            </a:r>
            <a:r>
              <a:rPr lang="en-US" sz="2065" b="1" dirty="0" err="1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sz="2065" dirty="0" err="1">
                <a:latin typeface="Courier"/>
                <a:cs typeface="Courier"/>
              </a:rPr>
              <a:t>(sock</a:t>
            </a:r>
            <a:r>
              <a:rPr lang="en-US" sz="2065" dirty="0">
                <a:latin typeface="Courier"/>
                <a:cs typeface="Courier"/>
              </a:rPr>
              <a:t>, (</a:t>
            </a:r>
            <a:r>
              <a:rPr lang="en-US" sz="2065" dirty="0" err="1">
                <a:latin typeface="Courier"/>
                <a:cs typeface="Courier"/>
              </a:rPr>
              <a:t>struct</a:t>
            </a:r>
            <a:r>
              <a:rPr lang="en-US" sz="2065" dirty="0">
                <a:latin typeface="Courier"/>
                <a:cs typeface="Courier"/>
              </a:rPr>
              <a:t> </a:t>
            </a:r>
            <a:r>
              <a:rPr lang="en-US" sz="2065" dirty="0" err="1">
                <a:latin typeface="Courier"/>
                <a:cs typeface="Courier"/>
              </a:rPr>
              <a:t>sockaddr</a:t>
            </a:r>
            <a:r>
              <a:rPr lang="en-US" sz="2065" dirty="0">
                <a:latin typeface="Courier"/>
                <a:cs typeface="Courier"/>
              </a:rPr>
              <a:t> *) &amp;sin, </a:t>
            </a:r>
            <a:r>
              <a:rPr lang="en-US" sz="2065" dirty="0" err="1">
                <a:latin typeface="Courier"/>
                <a:cs typeface="Courier"/>
              </a:rPr>
              <a:t>sizeof(sin</a:t>
            </a:r>
            <a:r>
              <a:rPr lang="en-US" sz="2065" dirty="0">
                <a:latin typeface="Courier"/>
                <a:cs typeface="Courier"/>
              </a:rPr>
              <a:t>)) &lt; 0) {</a:t>
            </a:r>
          </a:p>
          <a:p>
            <a:pPr>
              <a:buNone/>
            </a:pPr>
            <a:r>
              <a:rPr lang="en-US" sz="2065" dirty="0">
                <a:latin typeface="Courier"/>
                <a:cs typeface="Courier"/>
              </a:rPr>
              <a:t>	</a:t>
            </a:r>
            <a:r>
              <a:rPr lang="en-US" sz="2065" dirty="0" err="1">
                <a:latin typeface="Courier"/>
                <a:cs typeface="Courier"/>
              </a:rPr>
              <a:t>perror(“connection</a:t>
            </a:r>
            <a:r>
              <a:rPr lang="en-US" sz="2065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065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065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r>
              <a:rPr lang="en-US" sz="2824" b="1" dirty="0">
                <a:solidFill>
                  <a:srgbClr val="FF0000"/>
                </a:solidFill>
                <a:latin typeface="Courier"/>
                <a:cs typeface="Courier"/>
              </a:rPr>
              <a:t>Connect()</a:t>
            </a:r>
            <a:r>
              <a:rPr lang="en-US" sz="2824" dirty="0"/>
              <a:t>: waits until connection establishes/fails.</a:t>
            </a:r>
          </a:p>
          <a:p>
            <a:endParaRPr lang="en-US" sz="2824" dirty="0"/>
          </a:p>
          <a:p>
            <a:r>
              <a:rPr lang="en-US" sz="2824" b="1" dirty="0" err="1">
                <a:solidFill>
                  <a:srgbClr val="FF0000"/>
                </a:solidFill>
                <a:latin typeface="Courier"/>
                <a:cs typeface="Courier"/>
              </a:rPr>
              <a:t>inet_addr</a:t>
            </a:r>
            <a:r>
              <a:rPr lang="en-US" sz="2824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2824" dirty="0"/>
              <a:t>: converts an IP address string into a 32bit address number (network byte order).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 (client)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Host Name</a:t>
            </a:r>
          </a:p>
          <a:p>
            <a:pPr lvl="1"/>
            <a:r>
              <a:rPr lang="en-US" dirty="0"/>
              <a:t>Human-readable name (e.g., www.eecs.berkeley.edu)</a:t>
            </a:r>
          </a:p>
          <a:p>
            <a:pPr lvl="1"/>
            <a:r>
              <a:rPr lang="en-US" dirty="0"/>
              <a:t>Variable length</a:t>
            </a:r>
          </a:p>
          <a:p>
            <a:pPr lvl="1"/>
            <a:r>
              <a:rPr lang="en-US" dirty="0"/>
              <a:t>Could have multiple IP addresses</a:t>
            </a:r>
          </a:p>
          <a:p>
            <a:pPr lvl="1"/>
            <a:endParaRPr lang="en-US" dirty="0"/>
          </a:p>
          <a:p>
            <a:r>
              <a:rPr lang="en-US" dirty="0"/>
              <a:t>IP Version 4 Address</a:t>
            </a:r>
          </a:p>
          <a:p>
            <a:pPr lvl="1"/>
            <a:r>
              <a:rPr lang="en-US" dirty="0"/>
              <a:t>Usually represented as dotted numbers for human readability</a:t>
            </a:r>
          </a:p>
          <a:p>
            <a:pPr lvl="2"/>
            <a:r>
              <a:rPr lang="en-US" dirty="0"/>
              <a:t>E.g., 128.32.132.214</a:t>
            </a:r>
          </a:p>
          <a:p>
            <a:pPr lvl="1"/>
            <a:r>
              <a:rPr lang="en-US" dirty="0"/>
              <a:t>32 bits in network byte order</a:t>
            </a:r>
          </a:p>
          <a:p>
            <a:pPr lvl="2"/>
            <a:r>
              <a:rPr lang="en-US" dirty="0"/>
              <a:t>E.g., 1.2.3.4 =&gt; 0x04030201</a:t>
            </a:r>
          </a:p>
          <a:p>
            <a:pPr lvl="2"/>
            <a:endParaRPr lang="en-US" dirty="0"/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Identifies a service (or application) on a host</a:t>
            </a:r>
          </a:p>
          <a:p>
            <a:pPr lvl="2"/>
            <a:r>
              <a:rPr lang="en-US" dirty="0"/>
              <a:t>E.g., TCP Port 80 =&gt; web service, UDP Port 53 =&gt; name service (DNS)</a:t>
            </a:r>
          </a:p>
          <a:p>
            <a:pPr lvl="1"/>
            <a:r>
              <a:rPr lang="en-US" dirty="0"/>
              <a:t>16 bit unsigned number (0~65535)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Name, IP address, Port number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42796" y="2639028"/>
            <a:ext cx="7450000" cy="2558022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743200"/>
            <a:ext cx="8229600" cy="493268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560" dirty="0" err="1">
                <a:latin typeface="Courier"/>
                <a:cs typeface="Courier"/>
              </a:rPr>
              <a:t>struct</a:t>
            </a:r>
            <a:r>
              <a:rPr lang="en-US" sz="2560" dirty="0">
                <a:latin typeface="Courier"/>
                <a:cs typeface="Courier"/>
              </a:rPr>
              <a:t> </a:t>
            </a:r>
            <a:r>
              <a:rPr lang="en-US" sz="2560" dirty="0" err="1">
                <a:latin typeface="Courier"/>
                <a:cs typeface="Courier"/>
              </a:rPr>
              <a:t>sockaddr_in</a:t>
            </a:r>
            <a:r>
              <a:rPr lang="en-US" sz="2560" dirty="0">
                <a:latin typeface="Courier"/>
                <a:cs typeface="Courier"/>
              </a:rPr>
              <a:t> </a:t>
            </a:r>
            <a:r>
              <a:rPr lang="en-US" sz="2560" b="1" dirty="0" err="1">
                <a:solidFill>
                  <a:srgbClr val="008000"/>
                </a:solidFill>
                <a:latin typeface="Courier"/>
                <a:cs typeface="Courier"/>
              </a:rPr>
              <a:t>client_sin</a:t>
            </a:r>
            <a:r>
              <a:rPr lang="en-US" sz="256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2560" dirty="0" err="1">
                <a:latin typeface="Courier"/>
                <a:cs typeface="Courier"/>
              </a:rPr>
              <a:t>int</a:t>
            </a:r>
            <a:r>
              <a:rPr lang="en-US" sz="2560" dirty="0">
                <a:latin typeface="Courier"/>
                <a:cs typeface="Courier"/>
              </a:rPr>
              <a:t> </a:t>
            </a:r>
            <a:r>
              <a:rPr lang="en-US" sz="2560" dirty="0" err="1">
                <a:latin typeface="Courier"/>
                <a:cs typeface="Courier"/>
              </a:rPr>
              <a:t>addr_len</a:t>
            </a:r>
            <a:r>
              <a:rPr lang="en-US" sz="2560" dirty="0">
                <a:latin typeface="Courier"/>
                <a:cs typeface="Courier"/>
              </a:rPr>
              <a:t> = </a:t>
            </a:r>
            <a:r>
              <a:rPr lang="en-US" sz="2560" dirty="0" err="1">
                <a:latin typeface="Courier"/>
                <a:cs typeface="Courier"/>
              </a:rPr>
              <a:t>sizeof(client_sin</a:t>
            </a:r>
            <a:r>
              <a:rPr lang="en-US" sz="256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2560" dirty="0" err="1">
                <a:latin typeface="Courier"/>
                <a:cs typeface="Courier"/>
              </a:rPr>
              <a:t>int</a:t>
            </a:r>
            <a:r>
              <a:rPr lang="en-US" sz="2560" dirty="0">
                <a:latin typeface="Courier"/>
                <a:cs typeface="Courier"/>
              </a:rPr>
              <a:t> </a:t>
            </a:r>
            <a:r>
              <a:rPr lang="en-US" sz="2560" b="1" dirty="0" err="1">
                <a:solidFill>
                  <a:srgbClr val="008000"/>
                </a:solidFill>
                <a:latin typeface="Courier"/>
                <a:cs typeface="Courier"/>
              </a:rPr>
              <a:t>client_sock</a:t>
            </a:r>
            <a:r>
              <a:rPr lang="en-US" sz="256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560" dirty="0">
                <a:latin typeface="Courier"/>
                <a:cs typeface="Courier"/>
              </a:rPr>
              <a:t>= </a:t>
            </a:r>
            <a:r>
              <a:rPr lang="en-US" sz="2560" b="1" dirty="0" err="1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sz="2560" dirty="0" err="1">
                <a:latin typeface="Courier"/>
                <a:cs typeface="Courier"/>
              </a:rPr>
              <a:t>(listening_sock</a:t>
            </a:r>
            <a:r>
              <a:rPr lang="en-US" sz="2560" dirty="0">
                <a:latin typeface="Courier"/>
                <a:cs typeface="Courier"/>
              </a:rPr>
              <a:t>, 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                        (</a:t>
            </a:r>
            <a:r>
              <a:rPr lang="en-US" sz="2560" dirty="0" err="1">
                <a:latin typeface="Courier"/>
                <a:cs typeface="Courier"/>
              </a:rPr>
              <a:t>struct</a:t>
            </a:r>
            <a:r>
              <a:rPr lang="en-US" sz="2560" dirty="0">
                <a:latin typeface="Courier"/>
                <a:cs typeface="Courier"/>
              </a:rPr>
              <a:t> </a:t>
            </a:r>
            <a:r>
              <a:rPr lang="en-US" sz="2560" dirty="0" err="1">
                <a:latin typeface="Courier"/>
                <a:cs typeface="Courier"/>
              </a:rPr>
              <a:t>sockaddr</a:t>
            </a:r>
            <a:r>
              <a:rPr lang="en-US" sz="2560" dirty="0">
                <a:latin typeface="Courier"/>
                <a:cs typeface="Courier"/>
              </a:rPr>
              <a:t> *) &amp;</a:t>
            </a:r>
            <a:r>
              <a:rPr lang="en-US" sz="2560" dirty="0" err="1">
                <a:latin typeface="Courier"/>
                <a:cs typeface="Courier"/>
              </a:rPr>
              <a:t>client_sin</a:t>
            </a:r>
            <a:r>
              <a:rPr lang="en-US" sz="2560" dirty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                        &amp;</a:t>
            </a:r>
            <a:r>
              <a:rPr lang="en-US" sz="2560" dirty="0" err="1">
                <a:latin typeface="Courier"/>
                <a:cs typeface="Courier"/>
              </a:rPr>
              <a:t>addr_len</a:t>
            </a:r>
            <a:r>
              <a:rPr lang="en-US" sz="256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if (</a:t>
            </a:r>
            <a:r>
              <a:rPr lang="en-US" sz="2560" dirty="0" err="1">
                <a:latin typeface="Courier"/>
                <a:cs typeface="Courier"/>
              </a:rPr>
              <a:t>client_sock</a:t>
            </a:r>
            <a:r>
              <a:rPr lang="en-US" sz="2560" dirty="0">
                <a:latin typeface="Courier"/>
                <a:cs typeface="Courier"/>
              </a:rPr>
              <a:t> &lt; 0) {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	</a:t>
            </a:r>
            <a:r>
              <a:rPr lang="en-US" sz="2560" dirty="0" err="1">
                <a:latin typeface="Courier"/>
                <a:cs typeface="Courier"/>
              </a:rPr>
              <a:t>perror(“accept</a:t>
            </a:r>
            <a:r>
              <a:rPr lang="en-US" sz="256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56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>
                <a:sym typeface="Wingdings"/>
              </a:rPr>
              <a:t>: returns a new socket descriptor for a client connection in the connection-waiting queue.</a:t>
            </a:r>
          </a:p>
          <a:p>
            <a:pPr lvl="1"/>
            <a:r>
              <a:rPr lang="en-US" dirty="0">
                <a:sym typeface="Wingdings"/>
              </a:rPr>
              <a:t>This socket descriptor communicates with the client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/>
              </a:rPr>
              <a:t>The passive socket (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listening_sock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) is not to communicate with a client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client_sin</a:t>
            </a:r>
            <a:r>
              <a:rPr lang="en-US" dirty="0">
                <a:sym typeface="Wingdings"/>
              </a:rPr>
              <a:t>: contains client IP address and port number</a:t>
            </a:r>
          </a:p>
          <a:p>
            <a:pPr lvl="1"/>
            <a:r>
              <a:rPr lang="en-US" dirty="0">
                <a:sym typeface="Wingdings"/>
              </a:rPr>
              <a:t>Q) Are they in Big </a:t>
            </a:r>
            <a:r>
              <a:rPr lang="en-US" dirty="0" err="1">
                <a:sym typeface="Wingdings"/>
              </a:rPr>
              <a:t>endian</a:t>
            </a:r>
            <a:r>
              <a:rPr lang="en-US" dirty="0">
                <a:sym typeface="Wingdings"/>
              </a:rPr>
              <a:t> or </a:t>
            </a:r>
            <a:r>
              <a:rPr lang="en-US" dirty="0" err="1">
                <a:sym typeface="Wingdings"/>
              </a:rPr>
              <a:t>Litten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endian</a:t>
            </a:r>
            <a:r>
              <a:rPr lang="en-US" dirty="0">
                <a:sym typeface="Wingdings"/>
              </a:rPr>
              <a:t>?</a:t>
            </a:r>
          </a:p>
          <a:p>
            <a:pPr lvl="1"/>
            <a:endParaRPr lang="en-US" dirty="0">
              <a:sym typeface="Wingdings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Establishment (server)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 – TCP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08072" y="2592729"/>
            <a:ext cx="7535118" cy="2237991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743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char *</a:t>
            </a:r>
            <a:r>
              <a:rPr lang="en-US" sz="2880" dirty="0" err="1">
                <a:latin typeface="Courier"/>
                <a:cs typeface="Courier"/>
              </a:rPr>
              <a:t>data_addr</a:t>
            </a:r>
            <a:r>
              <a:rPr lang="en-US" sz="2880" dirty="0">
                <a:latin typeface="Courier"/>
                <a:cs typeface="Courier"/>
              </a:rPr>
              <a:t> = “hello, world”;</a:t>
            </a: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int</a:t>
            </a:r>
            <a:r>
              <a:rPr lang="en-US" sz="2880" dirty="0">
                <a:latin typeface="Courier"/>
                <a:cs typeface="Courier"/>
              </a:rPr>
              <a:t> </a:t>
            </a:r>
            <a:r>
              <a:rPr lang="en-US" sz="2880" dirty="0" err="1">
                <a:latin typeface="Courier"/>
                <a:cs typeface="Courier"/>
              </a:rPr>
              <a:t>data_len</a:t>
            </a:r>
            <a:r>
              <a:rPr lang="en-US" sz="2880" dirty="0">
                <a:latin typeface="Courier"/>
                <a:cs typeface="Courier"/>
              </a:rPr>
              <a:t> = 12;</a:t>
            </a:r>
          </a:p>
          <a:p>
            <a:pPr>
              <a:buNone/>
            </a:pPr>
            <a:endParaRPr lang="en-US" sz="288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int</a:t>
            </a:r>
            <a:r>
              <a:rPr lang="en-US" sz="2880" dirty="0">
                <a:latin typeface="Courier"/>
                <a:cs typeface="Courier"/>
              </a:rPr>
              <a:t>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sent_bytes</a:t>
            </a:r>
            <a:r>
              <a:rPr lang="en-US" sz="2880" dirty="0">
                <a:latin typeface="Courier"/>
                <a:cs typeface="Courier"/>
              </a:rPr>
              <a:t> = </a:t>
            </a:r>
            <a:r>
              <a:rPr lang="en-US" sz="2880" b="1" dirty="0" err="1">
                <a:solidFill>
                  <a:srgbClr val="FF0000"/>
                </a:solidFill>
                <a:latin typeface="Courier"/>
                <a:cs typeface="Courier"/>
              </a:rPr>
              <a:t>send</a:t>
            </a:r>
            <a:r>
              <a:rPr lang="en-US" sz="2880" dirty="0" err="1">
                <a:latin typeface="Courier"/>
                <a:cs typeface="Courier"/>
              </a:rPr>
              <a:t>(sock</a:t>
            </a:r>
            <a:r>
              <a:rPr lang="en-US" sz="2880" dirty="0">
                <a:latin typeface="Courier"/>
                <a:cs typeface="Courier"/>
              </a:rPr>
              <a:t>,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data_addr</a:t>
            </a:r>
            <a:r>
              <a:rPr lang="en-US" sz="2880" dirty="0">
                <a:latin typeface="Courier"/>
                <a:cs typeface="Courier"/>
              </a:rPr>
              <a:t>,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data_len</a:t>
            </a:r>
            <a:r>
              <a:rPr lang="en-US" sz="2880" dirty="0">
                <a:latin typeface="Courier"/>
                <a:cs typeface="Courier"/>
              </a:rPr>
              <a:t>, 0); 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if (</a:t>
            </a:r>
            <a:r>
              <a:rPr lang="en-US" sz="2880" dirty="0" err="1">
                <a:latin typeface="Courier"/>
                <a:cs typeface="Courier"/>
              </a:rPr>
              <a:t>sent_bytes</a:t>
            </a:r>
            <a:r>
              <a:rPr lang="en-US" sz="2880" dirty="0">
                <a:latin typeface="Courier"/>
                <a:cs typeface="Courier"/>
              </a:rPr>
              <a:t> &lt; 0) {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</a:t>
            </a:r>
            <a:r>
              <a:rPr lang="en-US" sz="2880" dirty="0" err="1">
                <a:latin typeface="Courier"/>
                <a:cs typeface="Courier"/>
              </a:rPr>
              <a:t>perror(“send</a:t>
            </a:r>
            <a:r>
              <a:rPr lang="en-US" sz="288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send()</a:t>
            </a:r>
            <a:r>
              <a:rPr lang="en-US" dirty="0"/>
              <a:t>: sends data, returns the number of sent bytes</a:t>
            </a:r>
          </a:p>
          <a:p>
            <a:pPr lvl="1"/>
            <a:r>
              <a:rPr lang="en-US" dirty="0"/>
              <a:t>Also OK with “</a:t>
            </a:r>
            <a:r>
              <a:rPr lang="en-US" dirty="0">
                <a:latin typeface="Courier"/>
                <a:cs typeface="Courier"/>
              </a:rPr>
              <a:t>write()”</a:t>
            </a:r>
            <a:r>
              <a:rPr lang="en-US" dirty="0"/>
              <a:t>, “</a:t>
            </a:r>
            <a:r>
              <a:rPr lang="en-US" dirty="0" err="1">
                <a:latin typeface="Courier"/>
                <a:cs typeface="Courier"/>
              </a:rPr>
              <a:t>writev</a:t>
            </a:r>
            <a:r>
              <a:rPr lang="en-US" dirty="0">
                <a:latin typeface="Courier"/>
                <a:cs typeface="Courier"/>
              </a:rPr>
              <a:t>()”</a:t>
            </a:r>
            <a:endParaRPr lang="en-US" dirty="0"/>
          </a:p>
          <a:p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data_addr</a:t>
            </a:r>
            <a:r>
              <a:rPr lang="en-US" dirty="0"/>
              <a:t>: address of data to send.</a:t>
            </a:r>
          </a:p>
          <a:p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data_len</a:t>
            </a:r>
            <a:r>
              <a:rPr lang="en-US" dirty="0"/>
              <a:t>: size of the data.</a:t>
            </a:r>
          </a:p>
          <a:p>
            <a:pPr lvl="1"/>
            <a:endParaRPr lang="en-US" dirty="0"/>
          </a:p>
          <a:p>
            <a:r>
              <a:rPr lang="en-US" dirty="0"/>
              <a:t>With blocking sockets (default), “send()” blocks until it sends all the data.</a:t>
            </a:r>
          </a:p>
          <a:p>
            <a:r>
              <a:rPr lang="en-US" dirty="0"/>
              <a:t>With non-blocking sockets,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>
                <a:solidFill>
                  <a:srgbClr val="008000"/>
                </a:solidFill>
              </a:rPr>
              <a:t>sent_bytes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/>
              <a:t>may not equal to </a:t>
            </a:r>
            <a:r>
              <a:rPr lang="en-US" b="1" dirty="0" err="1">
                <a:solidFill>
                  <a:srgbClr val="008000"/>
                </a:solidFill>
              </a:rPr>
              <a:t>data_len</a:t>
            </a:r>
            <a:endParaRPr lang="en-US" b="1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If kernel does not have enough space, then it accepts only partial data.</a:t>
            </a:r>
          </a:p>
          <a:p>
            <a:pPr lvl="1"/>
            <a:r>
              <a:rPr lang="en-US" dirty="0"/>
              <a:t>You must retry for the unsent data.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Data: </a:t>
            </a:r>
            <a:r>
              <a:rPr lang="en-US" dirty="0" err="1"/>
              <a:t>server+client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send()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46026" y="2569581"/>
            <a:ext cx="8373934" cy="2835060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743203"/>
            <a:ext cx="8445606" cy="525780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>
                <a:latin typeface="Courier"/>
                <a:cs typeface="Courier"/>
              </a:rPr>
              <a:t>char buffer[4096];</a:t>
            </a: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expected_data_len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sizeof(buffer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read_bytes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recv</a:t>
            </a:r>
            <a:r>
              <a:rPr lang="en-US" dirty="0" err="1">
                <a:latin typeface="Courier"/>
                <a:cs typeface="Courier"/>
              </a:rPr>
              <a:t>(sock</a:t>
            </a:r>
            <a:r>
              <a:rPr lang="en-US" dirty="0">
                <a:latin typeface="Courier"/>
                <a:cs typeface="Courier"/>
              </a:rPr>
              <a:t>, buffer,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expected_data_len</a:t>
            </a:r>
            <a:r>
              <a:rPr lang="en-US" b="1" dirty="0">
                <a:latin typeface="Courier"/>
                <a:cs typeface="Courier"/>
              </a:rPr>
              <a:t>, 0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if (</a:t>
            </a:r>
            <a:r>
              <a:rPr lang="en-US" dirty="0" err="1">
                <a:latin typeface="Courier"/>
                <a:cs typeface="Courier"/>
              </a:rPr>
              <a:t>read_bytes</a:t>
            </a:r>
            <a:r>
              <a:rPr lang="en-US" dirty="0">
                <a:latin typeface="Courier"/>
                <a:cs typeface="Courier"/>
              </a:rPr>
              <a:t> == 0) { 	// connection is closed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 …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 else if (</a:t>
            </a:r>
            <a:r>
              <a:rPr lang="en-US" dirty="0" err="1">
                <a:latin typeface="Courier"/>
                <a:cs typeface="Courier"/>
              </a:rPr>
              <a:t>read_bytes</a:t>
            </a:r>
            <a:r>
              <a:rPr lang="en-US" dirty="0">
                <a:latin typeface="Courier"/>
                <a:cs typeface="Courier"/>
              </a:rPr>
              <a:t> &lt; 0) { // error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perror(“recv</a:t>
            </a:r>
            <a:r>
              <a:rPr lang="en-US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 else {	// </a:t>
            </a:r>
            <a:r>
              <a:rPr lang="en-US" dirty="0" err="1">
                <a:latin typeface="Courier"/>
                <a:cs typeface="Courier"/>
              </a:rPr>
              <a:t>Recived</a:t>
            </a:r>
            <a:r>
              <a:rPr lang="en-US" dirty="0">
                <a:latin typeface="Courier"/>
                <a:cs typeface="Courier"/>
              </a:rPr>
              <a:t>. But no guarantee </a:t>
            </a:r>
            <a:r>
              <a:rPr lang="en-US" dirty="0" err="1">
                <a:latin typeface="Courier"/>
                <a:cs typeface="Courier"/>
              </a:rPr>
              <a:t>read_bytes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err="1">
                <a:latin typeface="Courier"/>
                <a:cs typeface="Courier"/>
              </a:rPr>
              <a:t>expected_data_len</a:t>
            </a:r>
            <a:endParaRPr lang="en-US" dirty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	…</a:t>
            </a:r>
          </a:p>
          <a:p>
            <a:pPr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/>
          </a:p>
          <a:p>
            <a:r>
              <a:rPr lang="en-US" sz="4211" b="1" dirty="0" err="1">
                <a:solidFill>
                  <a:srgbClr val="FF0000"/>
                </a:solidFill>
                <a:latin typeface="Courier"/>
                <a:cs typeface="Courier"/>
              </a:rPr>
              <a:t>recv</a:t>
            </a:r>
            <a:r>
              <a:rPr lang="en-US" sz="4211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4211" dirty="0"/>
              <a:t>: reads bytes from the socket and returns the number of read bytes.</a:t>
            </a:r>
          </a:p>
          <a:p>
            <a:pPr lvl="1"/>
            <a:r>
              <a:rPr lang="en-US" sz="3811" dirty="0"/>
              <a:t>Also OK with “</a:t>
            </a:r>
            <a:r>
              <a:rPr lang="en-US" sz="3811" b="1" dirty="0">
                <a:latin typeface="Courier"/>
                <a:cs typeface="Courier"/>
              </a:rPr>
              <a:t>read()”</a:t>
            </a:r>
            <a:r>
              <a:rPr lang="en-US" sz="3811" dirty="0"/>
              <a:t> and “</a:t>
            </a:r>
            <a:r>
              <a:rPr lang="en-US" sz="3811" b="1" dirty="0" err="1">
                <a:latin typeface="Courier"/>
                <a:cs typeface="Courier"/>
              </a:rPr>
              <a:t>readv</a:t>
            </a:r>
            <a:r>
              <a:rPr lang="en-US" sz="3811" b="1" dirty="0">
                <a:latin typeface="Courier"/>
                <a:cs typeface="Courier"/>
              </a:rPr>
              <a:t>()”</a:t>
            </a:r>
          </a:p>
          <a:p>
            <a:endParaRPr lang="en-US" sz="4211" dirty="0"/>
          </a:p>
          <a:p>
            <a:r>
              <a:rPr lang="en-US" sz="4211" b="1" dirty="0" err="1">
                <a:solidFill>
                  <a:srgbClr val="008000"/>
                </a:solidFill>
                <a:latin typeface="Courier"/>
                <a:cs typeface="Courier"/>
              </a:rPr>
              <a:t>read_bytes</a:t>
            </a:r>
            <a:r>
              <a:rPr lang="en-US" sz="4211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4211" dirty="0"/>
              <a:t>may not equal to </a:t>
            </a:r>
            <a:r>
              <a:rPr lang="en-US" sz="4211" b="1" dirty="0" err="1">
                <a:solidFill>
                  <a:srgbClr val="008000"/>
                </a:solidFill>
              </a:rPr>
              <a:t>expected_data_len</a:t>
            </a:r>
            <a:endParaRPr lang="en-US" sz="4211" b="1" dirty="0">
              <a:solidFill>
                <a:srgbClr val="008000"/>
              </a:solidFill>
            </a:endParaRPr>
          </a:p>
          <a:p>
            <a:pPr lvl="1"/>
            <a:r>
              <a:rPr lang="en-US" sz="3789" dirty="0"/>
              <a:t>If no data is available, then it blocks.</a:t>
            </a:r>
          </a:p>
          <a:p>
            <a:pPr lvl="1"/>
            <a:r>
              <a:rPr lang="en-US" sz="3789" dirty="0"/>
              <a:t>If only partial data is available, then </a:t>
            </a:r>
            <a:r>
              <a:rPr lang="en-US" sz="3789" dirty="0" err="1"/>
              <a:t>read_bytes</a:t>
            </a:r>
            <a:r>
              <a:rPr lang="en-US" sz="3789" dirty="0"/>
              <a:t> &lt; </a:t>
            </a:r>
            <a:r>
              <a:rPr lang="en-US" sz="3789" dirty="0" err="1"/>
              <a:t>expected_data_len</a:t>
            </a:r>
            <a:endParaRPr lang="en-US" sz="3789" dirty="0"/>
          </a:p>
          <a:p>
            <a:pPr lvl="1"/>
            <a:r>
              <a:rPr lang="en-US" sz="3789" dirty="0"/>
              <a:t>On socket close, </a:t>
            </a:r>
            <a:r>
              <a:rPr lang="en-US" sz="3789" dirty="0" err="1"/>
              <a:t>expected_data_len</a:t>
            </a:r>
            <a:r>
              <a:rPr lang="en-US" sz="3789" dirty="0"/>
              <a:t> equals to 0 (not error!)</a:t>
            </a:r>
          </a:p>
          <a:p>
            <a:pPr lvl="1"/>
            <a:r>
              <a:rPr lang="en-US" sz="3789" dirty="0"/>
              <a:t>If you get only partial data, then you should retry for the remaining portion.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Receiving Data: </a:t>
            </a:r>
            <a:r>
              <a:rPr lang="en-US" dirty="0" err="1"/>
              <a:t>server+client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recv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8914" y="1890184"/>
            <a:ext cx="8005961" cy="1354862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// after use the socket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sz="2400" dirty="0" err="1">
                <a:latin typeface="Courier"/>
                <a:cs typeface="Courier"/>
              </a:rPr>
              <a:t>(sock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close()</a:t>
            </a:r>
            <a:r>
              <a:rPr lang="en-US" sz="2800" dirty="0"/>
              <a:t>: closes the socket descriptor.</a:t>
            </a:r>
          </a:p>
          <a:p>
            <a:endParaRPr lang="en-US" sz="2800" dirty="0"/>
          </a:p>
          <a:p>
            <a:r>
              <a:rPr lang="en-US" sz="2800" dirty="0"/>
              <a:t>We cannot open files/sockets more than 1024*</a:t>
            </a:r>
          </a:p>
          <a:p>
            <a:pPr lvl="1"/>
            <a:r>
              <a:rPr lang="en-US" sz="2400" dirty="0"/>
              <a:t>We must release the resource after use.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Termination: </a:t>
            </a:r>
            <a:r>
              <a:rPr lang="en-US" dirty="0" err="1"/>
              <a:t>server+client</a:t>
            </a:r>
            <a:r>
              <a:rPr lang="en-US" dirty="0"/>
              <a:t>, close()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3342" y="7627039"/>
            <a:ext cx="855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Super user can overcome this constraint, but regular user cannot.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Q) What must be changed?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 API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Network programming interface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15" y="3911009"/>
            <a:ext cx="1236114" cy="1236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19" y="3911009"/>
            <a:ext cx="1152025" cy="1236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608" y="3911009"/>
            <a:ext cx="1236114" cy="12361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834385" y="5467818"/>
            <a:ext cx="7084320" cy="1588"/>
          </a:xfrm>
          <a:prstGeom prst="line">
            <a:avLst/>
          </a:prstGeom>
          <a:ln w="88900">
            <a:solidFill>
              <a:srgbClr val="6F1A45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18709" y="4915412"/>
            <a:ext cx="1548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6F1A45"/>
                </a:solidFill>
              </a:rPr>
              <a:t>Socket</a:t>
            </a:r>
          </a:p>
          <a:p>
            <a:r>
              <a:rPr lang="en-US" sz="4000" dirty="0">
                <a:solidFill>
                  <a:srgbClr val="6F1A45"/>
                </a:solidFill>
              </a:rPr>
              <a:t>API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84586" y="5895127"/>
            <a:ext cx="1514093" cy="6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TCP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68972" y="5895128"/>
            <a:ext cx="1514093" cy="6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UDP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94032" y="6939530"/>
            <a:ext cx="1514093" cy="637389"/>
          </a:xfrm>
          <a:prstGeom prst="roundRect">
            <a:avLst/>
          </a:prstGeom>
          <a:solidFill>
            <a:srgbClr val="6F1A4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4389" y="4387334"/>
            <a:ext cx="183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Application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4385" y="5895123"/>
            <a:ext cx="157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4389" y="6939526"/>
            <a:ext cx="1526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</a:t>
            </a:r>
          </a:p>
        </p:txBody>
      </p:sp>
      <p:cxnSp>
        <p:nvCxnSpPr>
          <p:cNvPr id="23" name="Straight Arrow Connector 22"/>
          <p:cNvCxnSpPr>
            <a:stCxn id="5" idx="2"/>
            <a:endCxn id="15" idx="0"/>
          </p:cNvCxnSpPr>
          <p:nvPr/>
        </p:nvCxnSpPr>
        <p:spPr>
          <a:xfrm rot="16200000" flipH="1">
            <a:off x="7058600" y="5212098"/>
            <a:ext cx="748000" cy="61805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8" idx="2"/>
          </p:cNvCxnSpPr>
          <p:nvPr/>
        </p:nvCxnSpPr>
        <p:spPr>
          <a:xfrm rot="5400000" flipH="1" flipV="1">
            <a:off x="7815647" y="5073105"/>
            <a:ext cx="748000" cy="896036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6" idx="0"/>
          </p:cNvCxnSpPr>
          <p:nvPr/>
        </p:nvCxnSpPr>
        <p:spPr>
          <a:xfrm rot="5400000">
            <a:off x="9440026" y="5233121"/>
            <a:ext cx="748001" cy="57601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7" idx="0"/>
          </p:cNvCxnSpPr>
          <p:nvPr/>
        </p:nvCxnSpPr>
        <p:spPr>
          <a:xfrm rot="16200000" flipH="1">
            <a:off x="7992845" y="6281296"/>
            <a:ext cx="407014" cy="909446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rot="5400000">
            <a:off x="8885043" y="6298549"/>
            <a:ext cx="407013" cy="87494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A) We need a different initialization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593" y="1990843"/>
            <a:ext cx="8220441" cy="2511707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sock = </a:t>
            </a:r>
            <a:r>
              <a:rPr lang="en-US" sz="2400" dirty="0" err="1">
                <a:latin typeface="Courier"/>
                <a:cs typeface="Courier"/>
              </a:rPr>
              <a:t>socket(AF_INET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SOCK_DGRAM</a:t>
            </a:r>
            <a:r>
              <a:rPr lang="en-US" sz="2400" dirty="0">
                <a:latin typeface="Courier"/>
                <a:cs typeface="Courier"/>
              </a:rPr>
              <a:t>, 0);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if (sock &lt; 0)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perror(“socket</a:t>
            </a:r>
            <a:r>
              <a:rPr lang="en-US" sz="240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r>
              <a:rPr lang="en-US" dirty="0"/>
              <a:t>UDP uses </a:t>
            </a:r>
            <a:r>
              <a:rPr lang="en-US" dirty="0">
                <a:solidFill>
                  <a:srgbClr val="FF0000"/>
                </a:solidFill>
              </a:rPr>
              <a:t>SOCK_DGRAM </a:t>
            </a:r>
            <a:r>
              <a:rPr lang="en-US" dirty="0"/>
              <a:t>instead of </a:t>
            </a:r>
            <a:r>
              <a:rPr lang="en-US" dirty="0">
                <a:solidFill>
                  <a:srgbClr val="008000"/>
                </a:solidFill>
              </a:rPr>
              <a:t>SOCK_STREAM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UDP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/>
          <a:lstStyle/>
          <a:p>
            <a:r>
              <a:rPr lang="en-US" dirty="0"/>
              <a:t>Q) What else must be changed?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9995" y="519654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accept()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>
            <a:off x="11402840" y="4956555"/>
            <a:ext cx="338977" cy="793858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1741910" y="4707179"/>
            <a:ext cx="615553" cy="11237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Connection</a:t>
            </a:r>
          </a:p>
          <a:p>
            <a:r>
              <a:rPr lang="en-US" sz="1400" dirty="0">
                <a:solidFill>
                  <a:srgbClr val="800000"/>
                </a:solidFill>
              </a:rPr>
              <a:t>Establishment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7613" y="519654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connect()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5" name="Straight Arrow Connector 94"/>
          <p:cNvCxnSpPr>
            <a:stCxn id="85" idx="3"/>
            <a:endCxn id="80" idx="1"/>
          </p:cNvCxnSpPr>
          <p:nvPr/>
        </p:nvCxnSpPr>
        <p:spPr>
          <a:xfrm>
            <a:off x="6991388" y="5427381"/>
            <a:ext cx="3118607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A) UDP is </a:t>
            </a:r>
            <a:r>
              <a:rPr lang="en-US" b="1" dirty="0">
                <a:solidFill>
                  <a:srgbClr val="FF0000"/>
                </a:solidFill>
              </a:rPr>
              <a:t>connection-less</a:t>
            </a:r>
            <a:r>
              <a:rPr lang="en-US" dirty="0"/>
              <a:t>. We remove all connection related steps.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9995" y="458563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listen()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A) </a:t>
            </a:r>
            <a:r>
              <a:rPr lang="en-US" dirty="0">
                <a:latin typeface="Courier"/>
                <a:cs typeface="Courier"/>
              </a:rPr>
              <a:t>listen()</a:t>
            </a:r>
            <a:r>
              <a:rPr lang="en-US" dirty="0"/>
              <a:t> is also related to connection. Remove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Q) Now it’s unclear where to send packets and from where I can receive them! Can we solve this?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7614" y="58258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40225" y="658714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send() or write()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84730" y="582581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 or read()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8466151" y="6056644"/>
            <a:ext cx="51857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8281804" y="6816387"/>
            <a:ext cx="558420" cy="158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4365219" y="6936986"/>
            <a:ext cx="7992240" cy="927167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352390" y="5750413"/>
            <a:ext cx="7992240" cy="1206060"/>
          </a:xfrm>
          <a:prstGeom prst="rect">
            <a:avLst/>
          </a:prstGeom>
          <a:solidFill>
            <a:srgbClr val="00009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352390" y="4954967"/>
            <a:ext cx="7992240" cy="795446"/>
          </a:xfrm>
          <a:prstGeom prst="rect">
            <a:avLst/>
          </a:prstGeom>
          <a:solidFill>
            <a:srgbClr val="800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65219" y="3846971"/>
            <a:ext cx="7992240" cy="1109584"/>
          </a:xfrm>
          <a:prstGeom prst="rect">
            <a:avLst/>
          </a:prstGeom>
          <a:solidFill>
            <a:srgbClr val="008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9994" y="7404228"/>
            <a:ext cx="2133600" cy="457200"/>
          </a:xfrm>
        </p:spPr>
        <p:txBody>
          <a:bodyPr/>
          <a:lstStyle/>
          <a:p>
            <a:fld id="{ED7B3537-AF35-C64C-8C7C-820ECF5864A7}" type="slidenum">
              <a:rPr lang="en-US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99472"/>
            <a:ext cx="8229600" cy="7216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A) Give &lt;</a:t>
            </a:r>
            <a:r>
              <a:rPr lang="en-US" dirty="0" err="1"/>
              <a:t>address,port</a:t>
            </a:r>
            <a:r>
              <a:rPr lang="en-US" dirty="0"/>
              <a:t>&gt; information when sending a packet. That is, use </a:t>
            </a:r>
            <a:r>
              <a:rPr lang="en-US" sz="2581" b="1" dirty="0" err="1">
                <a:solidFill>
                  <a:srgbClr val="FF0000"/>
                </a:solidFill>
                <a:latin typeface="Courier"/>
                <a:cs typeface="Courier"/>
              </a:rPr>
              <a:t>sendto</a:t>
            </a:r>
            <a:r>
              <a:rPr lang="en-US" sz="2581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/>
              <a:t> and </a:t>
            </a:r>
            <a:r>
              <a:rPr lang="en-US" sz="2581" b="1" dirty="0" err="1">
                <a:solidFill>
                  <a:srgbClr val="FF0000"/>
                </a:solidFill>
                <a:latin typeface="Courier"/>
                <a:cs typeface="Courier"/>
              </a:rPr>
              <a:t>recvfrom</a:t>
            </a:r>
            <a:r>
              <a:rPr lang="en-US" sz="2581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/>
              <a:t> instead of </a:t>
            </a:r>
            <a:r>
              <a:rPr lang="en-US" sz="2581" dirty="0">
                <a:latin typeface="Courier"/>
                <a:cs typeface="Courier"/>
              </a:rPr>
              <a:t>send()</a:t>
            </a:r>
            <a:r>
              <a:rPr lang="en-US" dirty="0"/>
              <a:t> and </a:t>
            </a:r>
            <a:r>
              <a:rPr lang="en-US" sz="2581" dirty="0" err="1">
                <a:latin typeface="Courier"/>
                <a:cs typeface="Courier"/>
              </a:rPr>
              <a:t>recv</a:t>
            </a:r>
            <a:r>
              <a:rPr lang="en-US" sz="2581" dirty="0">
                <a:latin typeface="Courier"/>
                <a:cs typeface="Courier"/>
              </a:rPr>
              <a:t>().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#2 – UDP client-server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737579" y="5784950"/>
            <a:ext cx="4152957" cy="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393" y="6948092"/>
            <a:ext cx="553998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7614" y="392665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09995" y="384697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socket()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09994" y="421630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bind()</a:t>
            </a:r>
          </a:p>
        </p:txBody>
      </p:sp>
      <p:sp>
        <p:nvSpPr>
          <p:cNvPr id="76" name="Right Brace 75"/>
          <p:cNvSpPr/>
          <p:nvPr/>
        </p:nvSpPr>
        <p:spPr>
          <a:xfrm>
            <a:off x="11402840" y="3846971"/>
            <a:ext cx="338977" cy="1107996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4365219" y="4954967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741813" y="3919141"/>
            <a:ext cx="400110" cy="99033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Initialization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4365219" y="5750413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7614" y="582581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sendto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21454" y="65871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sendto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147614" y="6585554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recvfrom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669091" y="584689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 New"/>
                <a:cs typeface="Courier New"/>
              </a:rPr>
              <a:t>recvfrom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11385751" y="5752001"/>
            <a:ext cx="338977" cy="1202884"/>
          </a:xfrm>
          <a:prstGeom prst="rightBrace">
            <a:avLst>
              <a:gd name="adj1" fmla="val 106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4365219" y="6954885"/>
            <a:ext cx="7658836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09997" y="62162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96419" y="6195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7" name="Straight Arrow Connector 96"/>
          <p:cNvCxnSpPr>
            <a:stCxn id="86" idx="3"/>
            <a:endCxn id="89" idx="1"/>
          </p:cNvCxnSpPr>
          <p:nvPr/>
        </p:nvCxnSpPr>
        <p:spPr>
          <a:xfrm>
            <a:off x="6807042" y="6056644"/>
            <a:ext cx="2862048" cy="2107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1"/>
            <a:endCxn id="88" idx="3"/>
          </p:cNvCxnSpPr>
          <p:nvPr/>
        </p:nvCxnSpPr>
        <p:spPr>
          <a:xfrm flipH="1" flipV="1">
            <a:off x="7175733" y="6816387"/>
            <a:ext cx="2645721" cy="159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793222" y="5891315"/>
            <a:ext cx="400110" cy="1045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0090"/>
                </a:solidFill>
              </a:rPr>
              <a:t>Data transfer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47613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231427" y="712469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A452A"/>
                </a:solidFill>
                <a:latin typeface="Courier New"/>
                <a:cs typeface="Courier New"/>
              </a:rPr>
              <a:t>close()</a:t>
            </a:r>
          </a:p>
        </p:txBody>
      </p:sp>
      <p:sp>
        <p:nvSpPr>
          <p:cNvPr id="103" name="Right Brace 102"/>
          <p:cNvSpPr/>
          <p:nvPr/>
        </p:nvSpPr>
        <p:spPr>
          <a:xfrm>
            <a:off x="11402840" y="6956477"/>
            <a:ext cx="338977" cy="677335"/>
          </a:xfrm>
          <a:prstGeom prst="rightBrace">
            <a:avLst>
              <a:gd name="adj1" fmla="val 585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793222" y="6951397"/>
            <a:ext cx="400110" cy="9726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Termination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73721" y="3246809"/>
            <a:ext cx="92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09998" y="3246809"/>
            <a:ext cx="1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85728" y="2615878"/>
            <a:ext cx="8764457" cy="3912244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743200"/>
            <a:ext cx="8457818" cy="5257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sockaddr_in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80" dirty="0">
                <a:latin typeface="Courier"/>
                <a:cs typeface="Courier"/>
              </a:rPr>
              <a:t>sin;</a:t>
            </a: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memset(&amp;sin</a:t>
            </a:r>
            <a:r>
              <a:rPr lang="en-US" sz="2880" dirty="0">
                <a:latin typeface="Courier"/>
                <a:cs typeface="Courier"/>
              </a:rPr>
              <a:t>, 0, </a:t>
            </a:r>
            <a:r>
              <a:rPr lang="en-US" sz="2880" dirty="0" err="1">
                <a:latin typeface="Courier"/>
                <a:cs typeface="Courier"/>
              </a:rPr>
              <a:t>sizeof(sin</a:t>
            </a:r>
            <a:r>
              <a:rPr lang="en-US" sz="2880" dirty="0">
                <a:latin typeface="Courier"/>
                <a:cs typeface="Courier"/>
              </a:rPr>
              <a:t>));</a:t>
            </a:r>
          </a:p>
          <a:p>
            <a:pPr>
              <a:buNone/>
            </a:pPr>
            <a:endParaRPr lang="en-US" sz="288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sin.sin_family</a:t>
            </a:r>
            <a:r>
              <a:rPr lang="en-US" sz="2880" dirty="0">
                <a:latin typeface="Courier"/>
                <a:cs typeface="Courier"/>
              </a:rPr>
              <a:t> = AF_INET;</a:t>
            </a: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sin.sin_addr.s_addr</a:t>
            </a:r>
            <a:r>
              <a:rPr lang="en-US" sz="2880" dirty="0">
                <a:latin typeface="Courier"/>
                <a:cs typeface="Courier"/>
              </a:rPr>
              <a:t> = inet_addr(“128.32.132.214”);</a:t>
            </a: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sin.sin_port</a:t>
            </a:r>
            <a:r>
              <a:rPr lang="en-US" sz="2880" dirty="0">
                <a:latin typeface="Courier"/>
                <a:cs typeface="Courier"/>
              </a:rPr>
              <a:t> = htons(1234);</a:t>
            </a:r>
          </a:p>
          <a:p>
            <a:pPr>
              <a:buNone/>
            </a:pPr>
            <a:endParaRPr lang="en-US" sz="288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sent_bytes</a:t>
            </a:r>
            <a:r>
              <a:rPr lang="en-US" sz="2880" dirty="0">
                <a:latin typeface="Courier"/>
                <a:cs typeface="Courier"/>
              </a:rPr>
              <a:t> = </a:t>
            </a:r>
            <a:r>
              <a:rPr lang="en-US" sz="2880" b="1" dirty="0" err="1">
                <a:solidFill>
                  <a:srgbClr val="FF0000"/>
                </a:solidFill>
                <a:latin typeface="Courier"/>
                <a:cs typeface="Courier"/>
              </a:rPr>
              <a:t>sendto</a:t>
            </a:r>
            <a:r>
              <a:rPr lang="en-US" sz="2880" dirty="0" err="1">
                <a:latin typeface="Courier"/>
                <a:cs typeface="Courier"/>
              </a:rPr>
              <a:t>(sock</a:t>
            </a:r>
            <a:r>
              <a:rPr lang="en-US" sz="2880" dirty="0">
                <a:latin typeface="Courier"/>
                <a:cs typeface="Courier"/>
              </a:rPr>
              <a:t>, data, </a:t>
            </a:r>
            <a:r>
              <a:rPr lang="en-US" sz="2880" dirty="0" err="1">
                <a:latin typeface="Courier"/>
                <a:cs typeface="Courier"/>
              </a:rPr>
              <a:t>data_len</a:t>
            </a:r>
            <a:r>
              <a:rPr lang="en-US" sz="2880" dirty="0">
                <a:latin typeface="Courier"/>
                <a:cs typeface="Courier"/>
              </a:rPr>
              <a:t>, 0, 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			          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sockaddr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*) &amp;sin,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sizeof(sin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)</a:t>
            </a:r>
            <a:r>
              <a:rPr lang="en-US" sz="288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if (</a:t>
            </a:r>
            <a:r>
              <a:rPr lang="en-US" sz="2880" dirty="0" err="1">
                <a:latin typeface="Courier"/>
                <a:cs typeface="Courier"/>
              </a:rPr>
              <a:t>sent_bytes</a:t>
            </a:r>
            <a:r>
              <a:rPr lang="en-US" sz="2880" dirty="0">
                <a:latin typeface="Courier"/>
                <a:cs typeface="Courier"/>
              </a:rPr>
              <a:t> &lt; 0) {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</a:t>
            </a:r>
            <a:r>
              <a:rPr lang="en-US" sz="2880" dirty="0" err="1">
                <a:latin typeface="Courier"/>
                <a:cs typeface="Courier"/>
              </a:rPr>
              <a:t>perror(“sendto</a:t>
            </a:r>
            <a:r>
              <a:rPr lang="en-US" sz="288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sendto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/>
              <a:t>: sends a packet to a specific destination address and port</a:t>
            </a:r>
          </a:p>
          <a:p>
            <a:pPr lvl="1"/>
            <a:r>
              <a:rPr lang="en-US" dirty="0"/>
              <a:t>c.f., in TCP, we do this destination setting when calling “</a:t>
            </a:r>
            <a:r>
              <a:rPr lang="en-US" dirty="0">
                <a:latin typeface="Courier"/>
                <a:cs typeface="Courier"/>
              </a:rPr>
              <a:t>connect()”.</a:t>
            </a:r>
          </a:p>
          <a:p>
            <a:r>
              <a:rPr lang="en-US" dirty="0">
                <a:cs typeface="Courier"/>
              </a:rPr>
              <a:t>As opposed to TCP, UDP packetizes data. So, “</a:t>
            </a:r>
            <a:r>
              <a:rPr lang="en-US" dirty="0" err="1">
                <a:latin typeface="Courier"/>
                <a:cs typeface="Courier"/>
              </a:rPr>
              <a:t>sendto</a:t>
            </a:r>
            <a:r>
              <a:rPr lang="en-US" dirty="0">
                <a:latin typeface="Courier"/>
                <a:cs typeface="Courier"/>
              </a:rPr>
              <a:t>()”</a:t>
            </a:r>
            <a:r>
              <a:rPr lang="en-US" dirty="0">
                <a:cs typeface="Courier"/>
              </a:rPr>
              <a:t> sends all data or nothing.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Over UDP: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sendto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47773" y="2581154"/>
            <a:ext cx="8736254" cy="3541854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7" y="2743200"/>
            <a:ext cx="8470031" cy="491225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struct</a:t>
            </a:r>
            <a:r>
              <a:rPr lang="en-US" sz="2880" dirty="0">
                <a:latin typeface="Courier"/>
                <a:cs typeface="Courier"/>
              </a:rPr>
              <a:t> </a:t>
            </a:r>
            <a:r>
              <a:rPr lang="en-US" sz="2880" dirty="0" err="1">
                <a:latin typeface="Courier"/>
                <a:cs typeface="Courier"/>
              </a:rPr>
              <a:t>sockaddr_in</a:t>
            </a:r>
            <a:r>
              <a:rPr lang="en-US" sz="2880" dirty="0">
                <a:latin typeface="Courier"/>
                <a:cs typeface="Courier"/>
              </a:rPr>
              <a:t> sin;</a:t>
            </a: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int</a:t>
            </a:r>
            <a:r>
              <a:rPr lang="en-US" sz="2880" dirty="0">
                <a:latin typeface="Courier"/>
                <a:cs typeface="Courier"/>
              </a:rPr>
              <a:t> </a:t>
            </a:r>
            <a:r>
              <a:rPr lang="en-US" sz="2880" dirty="0" err="1">
                <a:latin typeface="Courier"/>
                <a:cs typeface="Courier"/>
              </a:rPr>
              <a:t>sin_len</a:t>
            </a:r>
            <a:r>
              <a:rPr lang="en-US" sz="288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char buffer[4096];</a:t>
            </a:r>
          </a:p>
          <a:p>
            <a:pPr>
              <a:buNone/>
            </a:pPr>
            <a:endParaRPr lang="en-US" sz="288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80" dirty="0" err="1">
                <a:latin typeface="Courier"/>
                <a:cs typeface="Courier"/>
              </a:rPr>
              <a:t>int</a:t>
            </a:r>
            <a:r>
              <a:rPr lang="en-US" sz="2880" dirty="0">
                <a:latin typeface="Courier"/>
                <a:cs typeface="Courier"/>
              </a:rPr>
              <a:t> </a:t>
            </a:r>
            <a:r>
              <a:rPr lang="en-US" sz="2880" dirty="0" err="1">
                <a:latin typeface="Courier"/>
                <a:cs typeface="Courier"/>
              </a:rPr>
              <a:t>read_bytes</a:t>
            </a:r>
            <a:r>
              <a:rPr lang="en-US" sz="2880" dirty="0">
                <a:latin typeface="Courier"/>
                <a:cs typeface="Courier"/>
              </a:rPr>
              <a:t> = </a:t>
            </a:r>
            <a:r>
              <a:rPr lang="en-US" sz="2880" b="1" dirty="0" err="1">
                <a:solidFill>
                  <a:srgbClr val="FF0000"/>
                </a:solidFill>
                <a:latin typeface="Courier"/>
                <a:cs typeface="Courier"/>
              </a:rPr>
              <a:t>recvfrom</a:t>
            </a:r>
            <a:r>
              <a:rPr lang="en-US" sz="2880" dirty="0" err="1">
                <a:latin typeface="Courier"/>
                <a:cs typeface="Courier"/>
              </a:rPr>
              <a:t>(sock</a:t>
            </a:r>
            <a:r>
              <a:rPr lang="en-US" sz="2880" dirty="0">
                <a:latin typeface="Courier"/>
                <a:cs typeface="Courier"/>
              </a:rPr>
              <a:t>, buffer, </a:t>
            </a:r>
            <a:r>
              <a:rPr lang="en-US" sz="2880" dirty="0" err="1">
                <a:latin typeface="Courier"/>
                <a:cs typeface="Courier"/>
              </a:rPr>
              <a:t>sizeof(buffer</a:t>
            </a:r>
            <a:r>
              <a:rPr lang="en-US" sz="2880" dirty="0">
                <a:latin typeface="Courier"/>
                <a:cs typeface="Courier"/>
              </a:rPr>
              <a:t>), 0, 							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sockaddr</a:t>
            </a:r>
            <a:r>
              <a:rPr lang="en-US" sz="2880" b="1" dirty="0">
                <a:solidFill>
                  <a:srgbClr val="008000"/>
                </a:solidFill>
                <a:latin typeface="Courier"/>
                <a:cs typeface="Courier"/>
              </a:rPr>
              <a:t> *) &amp;sin, &amp;</a:t>
            </a:r>
            <a:r>
              <a:rPr lang="en-US" sz="2880" b="1" dirty="0" err="1">
                <a:solidFill>
                  <a:srgbClr val="008000"/>
                </a:solidFill>
                <a:latin typeface="Courier"/>
                <a:cs typeface="Courier"/>
              </a:rPr>
              <a:t>sin_len</a:t>
            </a:r>
            <a:r>
              <a:rPr lang="en-US" sz="288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endParaRPr lang="en-US" sz="288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if (</a:t>
            </a:r>
            <a:r>
              <a:rPr lang="en-US" sz="2880" dirty="0" err="1">
                <a:latin typeface="Courier"/>
                <a:cs typeface="Courier"/>
              </a:rPr>
              <a:t>read_bytes</a:t>
            </a:r>
            <a:r>
              <a:rPr lang="en-US" sz="2880" dirty="0">
                <a:latin typeface="Courier"/>
                <a:cs typeface="Courier"/>
              </a:rPr>
              <a:t> &lt; 0) {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</a:t>
            </a:r>
            <a:r>
              <a:rPr lang="en-US" sz="2880" dirty="0" err="1">
                <a:latin typeface="Courier"/>
                <a:cs typeface="Courier"/>
              </a:rPr>
              <a:t>perror(“recvfrom</a:t>
            </a:r>
            <a:r>
              <a:rPr lang="en-US" sz="288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288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recvfrom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dirty="0"/>
              <a:t>: reads bytes from the socket and sets the source information.</a:t>
            </a:r>
          </a:p>
          <a:p>
            <a:endParaRPr lang="en-US" dirty="0"/>
          </a:p>
          <a:p>
            <a:r>
              <a:rPr lang="en-US" dirty="0"/>
              <a:t>Reading 0 bytes does not mean “connection closed”, unlike TCP. </a:t>
            </a:r>
          </a:p>
          <a:p>
            <a:pPr lvl="1"/>
            <a:r>
              <a:rPr lang="en-US" dirty="0"/>
              <a:t>Recall UDP does not have a notion of “connection”.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Receive Data Over UDP: </a:t>
            </a:r>
            <a:r>
              <a:rPr lang="en-US" sz="3600" dirty="0" err="1">
                <a:solidFill>
                  <a:srgbClr val="FF0000"/>
                </a:solidFill>
                <a:latin typeface="Courier"/>
                <a:cs typeface="Courier"/>
              </a:rPr>
              <a:t>recvfrom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3600" dirty="0"/>
              <a:t> 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functions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 err="1"/>
              <a:t>socket(AF_INET</a:t>
            </a:r>
            <a:r>
              <a:rPr lang="en-US" dirty="0"/>
              <a:t>, SOCK_STREAM, 0)</a:t>
            </a:r>
          </a:p>
          <a:p>
            <a:pPr lvl="1"/>
            <a:r>
              <a:rPr lang="en-US" dirty="0" err="1"/>
              <a:t>setsockopt(sock</a:t>
            </a:r>
            <a:r>
              <a:rPr lang="en-US" dirty="0"/>
              <a:t>, SOL_SOCKET, SO_REUSEADDR, …)</a:t>
            </a:r>
          </a:p>
          <a:p>
            <a:pPr lvl="1"/>
            <a:r>
              <a:rPr lang="en-US" dirty="0"/>
              <a:t>bind()</a:t>
            </a:r>
          </a:p>
          <a:p>
            <a:pPr lvl="1"/>
            <a:r>
              <a:rPr lang="en-US" dirty="0"/>
              <a:t>listen()</a:t>
            </a:r>
          </a:p>
          <a:p>
            <a:r>
              <a:rPr lang="en-US" dirty="0" err="1"/>
              <a:t>Conneciton</a:t>
            </a:r>
            <a:endParaRPr lang="en-US" dirty="0"/>
          </a:p>
          <a:p>
            <a:pPr lvl="1"/>
            <a:r>
              <a:rPr lang="en-US" dirty="0"/>
              <a:t>connect()</a:t>
            </a:r>
          </a:p>
          <a:p>
            <a:pPr lvl="1"/>
            <a:r>
              <a:rPr lang="en-US" dirty="0"/>
              <a:t>accept()</a:t>
            </a:r>
          </a:p>
          <a:p>
            <a:r>
              <a:rPr lang="en-US" dirty="0"/>
              <a:t>Data transfer</a:t>
            </a:r>
          </a:p>
          <a:p>
            <a:pPr lvl="1"/>
            <a:r>
              <a:rPr lang="en-US" dirty="0"/>
              <a:t>send()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r>
              <a:rPr lang="en-US" dirty="0"/>
              <a:t>Termination</a:t>
            </a:r>
          </a:p>
          <a:p>
            <a:pPr lvl="1"/>
            <a:r>
              <a:rPr lang="en-US" dirty="0"/>
              <a:t>close()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 err="1"/>
              <a:t>socket(AF_INET</a:t>
            </a:r>
            <a:r>
              <a:rPr lang="en-US" dirty="0"/>
              <a:t>, SOCK_DGRAM, 0)</a:t>
            </a:r>
          </a:p>
          <a:p>
            <a:pPr lvl="1"/>
            <a:r>
              <a:rPr lang="en-US" dirty="0" err="1"/>
              <a:t>setsockopt(sock</a:t>
            </a:r>
            <a:r>
              <a:rPr lang="en-US" dirty="0"/>
              <a:t>, SOL_SOCKET, SO_REUSEADDR, …)</a:t>
            </a:r>
          </a:p>
          <a:p>
            <a:pPr lvl="1"/>
            <a:r>
              <a:rPr lang="en-US" dirty="0"/>
              <a:t>bind()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r>
              <a:rPr lang="en-US" dirty="0"/>
              <a:t>No connection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r>
              <a:rPr lang="en-US" dirty="0"/>
              <a:t>Data transfer</a:t>
            </a:r>
          </a:p>
          <a:p>
            <a:pPr lvl="1"/>
            <a:r>
              <a:rPr lang="en-US" dirty="0" err="1"/>
              <a:t>sendto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recvfrom</a:t>
            </a:r>
            <a:r>
              <a:rPr lang="en-US" dirty="0"/>
              <a:t>()</a:t>
            </a:r>
          </a:p>
          <a:p>
            <a:r>
              <a:rPr lang="en-US" dirty="0"/>
              <a:t>Termination</a:t>
            </a:r>
          </a:p>
          <a:p>
            <a:pPr lvl="1"/>
            <a:r>
              <a:rPr lang="en-US" dirty="0"/>
              <a:t>close()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7" y="2743204"/>
            <a:ext cx="8342483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Developed at UC Berkeley (1980’s)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popular network API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Ported to various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OSes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various languages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Windows Winsock, BSD, OS X, Linux, Solaris, …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 modules in Java, Python, Perl, …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Similar to Unix file I/O API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form of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file descriptor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(type of handler).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Can share the same “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read()/write()/close()”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system calls.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BSD Socket API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API motivation, background</a:t>
            </a:r>
          </a:p>
          <a:p>
            <a:r>
              <a:rPr lang="en-US" dirty="0"/>
              <a:t>Types of sockets (TCP vs. UDP)</a:t>
            </a:r>
          </a:p>
          <a:p>
            <a:r>
              <a:rPr lang="en-US" dirty="0"/>
              <a:t>Elementary API functions</a:t>
            </a:r>
          </a:p>
          <a:p>
            <a:r>
              <a:rPr lang="en-US" dirty="0">
                <a:solidFill>
                  <a:srgbClr val="6F1A45"/>
                </a:solidFill>
              </a:rPr>
              <a:t>I/O multiplexing</a:t>
            </a:r>
          </a:p>
          <a:p>
            <a:r>
              <a:rPr lang="en-US" dirty="0"/>
              <a:t>Project 1 – tiny World of </a:t>
            </a:r>
            <a:r>
              <a:rPr lang="en-US" dirty="0" err="1"/>
              <a:t>Warcraft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Standard input (e.g., keyboard)</a:t>
            </a:r>
          </a:p>
          <a:p>
            <a:pPr lvl="1"/>
            <a:r>
              <a:rPr lang="en-US" dirty="0"/>
              <a:t>Multiple sockets</a:t>
            </a:r>
          </a:p>
          <a:p>
            <a:pPr lvl="1"/>
            <a:endParaRPr lang="en-US" dirty="0"/>
          </a:p>
          <a:p>
            <a:r>
              <a:rPr lang="en-US" dirty="0"/>
              <a:t>Problem: asynchronous data arrival</a:t>
            </a:r>
          </a:p>
          <a:p>
            <a:pPr lvl="1"/>
            <a:r>
              <a:rPr lang="en-US" dirty="0"/>
              <a:t>Program does not know when it will arrive.</a:t>
            </a:r>
          </a:p>
          <a:p>
            <a:r>
              <a:rPr lang="en-US" dirty="0"/>
              <a:t>If no data available, “</a:t>
            </a:r>
            <a:r>
              <a:rPr lang="en-US" dirty="0" err="1">
                <a:latin typeface="Courier"/>
                <a:cs typeface="Courier"/>
              </a:rPr>
              <a:t>recv</a:t>
            </a:r>
            <a:r>
              <a:rPr lang="en-US" dirty="0">
                <a:latin typeface="Courier"/>
                <a:cs typeface="Courier"/>
              </a:rPr>
              <a:t>()”</a:t>
            </a:r>
            <a:r>
              <a:rPr lang="en-US" dirty="0"/>
              <a:t> blocks.</a:t>
            </a:r>
          </a:p>
          <a:p>
            <a:r>
              <a:rPr lang="en-US" dirty="0"/>
              <a:t>If blocked from one source, cannot handle other sources.</a:t>
            </a:r>
          </a:p>
          <a:p>
            <a:pPr lvl="1"/>
            <a:r>
              <a:rPr lang="en-US" dirty="0"/>
              <a:t>Suppose a web server cannot handle multiple connections</a:t>
            </a:r>
          </a:p>
          <a:p>
            <a:pPr lvl="1"/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Polling using non-blocking socket </a:t>
            </a:r>
            <a:r>
              <a:rPr lang="en-US" dirty="0">
                <a:sym typeface="Wingdings"/>
              </a:rPr>
              <a:t> Inefficient</a:t>
            </a:r>
            <a:endParaRPr lang="en-US" dirty="0"/>
          </a:p>
          <a:p>
            <a:pPr lvl="1"/>
            <a:r>
              <a:rPr lang="en-US" dirty="0"/>
              <a:t>I/O multiplexing using select() </a:t>
            </a:r>
            <a:r>
              <a:rPr lang="en-US" dirty="0">
                <a:sym typeface="Wingdings"/>
              </a:rPr>
              <a:t> Simple</a:t>
            </a:r>
          </a:p>
          <a:p>
            <a:pPr lvl="1"/>
            <a:r>
              <a:rPr lang="en-US" dirty="0">
                <a:sym typeface="Wingdings"/>
              </a:rPr>
              <a:t>Multithreading  More complex. Not covered today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Multiple Inputs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419449"/>
            <a:ext cx="8229600" cy="753248"/>
          </a:xfrm>
        </p:spPr>
        <p:txBody>
          <a:bodyPr>
            <a:normAutofit/>
          </a:bodyPr>
          <a:lstStyle/>
          <a:p>
            <a:r>
              <a:rPr lang="en-US" dirty="0"/>
              <a:t>This approach wastes CPU cycles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Using Non-Blocking Socket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8557" y="3172701"/>
            <a:ext cx="758893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opt =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fcntl</a:t>
            </a:r>
            <a:r>
              <a:rPr lang="en-US" sz="1600" dirty="0" err="1">
                <a:latin typeface="Courier"/>
                <a:cs typeface="Courier"/>
              </a:rPr>
              <a:t>(sock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F_GETFL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if (opt &lt; 0)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perror(“fcntl</a:t>
            </a:r>
            <a:r>
              <a:rPr lang="en-US" sz="1600" dirty="0">
                <a:latin typeface="Courier"/>
                <a:cs typeface="Courier"/>
              </a:rPr>
              <a:t> failed”);</a:t>
            </a:r>
          </a:p>
          <a:p>
            <a:r>
              <a:rPr lang="en-US" sz="1600" dirty="0">
                <a:latin typeface="Courier"/>
                <a:cs typeface="Courier"/>
              </a:rPr>
              <a:t>	abort();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if (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fcntl</a:t>
            </a:r>
            <a:r>
              <a:rPr lang="en-US" sz="1600" dirty="0" err="1">
                <a:latin typeface="Courier"/>
                <a:cs typeface="Courier"/>
              </a:rPr>
              <a:t>(sock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F_SETFL</a:t>
            </a:r>
            <a:r>
              <a:rPr lang="en-US" sz="1600" dirty="0">
                <a:latin typeface="Courier"/>
                <a:cs typeface="Courier"/>
              </a:rPr>
              <a:t>, opt | 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O_NONBLOCK</a:t>
            </a:r>
            <a:r>
              <a:rPr lang="en-US" sz="1600" dirty="0">
                <a:latin typeface="Courier"/>
                <a:cs typeface="Courier"/>
              </a:rPr>
              <a:t>) &lt; 0)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perror(“fcntl</a:t>
            </a:r>
            <a:r>
              <a:rPr lang="en-US" sz="1600" dirty="0">
                <a:latin typeface="Courier"/>
                <a:cs typeface="Courier"/>
              </a:rPr>
              <a:t> failed”);</a:t>
            </a:r>
          </a:p>
          <a:p>
            <a:r>
              <a:rPr lang="en-US" sz="1600" dirty="0">
                <a:latin typeface="Courier"/>
                <a:cs typeface="Courier"/>
              </a:rPr>
              <a:t>	abort();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while (1)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read_bytes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recv(sock</a:t>
            </a:r>
            <a:r>
              <a:rPr lang="en-US" sz="1600" dirty="0">
                <a:latin typeface="Courier"/>
                <a:cs typeface="Courier"/>
              </a:rPr>
              <a:t>, buffer, </a:t>
            </a:r>
            <a:r>
              <a:rPr lang="en-US" sz="1600" dirty="0" err="1">
                <a:latin typeface="Courier"/>
                <a:cs typeface="Courier"/>
              </a:rPr>
              <a:t>sizeof(buffer</a:t>
            </a:r>
            <a:r>
              <a:rPr lang="en-US" sz="1600" dirty="0">
                <a:latin typeface="Courier"/>
                <a:cs typeface="Courier"/>
              </a:rPr>
              <a:t>), 0);</a:t>
            </a:r>
          </a:p>
          <a:p>
            <a:r>
              <a:rPr lang="en-US" sz="1600" dirty="0">
                <a:latin typeface="Courier"/>
                <a:cs typeface="Courier"/>
              </a:rPr>
              <a:t>	if (</a:t>
            </a:r>
            <a:r>
              <a:rPr lang="en-US" sz="1600" dirty="0" err="1">
                <a:latin typeface="Courier"/>
                <a:cs typeface="Courier"/>
              </a:rPr>
              <a:t>read_bytes</a:t>
            </a:r>
            <a:r>
              <a:rPr lang="en-US" sz="1600" dirty="0">
                <a:latin typeface="Courier"/>
                <a:cs typeface="Courier"/>
              </a:rPr>
              <a:t> &lt; 0) {</a:t>
            </a:r>
          </a:p>
          <a:p>
            <a:r>
              <a:rPr lang="en-US" sz="1600" dirty="0">
                <a:latin typeface="Courier"/>
                <a:cs typeface="Courier"/>
              </a:rPr>
              <a:t>		if (</a:t>
            </a:r>
            <a:r>
              <a:rPr lang="en-US" sz="1600" dirty="0" err="1">
                <a:latin typeface="Courier"/>
                <a:cs typeface="Courier"/>
              </a:rPr>
              <a:t>errno</a:t>
            </a:r>
            <a:r>
              <a:rPr lang="en-US" sz="1600" dirty="0">
                <a:latin typeface="Courier"/>
                <a:cs typeface="Courier"/>
              </a:rPr>
              <a:t> == 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EWOULDBLOCK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			// OK. Simply no data</a:t>
            </a:r>
          </a:p>
          <a:p>
            <a:r>
              <a:rPr lang="en-US" sz="1600" dirty="0">
                <a:latin typeface="Courier"/>
                <a:cs typeface="Courier"/>
              </a:rPr>
              <a:t>		} else {</a:t>
            </a:r>
          </a:p>
          <a:p>
            <a:r>
              <a:rPr lang="en-US" sz="1600" dirty="0">
                <a:latin typeface="Courier"/>
                <a:cs typeface="Courier"/>
              </a:rPr>
              <a:t>			</a:t>
            </a:r>
            <a:r>
              <a:rPr lang="en-US" sz="1600" dirty="0" err="1">
                <a:latin typeface="Courier"/>
                <a:cs typeface="Courier"/>
              </a:rPr>
              <a:t>perror(“recv</a:t>
            </a:r>
            <a:r>
              <a:rPr lang="en-US" sz="1600" dirty="0">
                <a:latin typeface="Courier"/>
                <a:cs typeface="Courier"/>
              </a:rPr>
              <a:t> failed”);</a:t>
            </a:r>
          </a:p>
          <a:p>
            <a:r>
              <a:rPr lang="en-US" sz="1600" dirty="0">
                <a:latin typeface="Courier"/>
                <a:cs typeface="Courier"/>
              </a:rPr>
              <a:t>			abort();</a:t>
            </a:r>
          </a:p>
          <a:p>
            <a:r>
              <a:rPr lang="en-US" sz="1600" dirty="0">
                <a:latin typeface="Courier"/>
                <a:cs typeface="Courier"/>
              </a:rPr>
              <a:t>		}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128794" y="3172701"/>
            <a:ext cx="498056" cy="1133139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10003829" y="4305840"/>
            <a:ext cx="498056" cy="946361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2068" y="317269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1A45"/>
                </a:solidFill>
              </a:rPr>
              <a:t>Gets the socket’s</a:t>
            </a:r>
          </a:p>
          <a:p>
            <a:r>
              <a:rPr lang="en-US" sz="2000" b="1" dirty="0">
                <a:solidFill>
                  <a:srgbClr val="6F1A45"/>
                </a:solidFill>
              </a:rPr>
              <a:t>option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2960" y="4305840"/>
            <a:ext cx="2381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1A45"/>
                </a:solidFill>
              </a:rPr>
              <a:t>Updates the socket’s</a:t>
            </a:r>
          </a:p>
          <a:p>
            <a:r>
              <a:rPr lang="en-US" sz="2000" b="1" dirty="0">
                <a:solidFill>
                  <a:srgbClr val="6F1A45"/>
                </a:solidFill>
              </a:rPr>
              <a:t>option with non-</a:t>
            </a:r>
          </a:p>
          <a:p>
            <a:r>
              <a:rPr lang="en-US" sz="2000" b="1" dirty="0">
                <a:solidFill>
                  <a:srgbClr val="6F1A45"/>
                </a:solidFill>
              </a:rPr>
              <a:t>blocking option 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8264008" y="6139275"/>
            <a:ext cx="498056" cy="63208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07481" y="6139275"/>
            <a:ext cx="2642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1A45"/>
                </a:solidFill>
              </a:rPr>
              <a:t>When no data,</a:t>
            </a:r>
          </a:p>
          <a:p>
            <a:r>
              <a:rPr lang="en-US" sz="2000" b="1" dirty="0">
                <a:solidFill>
                  <a:srgbClr val="6F1A45"/>
                </a:solidFill>
              </a:rPr>
              <a:t>we see EWOULDBLOCK</a:t>
            </a:r>
          </a:p>
          <a:p>
            <a:r>
              <a:rPr lang="en-US" sz="2000" b="1" dirty="0">
                <a:solidFill>
                  <a:srgbClr val="6F1A45"/>
                </a:solidFill>
              </a:rPr>
              <a:t>error code.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4" y="2376310"/>
            <a:ext cx="8229600" cy="562469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800" b="1" dirty="0" err="1">
                <a:solidFill>
                  <a:srgbClr val="008000"/>
                </a:solidFill>
                <a:latin typeface="Courier"/>
                <a:cs typeface="Courier"/>
              </a:rPr>
              <a:t>fd_set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1800" b="1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"/>
                <a:cs typeface="Courier"/>
              </a:rPr>
              <a:t>timeval</a:t>
            </a:r>
            <a:r>
              <a:rPr lang="en-US" sz="1800" dirty="0">
                <a:latin typeface="Courier"/>
                <a:cs typeface="Courier"/>
              </a:rPr>
              <a:t> timeout</a:t>
            </a: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FD_ZERO</a:t>
            </a:r>
            <a:r>
              <a:rPr lang="en-US" sz="1800" dirty="0" err="1">
                <a:latin typeface="Courier"/>
                <a:cs typeface="Courier"/>
              </a:rPr>
              <a:t>(&amp;read_set</a:t>
            </a:r>
            <a:r>
              <a:rPr lang="en-US" sz="1800" dirty="0">
                <a:latin typeface="Courier"/>
                <a:cs typeface="Courier"/>
              </a:rPr>
              <a:t>); 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FD_SET</a:t>
            </a:r>
            <a:r>
              <a:rPr lang="en-US" sz="1800" dirty="0">
                <a:latin typeface="Courier"/>
                <a:cs typeface="Courier"/>
              </a:rPr>
              <a:t>(sock1, &amp;</a:t>
            </a:r>
            <a:r>
              <a:rPr lang="en-US" sz="1800" dirty="0" err="1"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FD_SET</a:t>
            </a:r>
            <a:r>
              <a:rPr lang="en-US" sz="1800" dirty="0">
                <a:latin typeface="Courier"/>
                <a:cs typeface="Courier"/>
              </a:rPr>
              <a:t>(sock2, &amp;</a:t>
            </a:r>
            <a:r>
              <a:rPr lang="en-US" sz="1800" dirty="0" err="1"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Courier"/>
                <a:cs typeface="Courier"/>
              </a:rPr>
              <a:t>timeout.tv_sec</a:t>
            </a:r>
            <a:r>
              <a:rPr lang="en-US" sz="1800" dirty="0">
                <a:latin typeface="Courier"/>
                <a:cs typeface="Courier"/>
              </a:rPr>
              <a:t> = 0;</a:t>
            </a:r>
          </a:p>
          <a:p>
            <a:pPr>
              <a:buNone/>
            </a:pPr>
            <a:r>
              <a:rPr lang="en-US" sz="1800" dirty="0" err="1">
                <a:latin typeface="Courier"/>
                <a:cs typeface="Courier"/>
              </a:rPr>
              <a:t>timeout.tv_usec</a:t>
            </a:r>
            <a:r>
              <a:rPr lang="en-US" sz="1800" dirty="0">
                <a:latin typeface="Courier"/>
                <a:cs typeface="Courier"/>
              </a:rPr>
              <a:t> = 5000;</a:t>
            </a: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select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urier"/>
                <a:cs typeface="Courier"/>
              </a:rPr>
              <a:t>MAX(sock1, sock2) + 1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&amp;</a:t>
            </a:r>
            <a:r>
              <a:rPr lang="en-US" sz="1800" b="1" dirty="0" err="1">
                <a:solidFill>
                  <a:srgbClr val="008000"/>
                </a:solidFill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, NULL,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					NULL, </a:t>
            </a: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&amp;</a:t>
            </a:r>
            <a:r>
              <a:rPr lang="en-US" sz="1800" b="1" dirty="0" err="1">
                <a:solidFill>
                  <a:srgbClr val="008000"/>
                </a:solidFill>
                <a:latin typeface="Courier"/>
                <a:cs typeface="Courier"/>
              </a:rPr>
              <a:t>time_out</a:t>
            </a:r>
            <a:r>
              <a:rPr lang="en-US" sz="1800" dirty="0">
                <a:latin typeface="Courier"/>
                <a:cs typeface="Courier"/>
              </a:rPr>
              <a:t>) &lt; 0) {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perror(“select</a:t>
            </a:r>
            <a:r>
              <a:rPr lang="en-US" sz="1800" dirty="0">
                <a:latin typeface="Courier"/>
                <a:cs typeface="Courier"/>
              </a:rPr>
              <a:t> failed”);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	abort();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FD_ISSET</a:t>
            </a:r>
            <a:r>
              <a:rPr lang="en-US" sz="1800" dirty="0">
                <a:latin typeface="Courier"/>
                <a:cs typeface="Courier"/>
              </a:rPr>
              <a:t>(sock1, &amp;</a:t>
            </a:r>
            <a:r>
              <a:rPr lang="en-US" sz="1800" dirty="0" err="1"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)) {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	// sock1 has data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FD_ISSET</a:t>
            </a:r>
            <a:r>
              <a:rPr lang="en-US" sz="1800" dirty="0">
                <a:latin typeface="Courier"/>
                <a:cs typeface="Courier"/>
              </a:rPr>
              <a:t>(sock2, &amp;</a:t>
            </a:r>
            <a:r>
              <a:rPr lang="en-US" sz="1800" dirty="0" err="1">
                <a:latin typeface="Courier"/>
                <a:cs typeface="Courier"/>
              </a:rPr>
              <a:t>read_set</a:t>
            </a:r>
            <a:r>
              <a:rPr lang="en-US" sz="1800" dirty="0">
                <a:latin typeface="Courier"/>
                <a:cs typeface="Courier"/>
              </a:rPr>
              <a:t>)) {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	// sock2 has data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Multiplexing Using </a:t>
            </a:r>
            <a:r>
              <a:rPr lang="en-US" sz="3600" dirty="0">
                <a:solidFill>
                  <a:srgbClr val="FF0000"/>
                </a:solidFill>
                <a:latin typeface="Courier"/>
                <a:cs typeface="Courier"/>
              </a:rPr>
              <a:t>select()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336" y="5586038"/>
            <a:ext cx="240670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F1A45"/>
                </a:solidFill>
              </a:rPr>
              <a:t>Pass NULL instead of</a:t>
            </a:r>
          </a:p>
          <a:p>
            <a:r>
              <a:rPr lang="en-US" sz="2000" dirty="0">
                <a:solidFill>
                  <a:srgbClr val="6F1A45"/>
                </a:solidFill>
              </a:rPr>
              <a:t>&amp;timeout if you want</a:t>
            </a:r>
          </a:p>
          <a:p>
            <a:r>
              <a:rPr lang="en-US" sz="2000" dirty="0">
                <a:solidFill>
                  <a:srgbClr val="6F1A45"/>
                </a:solidFill>
              </a:rPr>
              <a:t>to wait indefinitely 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7415468" y="5221780"/>
            <a:ext cx="1822864" cy="872091"/>
          </a:xfrm>
          <a:prstGeom prst="straightConnector1">
            <a:avLst/>
          </a:prstGeom>
          <a:ln w="38100">
            <a:solidFill>
              <a:srgbClr val="6F1A4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8605062" y="3172701"/>
            <a:ext cx="498056" cy="139930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8336" y="3172697"/>
            <a:ext cx="278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Initializes arguments for select()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107006" y="6369698"/>
            <a:ext cx="498056" cy="139930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5066" y="6858170"/>
            <a:ext cx="278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Checks I/O events.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Bibles – both by W. Richard Stevens</a:t>
            </a:r>
          </a:p>
        </p:txBody>
      </p:sp>
      <p:pic>
        <p:nvPicPr>
          <p:cNvPr id="6" name="Content Placeholder 5" descr="013490012X.01.LZZZZZZZ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3181" y="2888456"/>
            <a:ext cx="3619500" cy="4524375"/>
          </a:xfrm>
        </p:spPr>
      </p:pic>
      <p:pic>
        <p:nvPicPr>
          <p:cNvPr id="7" name="Content Placeholder 6" descr="41hYbMzRwuL._SS500_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73406" y="2769394"/>
            <a:ext cx="4762500" cy="47625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998" y="2743204"/>
            <a:ext cx="4623139" cy="335783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Game client forms TCP connection with the game server.</a:t>
            </a:r>
          </a:p>
          <a:p>
            <a:r>
              <a:rPr lang="en-US" dirty="0"/>
              <a:t>It should support the following commands:</a:t>
            </a:r>
          </a:p>
          <a:p>
            <a:pPr lvl="1"/>
            <a:r>
              <a:rPr lang="en-US" dirty="0"/>
              <a:t>Login: loads player profile from a file.</a:t>
            </a:r>
          </a:p>
          <a:p>
            <a:pPr lvl="1"/>
            <a:r>
              <a:rPr lang="en-US" dirty="0"/>
              <a:t>Logout: saves player profile into a file, closes the connection.</a:t>
            </a:r>
          </a:p>
          <a:p>
            <a:pPr lvl="1"/>
            <a:r>
              <a:rPr lang="en-US" dirty="0"/>
              <a:t>Move: updates the player’s location in the game.</a:t>
            </a:r>
          </a:p>
          <a:p>
            <a:pPr lvl="1"/>
            <a:r>
              <a:rPr lang="en-US" dirty="0"/>
              <a:t>Speak: sends a chat message to all.</a:t>
            </a:r>
          </a:p>
          <a:p>
            <a:pPr lvl="1"/>
            <a:r>
              <a:rPr lang="en-US" dirty="0"/>
              <a:t>Attack: attacks a player on sight.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– </a:t>
            </a:r>
            <a:r>
              <a:rPr lang="en-US" i="1" dirty="0"/>
              <a:t>tiny</a:t>
            </a:r>
            <a:r>
              <a:rPr lang="en-US" dirty="0"/>
              <a:t> World of </a:t>
            </a:r>
            <a:r>
              <a:rPr lang="en-US" dirty="0" err="1"/>
              <a:t>Warcraft</a:t>
            </a:r>
            <a:r>
              <a:rPr lang="en-US" dirty="0"/>
              <a:t> </a:t>
            </a:r>
          </a:p>
        </p:txBody>
      </p:sp>
      <p:pic>
        <p:nvPicPr>
          <p:cNvPr id="4" name="Picture 4" descr="j01974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2995" y="5895185"/>
            <a:ext cx="1055687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 descr="j029694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02991" y="2971804"/>
            <a:ext cx="1371600" cy="1077913"/>
          </a:xfrm>
          <a:prstGeom prst="rect">
            <a:avLst/>
          </a:prstGeom>
          <a:noFill/>
        </p:spPr>
      </p:pic>
      <p:pic>
        <p:nvPicPr>
          <p:cNvPr id="6" name="Picture 6" descr="j029694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7133" y="4278940"/>
            <a:ext cx="1371600" cy="1077913"/>
          </a:xfrm>
          <a:prstGeom prst="rect">
            <a:avLst/>
          </a:prstGeom>
          <a:noFill/>
        </p:spPr>
      </p:pic>
      <p:pic>
        <p:nvPicPr>
          <p:cNvPr id="7" name="Picture 7" descr="j029694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194" y="6400804"/>
            <a:ext cx="1371600" cy="1077913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rot="5400000">
            <a:off x="10287079" y="4893469"/>
            <a:ext cx="1845468" cy="1579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1"/>
          </p:cNvCxnSpPr>
          <p:nvPr/>
        </p:nvCxnSpPr>
        <p:spPr>
          <a:xfrm rot="16200000" flipH="1">
            <a:off x="9359230" y="5320552"/>
            <a:ext cx="1207464" cy="128005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4" idx="1"/>
          </p:cNvCxnSpPr>
          <p:nvPr/>
        </p:nvCxnSpPr>
        <p:spPr>
          <a:xfrm flipV="1">
            <a:off x="8128798" y="6564313"/>
            <a:ext cx="2474197" cy="37544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2 parts:</a:t>
            </a:r>
          </a:p>
          <a:p>
            <a:pPr lvl="1"/>
            <a:r>
              <a:rPr lang="en-US" dirty="0"/>
              <a:t>Part 1: Develop a game client</a:t>
            </a:r>
          </a:p>
          <a:p>
            <a:pPr lvl="2"/>
            <a:r>
              <a:rPr lang="en-US" dirty="0"/>
              <a:t>Message formats and commands will be given. </a:t>
            </a:r>
          </a:p>
          <a:p>
            <a:pPr lvl="2"/>
            <a:r>
              <a:rPr lang="en-US" dirty="0"/>
              <a:t>Can test your client on provided reference server.</a:t>
            </a:r>
          </a:p>
          <a:p>
            <a:pPr lvl="1"/>
            <a:r>
              <a:rPr lang="en-US" dirty="0"/>
              <a:t>Part 2: Develop a game server</a:t>
            </a:r>
          </a:p>
          <a:p>
            <a:pPr lvl="2"/>
            <a:r>
              <a:rPr lang="en-US" dirty="0"/>
              <a:t>It should work with your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– </a:t>
            </a:r>
            <a:r>
              <a:rPr lang="en-US" i="1" dirty="0"/>
              <a:t>tiny</a:t>
            </a:r>
            <a:r>
              <a:rPr lang="en-US" dirty="0"/>
              <a:t> World of </a:t>
            </a:r>
            <a:r>
              <a:rPr lang="en-US" dirty="0" err="1"/>
              <a:t>Warcraft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not be covered during the lecture.</a:t>
            </a:r>
          </a:p>
          <a:p>
            <a:r>
              <a:rPr lang="en-US" dirty="0"/>
              <a:t>Please refer to the following tips if you’re interested…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Programming Tips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11036" y="3136965"/>
            <a:ext cx="13753146" cy="3125203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check the host byte order of my machine?</a:t>
            </a:r>
          </a:p>
          <a:p>
            <a:endParaRPr lang="en-US" dirty="0"/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union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uint16_t number;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uint8_t  bytes[2];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} test;</a:t>
            </a:r>
          </a:p>
          <a:p>
            <a:pPr>
              <a:buNone/>
            </a:pPr>
            <a:r>
              <a:rPr lang="en-US" sz="2400" dirty="0" err="1">
                <a:latin typeface="Courier"/>
                <a:cs typeface="Courier"/>
              </a:rPr>
              <a:t>test.number</a:t>
            </a:r>
            <a:r>
              <a:rPr lang="en-US" sz="2400" dirty="0">
                <a:latin typeface="Courier"/>
                <a:cs typeface="Courier"/>
              </a:rPr>
              <a:t> = 0x0A0B;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printf(“%02x%02x\n”, test.bytes[0], 								 test.bytes[1]);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7887" y="2708475"/>
            <a:ext cx="8229600" cy="3440673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IP address from host name.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gethostbyname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err="1">
                <a:latin typeface="Courier"/>
                <a:cs typeface="Courier"/>
              </a:rPr>
              <a:t>struct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sockaddr_in</a:t>
            </a:r>
            <a:r>
              <a:rPr lang="en-US" sz="2400" dirty="0">
                <a:latin typeface="Courier"/>
                <a:cs typeface="Courier"/>
              </a:rPr>
              <a:t> sin;</a:t>
            </a:r>
          </a:p>
          <a:p>
            <a:pPr>
              <a:buNone/>
            </a:pPr>
            <a:r>
              <a:rPr lang="en-US" sz="2400" dirty="0" err="1">
                <a:latin typeface="Courier"/>
                <a:cs typeface="Courier"/>
              </a:rPr>
              <a:t>struct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hostent</a:t>
            </a:r>
            <a:r>
              <a:rPr lang="en-US" sz="2400" dirty="0">
                <a:latin typeface="Courier"/>
                <a:cs typeface="Courier"/>
              </a:rPr>
              <a:t> *host;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host =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gethostbyname</a:t>
            </a:r>
            <a:r>
              <a:rPr lang="en-US" sz="2400" dirty="0" err="1">
                <a:latin typeface="Courier"/>
                <a:cs typeface="Courier"/>
              </a:rPr>
              <a:t>(“www.berkeley.edu</a:t>
            </a:r>
            <a:r>
              <a:rPr lang="en-US" sz="2400" dirty="0">
                <a:latin typeface="Courier"/>
                <a:cs typeface="Courier"/>
              </a:rPr>
              <a:t>”);</a:t>
            </a:r>
          </a:p>
          <a:p>
            <a:pPr>
              <a:buNone/>
            </a:pPr>
            <a:r>
              <a:rPr lang="en-US" sz="2400" dirty="0" err="1">
                <a:latin typeface="Courier"/>
                <a:cs typeface="Courier"/>
              </a:rPr>
              <a:t>sin.sin_addr.s_addr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	= *(unsigned *) host-&gt;h_addr_list[0];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 API motivation, background</a:t>
            </a:r>
          </a:p>
          <a:p>
            <a:r>
              <a:rPr lang="en-US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Types of sockets (TCP vs. UDP)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Elementary API functions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I/O multiplexing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Project 1 – tiny World of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Warcraft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Appendix (not covered in the lecture)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Outline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5761" y="3636381"/>
            <a:ext cx="5338350" cy="769293"/>
          </a:xfrm>
          <a:prstGeom prst="roundRect">
            <a:avLst>
              <a:gd name="adj" fmla="val 7558"/>
            </a:avLst>
          </a:prstGeom>
          <a:solidFill>
            <a:schemeClr val="bg1"/>
          </a:solidFill>
          <a:ln>
            <a:solidFill>
              <a:srgbClr val="6F1A4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Unix terminates the process with </a:t>
            </a:r>
            <a:r>
              <a:rPr lang="en-US" b="1" dirty="0">
                <a:solidFill>
                  <a:srgbClr val="008000"/>
                </a:solidFill>
              </a:rPr>
              <a:t>SIGPIPE </a:t>
            </a:r>
            <a:r>
              <a:rPr lang="en-US" dirty="0"/>
              <a:t>if you write to a TCP socket which has been closed by the other side. You can disable it by:</a:t>
            </a:r>
          </a:p>
          <a:p>
            <a:endParaRPr lang="en-US" dirty="0"/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signal</a:t>
            </a:r>
            <a:r>
              <a:rPr lang="en-US" sz="2400" dirty="0" err="1">
                <a:latin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latin typeface="Courier"/>
                <a:cs typeface="Courier"/>
              </a:rPr>
              <a:t>SIGPIPE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SIG_IGN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465" y="2853250"/>
            <a:ext cx="8229600" cy="507413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We have the following application-level packet header format (the numbers denote field size in bytes)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define the header as </a:t>
            </a:r>
            <a:r>
              <a:rPr lang="en-US" dirty="0" err="1"/>
              <a:t>struct</a:t>
            </a:r>
            <a:r>
              <a:rPr lang="en-US" dirty="0"/>
              <a:t>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Q) What is the result of </a:t>
            </a:r>
            <a:r>
              <a:rPr lang="en-US" dirty="0" err="1">
                <a:solidFill>
                  <a:srgbClr val="3366FF"/>
                </a:solidFill>
              </a:rPr>
              <a:t>sizeof</a:t>
            </a:r>
            <a:r>
              <a:rPr lang="en-US" dirty="0">
                <a:solidFill>
                  <a:srgbClr val="3366FF"/>
                </a:solidFill>
              </a:rPr>
              <a:t>(struct </a:t>
            </a:r>
            <a:r>
              <a:rPr lang="en-US" dirty="0" err="1">
                <a:solidFill>
                  <a:srgbClr val="3366FF"/>
                </a:solidFill>
              </a:rPr>
              <a:t>my_pkt_hdr</a:t>
            </a:r>
            <a:r>
              <a:rPr lang="en-US" dirty="0">
                <a:solidFill>
                  <a:srgbClr val="3366FF"/>
                </a:solidFill>
              </a:rPr>
              <a:t>)</a:t>
            </a:r>
            <a:r>
              <a:rPr lang="en-US" dirty="0"/>
              <a:t>?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#4 - Structure Packing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04265" y="3914557"/>
            <a:ext cx="4572000" cy="1144900"/>
            <a:chOff x="2547471" y="2771554"/>
            <a:chExt cx="4572000" cy="11449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547471" y="2771554"/>
              <a:ext cx="11430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length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90471" y="2771554"/>
              <a:ext cx="11430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type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833471" y="2771554"/>
              <a:ext cx="11430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source</a:t>
              </a:r>
            </a:p>
            <a:p>
              <a:pPr eaLnBrk="0" hangingPunct="0"/>
              <a:r>
                <a:rPr lang="en-US">
                  <a:latin typeface="Arial" charset="0"/>
                </a:rPr>
                <a:t>addr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976471" y="2771554"/>
              <a:ext cx="11430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dest</a:t>
              </a:r>
            </a:p>
            <a:p>
              <a:pPr eaLnBrk="0" hangingPunct="0"/>
              <a:r>
                <a:rPr lang="en-US">
                  <a:latin typeface="Arial" charset="0"/>
                </a:rPr>
                <a:t>addr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28471" y="3457354"/>
              <a:ext cx="35426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71471" y="3457354"/>
              <a:ext cx="35426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14471" y="3457354"/>
              <a:ext cx="35426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357471" y="3457354"/>
              <a:ext cx="35426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>
                  <a:latin typeface="Arial" charset="0"/>
                </a:rPr>
                <a:t>4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04265" y="5390316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struct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my_pkt_hdr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	unsigned short length;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	unsigned char type;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	unsigned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source_addr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	unsigned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"/>
                <a:cs typeface="Courier"/>
              </a:rPr>
              <a:t>dest_addr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};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075730"/>
            <a:ext cx="14631829" cy="1396675"/>
          </a:xfrm>
        </p:spPr>
        <p:txBody>
          <a:bodyPr>
            <a:normAutofit/>
          </a:bodyPr>
          <a:lstStyle/>
          <a:p>
            <a:r>
              <a:rPr lang="en-US" dirty="0"/>
              <a:t>Compiler will try to be 4-byte aligned (on 32bit machines).</a:t>
            </a:r>
          </a:p>
          <a:p>
            <a:r>
              <a:rPr lang="en-US" dirty="0"/>
              <a:t>To avoid the previous case, we must pack struct.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#4 - Structure Packing (cont’d)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2947" y="4364254"/>
            <a:ext cx="4109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pragma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pack(push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my_pkt_hdr</a:t>
            </a:r>
            <a:r>
              <a:rPr lang="en-US" dirty="0"/>
              <a:t> {</a:t>
            </a:r>
          </a:p>
          <a:p>
            <a:r>
              <a:rPr lang="en-US" dirty="0"/>
              <a:t>	unsigned short length;</a:t>
            </a:r>
          </a:p>
          <a:p>
            <a:r>
              <a:rPr lang="en-US" dirty="0"/>
              <a:t>	unsigned char type;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source_addr</a:t>
            </a:r>
            <a:r>
              <a:rPr lang="en-US" dirty="0"/>
              <a:t>;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dest_addr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pragma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pack(pop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2325" y="4364254"/>
            <a:ext cx="5042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my_pkt_hdr</a:t>
            </a:r>
            <a:r>
              <a:rPr lang="en-US" dirty="0"/>
              <a:t> {</a:t>
            </a:r>
          </a:p>
          <a:p>
            <a:r>
              <a:rPr lang="en-US" dirty="0"/>
              <a:t>	unsigned short length;</a:t>
            </a:r>
          </a:p>
          <a:p>
            <a:r>
              <a:rPr lang="en-US" dirty="0"/>
              <a:t>	unsigned char type;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source_addr</a:t>
            </a:r>
            <a:r>
              <a:rPr lang="en-US" dirty="0"/>
              <a:t>;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dest_addr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 __</a:t>
            </a:r>
            <a:r>
              <a:rPr lang="en-US" dirty="0" err="1">
                <a:solidFill>
                  <a:srgbClr val="FF0000"/>
                </a:solidFill>
              </a:rPr>
              <a:t>attribute__((packed</a:t>
            </a:r>
            <a:r>
              <a:rPr lang="en-US" dirty="0">
                <a:solidFill>
                  <a:srgbClr val="FF0000"/>
                </a:solidFill>
              </a:rPr>
              <a:t>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4662" y="518078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2947" y="3838629"/>
            <a:ext cx="384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Windows programming style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82325" y="3838629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GCC style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source to study system calls and library functions.</a:t>
            </a:r>
          </a:p>
          <a:p>
            <a:pPr lvl="1"/>
            <a:r>
              <a:rPr lang="en-US" dirty="0"/>
              <a:t>Tells which header files should be included.</a:t>
            </a:r>
          </a:p>
          <a:p>
            <a:pPr lvl="1"/>
            <a:r>
              <a:rPr lang="en-US" dirty="0"/>
              <a:t>Describes how each function works.</a:t>
            </a:r>
          </a:p>
          <a:p>
            <a:pPr lvl="1"/>
            <a:r>
              <a:rPr lang="en-US" dirty="0"/>
              <a:t>Tells what the return value means and what error number can happen.</a:t>
            </a:r>
          </a:p>
          <a:p>
            <a:pPr lvl="1"/>
            <a:r>
              <a:rPr lang="en-US" dirty="0"/>
              <a:t>E.g.,  </a:t>
            </a:r>
            <a:r>
              <a:rPr lang="en-US" sz="2400" dirty="0">
                <a:latin typeface="Courier"/>
                <a:cs typeface="Courier"/>
              </a:rPr>
              <a:t>man connect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man</a:t>
            </a:r>
            <a:r>
              <a:rPr lang="en-US" dirty="0"/>
              <a:t> Pages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Various sockets…  Any similarity?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Endpoint of a connection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Identified by </a:t>
            </a:r>
            <a:r>
              <a:rPr lang="en-US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IP address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dirty="0">
                <a:solidFill>
                  <a:srgbClr val="6F1A45"/>
                </a:solidFill>
                <a:latin typeface="Calibri" charset="0"/>
                <a:ea typeface="Calibri" charset="0"/>
                <a:cs typeface="Calibri" charset="0"/>
              </a:rPr>
              <a:t>Port number</a:t>
            </a:r>
          </a:p>
          <a:p>
            <a:pPr lvl="1"/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Primitive to implement high-level networking interfaces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e.g., Remote procedure call (RPC)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Sockets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52502" y="3236061"/>
            <a:ext cx="5424489" cy="1637223"/>
            <a:chOff x="1295704" y="2208515"/>
            <a:chExt cx="5424489" cy="16372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704" y="2208516"/>
              <a:ext cx="1227916" cy="16372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506" y="2208517"/>
              <a:ext cx="1745232" cy="16372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1982" y="2208515"/>
              <a:ext cx="1648211" cy="1637222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Types of Sockets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Stream Socket (aka TCP)	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Connection-oriented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Requires connection, establishment, and termination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Reliable delivery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Orderly delivery 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Retransmission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No duplicates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High variance in latency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Cost of the service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File-like interface (streaming)</a:t>
            </a:r>
          </a:p>
          <a:p>
            <a:pPr lvl="1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E.g., HTTP, SSH, FTP, 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Datagram socket (aka UDP)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Connection-less</a:t>
            </a:r>
          </a:p>
          <a:p>
            <a:pPr lvl="1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“Best-effort” delivery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Possible out-of-order delivery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No retransmission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Possible duplicates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Low variance in latency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Cost of the service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Packet-like interface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Requires packetizing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E.g., DNS, VoIP, VOD, AOD,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9195B8-94D4-9F42-8B0F-B42C2B0AF3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013994" y="2560642"/>
            <a:ext cx="8229600" cy="4708525"/>
          </a:xfrm>
        </p:spPr>
        <p:txBody>
          <a:bodyPr/>
          <a:lstStyle/>
          <a:p>
            <a:r>
              <a:rPr lang="en-US" dirty="0"/>
              <a:t>When sending “Hi!” and “Hope you’re well”</a:t>
            </a:r>
          </a:p>
          <a:p>
            <a:r>
              <a:rPr lang="en-US" dirty="0"/>
              <a:t>TCP treats them as a single byte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UDP treats them as separate messages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Sockets (cont’d) 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287896" y="3900886"/>
            <a:ext cx="7015163" cy="1571359"/>
            <a:chOff x="731098" y="2757882"/>
            <a:chExt cx="7015163" cy="1571359"/>
          </a:xfrm>
        </p:grpSpPr>
        <p:pic>
          <p:nvPicPr>
            <p:cNvPr id="11" name="Picture 4" descr="j008904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1098" y="2757882"/>
              <a:ext cx="1092940" cy="1571359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7273956" y="3543562"/>
              <a:ext cx="4723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70340" y="3543562"/>
              <a:ext cx="2906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i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31450" y="3543562"/>
              <a:ext cx="3350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!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1013" y="3543562"/>
              <a:ext cx="4723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9161" y="3543562"/>
              <a:ext cx="42812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7309" y="3543562"/>
              <a:ext cx="42722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05718" y="3543562"/>
              <a:ext cx="41437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e</a:t>
              </a:r>
              <a:endParaRPr lang="en-US" sz="3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02305" y="3543562"/>
              <a:ext cx="50341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7621" y="3543562"/>
              <a:ext cx="5146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w</a:t>
              </a:r>
              <a:endParaRPr lang="en-US" sz="3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67723" y="3543562"/>
              <a:ext cx="41437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e</a:t>
              </a:r>
              <a:endParaRPr lang="en-US" sz="3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77109" y="3543562"/>
              <a:ext cx="2906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l</a:t>
              </a:r>
              <a:endParaRPr lang="en-US" sz="3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86495" y="3543562"/>
              <a:ext cx="2906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l</a:t>
              </a:r>
              <a:endParaRPr lang="en-US" sz="36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886495" y="3336203"/>
              <a:ext cx="4859766" cy="158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44963" y="2838979"/>
              <a:ext cx="1930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Byte stream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87896" y="6293120"/>
            <a:ext cx="7015163" cy="1634859"/>
            <a:chOff x="731098" y="5150116"/>
            <a:chExt cx="7015163" cy="1634859"/>
          </a:xfrm>
        </p:grpSpPr>
        <p:pic>
          <p:nvPicPr>
            <p:cNvPr id="57" name="Picture 4" descr="j008904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1098" y="5150116"/>
              <a:ext cx="1092940" cy="1571359"/>
            </a:xfrm>
            <a:prstGeom prst="rect">
              <a:avLst/>
            </a:prstGeom>
            <a:noFill/>
          </p:spPr>
        </p:pic>
        <p:sp>
          <p:nvSpPr>
            <p:cNvPr id="58" name="Document 57"/>
            <p:cNvSpPr/>
            <p:nvPr/>
          </p:nvSpPr>
          <p:spPr>
            <a:xfrm>
              <a:off x="5754530" y="5445125"/>
              <a:ext cx="1767282" cy="133985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Hi!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9" name="Document 58"/>
            <p:cNvSpPr/>
            <p:nvPr/>
          </p:nvSpPr>
          <p:spPr>
            <a:xfrm>
              <a:off x="3177110" y="5445125"/>
              <a:ext cx="1946362" cy="133985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Hope you’re well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886495" y="5380037"/>
              <a:ext cx="4859766" cy="158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5" idx="3"/>
            <a:endCxn id="23" idx="0"/>
          </p:cNvCxnSpPr>
          <p:nvPr/>
        </p:nvCxnSpPr>
        <p:spPr>
          <a:xfrm>
            <a:off x="8338199" y="4856968"/>
            <a:ext cx="2701878" cy="14936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3"/>
            <a:endCxn id="27" idx="0"/>
          </p:cNvCxnSpPr>
          <p:nvPr/>
        </p:nvCxnSpPr>
        <p:spPr>
          <a:xfrm>
            <a:off x="8338199" y="4856968"/>
            <a:ext cx="1062050" cy="14936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9195B8-94D4-9F42-8B0F-B42C2B0AF3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013994" y="2560642"/>
            <a:ext cx="8229600" cy="4708525"/>
          </a:xfrm>
        </p:spPr>
        <p:txBody>
          <a:bodyPr/>
          <a:lstStyle/>
          <a:p>
            <a:r>
              <a:rPr lang="en-US" dirty="0"/>
              <a:t>Thus, TCP requires application-level message boundary.</a:t>
            </a:r>
          </a:p>
          <a:p>
            <a:pPr lvl="1"/>
            <a:r>
              <a:rPr lang="en-US" dirty="0"/>
              <a:t>By carrying length in application-level header</a:t>
            </a:r>
          </a:p>
          <a:p>
            <a:pPr lvl="1"/>
            <a:r>
              <a:rPr lang="en-US" dirty="0"/>
              <a:t>E.g.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Sockets (cont’d) </a:t>
            </a:r>
          </a:p>
        </p:txBody>
      </p:sp>
      <p:pic>
        <p:nvPicPr>
          <p:cNvPr id="11" name="Picture 4" descr="j00890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7892" y="5564906"/>
            <a:ext cx="1092940" cy="157135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0830750" y="6350586"/>
            <a:ext cx="418654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56170" y="6350586"/>
            <a:ext cx="472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66124" y="6350586"/>
            <a:ext cx="2906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i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9727811" y="6350586"/>
            <a:ext cx="335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73931" y="6350586"/>
            <a:ext cx="65264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03231" y="6350586"/>
            <a:ext cx="4723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69424" y="6350586"/>
            <a:ext cx="4281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o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7653803" y="6350586"/>
            <a:ext cx="503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26903" y="6350586"/>
            <a:ext cx="514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w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6707009" y="6350586"/>
            <a:ext cx="4143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e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4179" y="6350586"/>
            <a:ext cx="2906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l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3565" y="6350586"/>
            <a:ext cx="2906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l</a:t>
            </a:r>
            <a:endParaRPr lang="en-US" sz="3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43289" y="6143223"/>
            <a:ext cx="4859766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01761" y="5645999"/>
            <a:ext cx="207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Bytes stream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7768" y="4256804"/>
            <a:ext cx="2730435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struct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my_app_hdr</a:t>
            </a:r>
            <a:r>
              <a:rPr lang="en-US" dirty="0">
                <a:solidFill>
                  <a:sysClr val="windowText" lastClr="000000"/>
                </a:solidFill>
              </a:rPr>
              <a:t> {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	</a:t>
            </a:r>
            <a:r>
              <a:rPr lang="en-US" dirty="0" err="1">
                <a:solidFill>
                  <a:sysClr val="windowText" lastClr="000000"/>
                </a:solidFill>
              </a:rPr>
              <a:t>int</a:t>
            </a:r>
            <a:r>
              <a:rPr lang="en-US" dirty="0">
                <a:solidFill>
                  <a:sysClr val="windowText" lastClr="000000"/>
                </a:solidFill>
              </a:rPr>
              <a:t> length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3985</TotalTime>
  <Words>4283</Words>
  <Application>Microsoft Office PowerPoint</Application>
  <PresentationFormat>Custom</PresentationFormat>
  <Paragraphs>873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Courier New</vt:lpstr>
      <vt:lpstr>Roboto</vt:lpstr>
      <vt:lpstr>Wingdings</vt:lpstr>
      <vt:lpstr>Theme2</vt:lpstr>
      <vt:lpstr>Module 5.7.2 :  Network Programming</vt:lpstr>
      <vt:lpstr>Socket API?</vt:lpstr>
      <vt:lpstr>Socket API</vt:lpstr>
      <vt:lpstr>BSD Socket API</vt:lpstr>
      <vt:lpstr>Outline</vt:lpstr>
      <vt:lpstr>Sockets</vt:lpstr>
      <vt:lpstr>Types of Sockets</vt:lpstr>
      <vt:lpstr>Types of Sockets (cont’d) </vt:lpstr>
      <vt:lpstr>Types of Sockets (cont’d) </vt:lpstr>
      <vt:lpstr>Outline of the Sockets</vt:lpstr>
      <vt:lpstr>Scenario #1 – TCP client-server</vt:lpstr>
      <vt:lpstr>Initialization: server + client, socket()</vt:lpstr>
      <vt:lpstr>Error Code in Unix Programming</vt:lpstr>
      <vt:lpstr>Initialization: server, bind()</vt:lpstr>
      <vt:lpstr>Endians</vt:lpstr>
      <vt:lpstr>Endians (cont’d)</vt:lpstr>
      <vt:lpstr>Initialization: server, bind()</vt:lpstr>
      <vt:lpstr>Reusing the same port</vt:lpstr>
      <vt:lpstr>Initialization: server, listen()</vt:lpstr>
      <vt:lpstr>Initialization Summary </vt:lpstr>
      <vt:lpstr>Scenario #1 – TCP Client-Server</vt:lpstr>
      <vt:lpstr>Connection Establishment (client)</vt:lpstr>
      <vt:lpstr>Host Name, IP address, Port number</vt:lpstr>
      <vt:lpstr>Connection Establishment (server)</vt:lpstr>
      <vt:lpstr>Scenario #1 – TCP client-server</vt:lpstr>
      <vt:lpstr>Sending Data: server+client, send()</vt:lpstr>
      <vt:lpstr>Receiving Data: server+client, recv()</vt:lpstr>
      <vt:lpstr>Termination: server+client, close()</vt:lpstr>
      <vt:lpstr>Scenario #2 – UDP client-server</vt:lpstr>
      <vt:lpstr>Scenario #2 – UDP client-server</vt:lpstr>
      <vt:lpstr>Initialization: UDP</vt:lpstr>
      <vt:lpstr>Scenario #2 – UDP client-server</vt:lpstr>
      <vt:lpstr>Scenario #2 – UDP client-server</vt:lpstr>
      <vt:lpstr>Scenario #2 – UDP client-server</vt:lpstr>
      <vt:lpstr>Scenario #2 – UDP client-server</vt:lpstr>
      <vt:lpstr>Scenario #2 – UDP client-server</vt:lpstr>
      <vt:lpstr>Send Data Over UDP: sendto()</vt:lpstr>
      <vt:lpstr>Receive Data Over UDP: recvfrom()  </vt:lpstr>
      <vt:lpstr>API functions Summary</vt:lpstr>
      <vt:lpstr>Outline</vt:lpstr>
      <vt:lpstr>How To Handle Multiple Inputs</vt:lpstr>
      <vt:lpstr>Polling Using Non-Blocking Socket</vt:lpstr>
      <vt:lpstr>I/O Multiplexing Using select()</vt:lpstr>
      <vt:lpstr>Bibles – both by W. Richard Stevens</vt:lpstr>
      <vt:lpstr>Project 1 – tiny World of Warcraft </vt:lpstr>
      <vt:lpstr>Project 1 – tiny World of Warcraft </vt:lpstr>
      <vt:lpstr>Appendix – Programming Tips</vt:lpstr>
      <vt:lpstr>Tip #1</vt:lpstr>
      <vt:lpstr>Tip #2</vt:lpstr>
      <vt:lpstr>Tip #3</vt:lpstr>
      <vt:lpstr>Tip #4 - Structure Packing</vt:lpstr>
      <vt:lpstr>Tip #4 - Structure Packing (cont’d)</vt:lpstr>
      <vt:lpstr>Using man Pages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EE122: Socket Programming</dc:title>
  <dc:creator>Daekyeong Moon</dc:creator>
  <cp:lastModifiedBy>raymond agarunov</cp:lastModifiedBy>
  <cp:revision>38</cp:revision>
  <dcterms:created xsi:type="dcterms:W3CDTF">2009-09-09T21:00:31Z</dcterms:created>
  <dcterms:modified xsi:type="dcterms:W3CDTF">2022-01-30T06:29:31Z</dcterms:modified>
</cp:coreProperties>
</file>