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3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82" r:id="rId23"/>
    <p:sldId id="283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</p:sldIdLst>
  <p:sldSz cx="16256000" cy="9144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Feinstein" initials="DF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76242" autoAdjust="0"/>
  </p:normalViewPr>
  <p:slideViewPr>
    <p:cSldViewPr snapToGrid="0">
      <p:cViewPr varScale="1">
        <p:scale>
          <a:sx n="49" d="100"/>
          <a:sy n="49" d="100"/>
        </p:scale>
        <p:origin x="1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3T13:24:44.410" idx="14">
    <p:pos x="10" y="10"/>
    <p:text>Title. Unclear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3511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15757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74997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54376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93022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90262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705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11089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02396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66168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00622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9938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92023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018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57904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80018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2757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93652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12775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84734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-US" dirty="0"/>
              <a:t>This is how to connect to </a:t>
            </a:r>
            <a:r>
              <a:rPr lang="en-US" baseline="0" dirty="0"/>
              <a:t>a webserver using Telnet.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baseline="0" dirty="0"/>
              <a:t>It basically sends a request to the webserver that we want to connect to their server.</a:t>
            </a:r>
          </a:p>
          <a:p>
            <a:pPr algn="l" rtl="0">
              <a:spcBef>
                <a:spcPts val="0"/>
              </a:spcBef>
              <a:buNone/>
            </a:pPr>
            <a:endParaRPr lang="en-US" baseline="0" dirty="0"/>
          </a:p>
          <a:p>
            <a:pPr algn="l" rtl="0">
              <a:spcBef>
                <a:spcPts val="0"/>
              </a:spcBef>
              <a:buNone/>
            </a:pPr>
            <a:r>
              <a:rPr lang="en-US" baseline="0" dirty="0"/>
              <a:t>When the connection is established you need to specify which method do you want to get the data.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baseline="0" dirty="0"/>
              <a:t>Method types: GET, POST, PUT, DELETE…</a:t>
            </a:r>
            <a:endParaRPr dirty="0"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71126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43622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744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583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67250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6354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20653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3519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417221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85444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720423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1" name="Shape 6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64813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65149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6997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50260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056498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971083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8453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6" name="Shape 7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980545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77993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8" name="Shape 7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203502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69747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0" name="Shape 7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23731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308682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346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344229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874054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7" name="Shape 7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040648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6217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301308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6" name="Shape 7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4037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6192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8701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2786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0624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E7C5AC-91FB-4218-9CBE-5B6FA38D5B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207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0" y="-11289"/>
            <a:ext cx="16245981" cy="91188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080661" y="3177497"/>
            <a:ext cx="7082020" cy="222668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879A39-DE9F-4029-9D17-B753F8F17DE1}"/>
              </a:ext>
            </a:extLst>
          </p:cNvPr>
          <p:cNvSpPr/>
          <p:nvPr/>
        </p:nvSpPr>
        <p:spPr>
          <a:xfrm>
            <a:off x="1" y="1"/>
            <a:ext cx="8745975" cy="911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579">
              <a:defRPr/>
            </a:pPr>
            <a:endParaRPr lang="en-US" sz="32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F8E69-F673-48A8-A91E-330ABDF411E3}"/>
              </a:ext>
            </a:extLst>
          </p:cNvPr>
          <p:cNvSpPr/>
          <p:nvPr/>
        </p:nvSpPr>
        <p:spPr>
          <a:xfrm>
            <a:off x="2155329" y="1"/>
            <a:ext cx="154651" cy="9110401"/>
          </a:xfrm>
          <a:prstGeom prst="rect">
            <a:avLst/>
          </a:prstGeom>
          <a:solidFill>
            <a:srgbClr val="000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579">
              <a:defRPr/>
            </a:pPr>
            <a:endParaRPr lang="en-US" sz="3200" kern="120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DE842-B475-4652-BA47-645BD8337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53" y="1011699"/>
            <a:ext cx="5580095" cy="1869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CE05C-49EF-4E86-A005-A0E3322398DF}"/>
              </a:ext>
            </a:extLst>
          </p:cNvPr>
          <p:cNvSpPr txBox="1"/>
          <p:nvPr/>
        </p:nvSpPr>
        <p:spPr>
          <a:xfrm>
            <a:off x="2366773" y="7939420"/>
            <a:ext cx="6389223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25579">
              <a:defRPr/>
            </a:pPr>
            <a:r>
              <a:rPr lang="en-US" sz="2133" kern="1200" dirty="0">
                <a:latin typeface="Calibri"/>
                <a:ea typeface="+mn-ea"/>
              </a:rPr>
              <a:t>ALL RIGHTS RESERVED </a:t>
            </a:r>
            <a:r>
              <a:rPr lang="en-ES" sz="2133" kern="1200" dirty="0">
                <a:latin typeface="Calibri"/>
                <a:ea typeface="+mn-ea"/>
              </a:rPr>
              <a:t>©</a:t>
            </a:r>
            <a:r>
              <a:rPr lang="en-US" sz="2133" kern="1200" dirty="0">
                <a:latin typeface="Calibri"/>
                <a:ea typeface="+mn-ea"/>
              </a:rPr>
              <a:t> COPYRIGHT 2022</a:t>
            </a:r>
            <a:endParaRPr lang="he-IL" sz="2133" kern="1200" dirty="0">
              <a:latin typeface="Calibri"/>
              <a:ea typeface="+mn-ea"/>
              <a:cs typeface="Arial" panose="020B0604020202020204" pitchFamily="34" charset="0"/>
            </a:endParaRPr>
          </a:p>
          <a:p>
            <a:pPr defTabSz="1625579">
              <a:defRPr/>
            </a:pPr>
            <a:r>
              <a:rPr lang="en-US" sz="2133" kern="1200" dirty="0">
                <a:latin typeface="Calibri"/>
                <a:ea typeface="+mn-ea"/>
              </a:rPr>
              <a:t>DO NOT DISTRIBUTE WITHOUT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25599261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117600" y="772070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600" y="2254470"/>
            <a:ext cx="1402080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624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0" y="772070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600" y="2254470"/>
            <a:ext cx="1402080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290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0" y="772070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600" y="2254470"/>
            <a:ext cx="1402080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14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834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2825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517D8B-589C-4D78-A327-BB79AEC12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883" y="2593197"/>
            <a:ext cx="12990059" cy="3911600"/>
          </a:xfrm>
          <a:prstGeom prst="rect">
            <a:avLst/>
          </a:prstGeom>
        </p:spPr>
        <p:txBody>
          <a:bodyPr/>
          <a:lstStyle>
            <a:lvl1pPr>
              <a:buClrTx/>
              <a:defRPr lang="en-US" sz="32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Tx/>
              <a:defRPr lang="en-US" sz="24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Tx/>
              <a:defRPr lang="en-US" sz="2133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Tx/>
              <a:defRPr lang="en-US" sz="1867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Tx/>
              <a:defRPr lang="he-IL" sz="16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455062" lvl="0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Click to edit Master text styles</a:t>
            </a:r>
          </a:p>
          <a:p>
            <a:pPr marL="455062" lvl="1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Second level</a:t>
            </a:r>
          </a:p>
          <a:p>
            <a:pPr marL="455062" lvl="2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Third level</a:t>
            </a:r>
          </a:p>
          <a:p>
            <a:pPr marL="455062" lvl="3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Fourth level</a:t>
            </a:r>
          </a:p>
          <a:p>
            <a:pPr marL="455062" lvl="4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Fifth level</a:t>
            </a:r>
            <a:endParaRPr lang="he-I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89EFAF-D5FE-4B86-B72E-7A0FBE6CEC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883" y="1217319"/>
            <a:ext cx="12990059" cy="731520"/>
          </a:xfrm>
          <a:prstGeom prst="rect">
            <a:avLst/>
          </a:prstGeom>
        </p:spPr>
        <p:txBody>
          <a:bodyPr/>
          <a:lstStyle>
            <a:lvl1pPr>
              <a:defRPr sz="5333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0647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fld id="{FC1741A5-FDE5-4B91-822C-032FA64AAE5E}" type="slidenum">
              <a:rPr lang="he-IL" smtClean="0"/>
              <a:t>‹#›</a:t>
            </a:fld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8415" y="1756770"/>
            <a:ext cx="15739175" cy="738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56" indent="-301956" algn="l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</a:defRPr>
            </a:lvl1pPr>
            <a:lvl2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</a:defRPr>
            </a:lvl2pPr>
            <a:lvl3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400">
                <a:solidFill>
                  <a:srgbClr val="000000"/>
                </a:solidFill>
              </a:defRPr>
            </a:lvl3pPr>
            <a:lvl4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8413" y="370228"/>
            <a:ext cx="16008879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219108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tx1"/>
                </a:solidFill>
                <a:latin typeface="+mn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05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622301"/>
            <a:ext cx="14020800" cy="1767417"/>
          </a:xfrm>
          <a:prstGeom prst="rect">
            <a:avLst/>
          </a:prstGeom>
        </p:spPr>
        <p:txBody>
          <a:bodyPr anchor="ctr"/>
          <a:lstStyle>
            <a:lvl1pPr algn="l">
              <a:defRPr lang="en-GB" sz="4800" b="1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1042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90FBCAF3-1BCD-4D45-BE3F-A6F24C90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439" y="4100078"/>
            <a:ext cx="6805125" cy="943849"/>
          </a:xfrm>
          <a:prstGeom prst="rect">
            <a:avLst/>
          </a:prstGeom>
        </p:spPr>
        <p:txBody>
          <a:bodyPr/>
          <a:lstStyle>
            <a:lvl1pPr algn="ctr" rtl="0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Chapter Name</a:t>
            </a:r>
            <a:endParaRPr lang="en-GB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FD699AAF-E2C0-4F27-8E6D-D810B886E5B2}"/>
              </a:ext>
            </a:extLst>
          </p:cNvPr>
          <p:cNvSpPr>
            <a:spLocks/>
          </p:cNvSpPr>
          <p:nvPr/>
        </p:nvSpPr>
        <p:spPr bwMode="auto">
          <a:xfrm>
            <a:off x="11407215" y="6083863"/>
            <a:ext cx="183151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dirty="0"/>
          </a:p>
        </p:txBody>
      </p:sp>
      <p:sp>
        <p:nvSpPr>
          <p:cNvPr id="11" name="Freeform 47">
            <a:extLst>
              <a:ext uri="{FF2B5EF4-FFF2-40B4-BE49-F238E27FC236}">
                <a16:creationId xmlns:a16="http://schemas.microsoft.com/office/drawing/2014/main" id="{92D4C2EE-EEB0-4575-80A8-B854F04A9BA1}"/>
              </a:ext>
            </a:extLst>
          </p:cNvPr>
          <p:cNvSpPr>
            <a:spLocks/>
          </p:cNvSpPr>
          <p:nvPr/>
        </p:nvSpPr>
        <p:spPr bwMode="auto">
          <a:xfrm>
            <a:off x="11407215" y="6083863"/>
            <a:ext cx="183151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dirty="0"/>
          </a:p>
        </p:txBody>
      </p:sp>
      <p:sp>
        <p:nvSpPr>
          <p:cNvPr id="5" name="Freeform 47">
            <a:extLst>
              <a:ext uri="{FF2B5EF4-FFF2-40B4-BE49-F238E27FC236}">
                <a16:creationId xmlns:a16="http://schemas.microsoft.com/office/drawing/2014/main" id="{5D7B0A18-8338-4C48-B401-35810DF1529F}"/>
              </a:ext>
            </a:extLst>
          </p:cNvPr>
          <p:cNvSpPr>
            <a:spLocks/>
          </p:cNvSpPr>
          <p:nvPr/>
        </p:nvSpPr>
        <p:spPr bwMode="auto">
          <a:xfrm>
            <a:off x="11407214" y="6083861"/>
            <a:ext cx="183151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22959266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NDG Themed_Geo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63289" y="3155951"/>
            <a:ext cx="14617067" cy="1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1063268" y="4828289"/>
            <a:ext cx="14617067" cy="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5040767" y="8268783"/>
            <a:ext cx="975467" cy="6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1255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69022B8-6DFD-45D9-B850-425D465AC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45" y="5741879"/>
            <a:ext cx="16256000" cy="943848"/>
          </a:xfrm>
          <a:prstGeom prst="rect">
            <a:avLst/>
          </a:prstGeom>
        </p:spPr>
        <p:txBody>
          <a:bodyPr/>
          <a:lstStyle>
            <a:lvl1pPr marL="0" algn="ctr" defTabSz="1219170" rtl="0" eaLnBrk="1" latinLnBrk="0" hangingPunct="1">
              <a:defRPr lang="en-GB" sz="6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5BA632-B3C4-4057-AF2D-9B1285BAE8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43" y="7116422"/>
            <a:ext cx="16256003" cy="1088497"/>
          </a:xfrm>
          <a:prstGeom prst="rect">
            <a:avLst/>
          </a:prstGeom>
        </p:spPr>
        <p:txBody>
          <a:bodyPr/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48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Course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83260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91295"/>
      </p:ext>
    </p:extLst>
  </p:cSld>
  <p:clrMapOvr>
    <a:masterClrMapping/>
  </p:clrMapOvr>
  <p:transition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E96F8B1-E3D5-1B4E-9D40-0D336DE04262}"/>
              </a:ext>
            </a:extLst>
          </p:cNvPr>
          <p:cNvGrpSpPr/>
          <p:nvPr/>
        </p:nvGrpSpPr>
        <p:grpSpPr>
          <a:xfrm>
            <a:off x="-79781" y="650216"/>
            <a:ext cx="16523935" cy="8455240"/>
            <a:chOff x="-63232" y="493112"/>
            <a:chExt cx="12392951" cy="63414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2EA89F1-4D5D-F142-88BD-4413397BCF26}"/>
                </a:ext>
              </a:extLst>
            </p:cNvPr>
            <p:cNvGrpSpPr/>
            <p:nvPr/>
          </p:nvGrpSpPr>
          <p:grpSpPr>
            <a:xfrm>
              <a:off x="-63232" y="493112"/>
              <a:ext cx="12392951" cy="5252329"/>
              <a:chOff x="-63232" y="493112"/>
              <a:chExt cx="12392951" cy="525232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773CA9-7675-FC43-A0B8-AAC8A4BEB136}"/>
                  </a:ext>
                </a:extLst>
              </p:cNvPr>
              <p:cNvSpPr txBox="1"/>
              <p:nvPr/>
            </p:nvSpPr>
            <p:spPr>
              <a:xfrm rot="19629108">
                <a:off x="8345674" y="4773562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85352C-5F5E-7746-A35F-BEDFC1E98E3A}"/>
                  </a:ext>
                </a:extLst>
              </p:cNvPr>
              <p:cNvSpPr txBox="1"/>
              <p:nvPr/>
            </p:nvSpPr>
            <p:spPr>
              <a:xfrm rot="19629108">
                <a:off x="9048039" y="2494191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E355A2-AEC4-7F48-AB7D-6AF2B3614230}"/>
                  </a:ext>
                </a:extLst>
              </p:cNvPr>
              <p:cNvSpPr txBox="1"/>
              <p:nvPr/>
            </p:nvSpPr>
            <p:spPr>
              <a:xfrm rot="19629108">
                <a:off x="5708491" y="4601286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8AEFE9-5F55-FD4B-BE94-3525A3419A34}"/>
                  </a:ext>
                </a:extLst>
              </p:cNvPr>
              <p:cNvSpPr txBox="1"/>
              <p:nvPr/>
            </p:nvSpPr>
            <p:spPr>
              <a:xfrm rot="19629108">
                <a:off x="8928770" y="850920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E6CAE0E-16F6-054F-885D-3165C40C97E4}"/>
                  </a:ext>
                </a:extLst>
              </p:cNvPr>
              <p:cNvSpPr txBox="1"/>
              <p:nvPr/>
            </p:nvSpPr>
            <p:spPr>
              <a:xfrm rot="19629108">
                <a:off x="5589221" y="2958016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B00186-567D-014E-89FB-4A3A587E9734}"/>
                  </a:ext>
                </a:extLst>
              </p:cNvPr>
              <p:cNvSpPr txBox="1"/>
              <p:nvPr/>
            </p:nvSpPr>
            <p:spPr>
              <a:xfrm rot="19629108">
                <a:off x="2214216" y="4814513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BED5E-61A6-BF41-BFEF-67103C2D8360}"/>
                  </a:ext>
                </a:extLst>
              </p:cNvPr>
              <p:cNvSpPr txBox="1"/>
              <p:nvPr/>
            </p:nvSpPr>
            <p:spPr>
              <a:xfrm rot="19629108">
                <a:off x="6649398" y="493112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203121-597A-A845-901C-88993C15DB1F}"/>
                  </a:ext>
                </a:extLst>
              </p:cNvPr>
              <p:cNvSpPr txBox="1"/>
              <p:nvPr/>
            </p:nvSpPr>
            <p:spPr>
              <a:xfrm rot="19629108">
                <a:off x="3309849" y="2600208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E6834B-04F9-6148-97FD-27320F299608}"/>
                  </a:ext>
                </a:extLst>
              </p:cNvPr>
              <p:cNvSpPr txBox="1"/>
              <p:nvPr/>
            </p:nvSpPr>
            <p:spPr>
              <a:xfrm rot="19629108">
                <a:off x="-63232" y="4754307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29E967B-9EF6-DB47-8DB9-4FD6899950ED}"/>
                  </a:ext>
                </a:extLst>
              </p:cNvPr>
              <p:cNvSpPr txBox="1"/>
              <p:nvPr/>
            </p:nvSpPr>
            <p:spPr>
              <a:xfrm rot="19629108">
                <a:off x="3508629" y="718397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4C8B27B-F7C7-AB41-8C8A-FE8E39558B8B}"/>
                  </a:ext>
                </a:extLst>
              </p:cNvPr>
              <p:cNvSpPr txBox="1"/>
              <p:nvPr/>
            </p:nvSpPr>
            <p:spPr>
              <a:xfrm rot="19629108">
                <a:off x="169081" y="2825493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97766E-0249-374F-A197-B37E5F2E5F2B}"/>
                  </a:ext>
                </a:extLst>
              </p:cNvPr>
              <p:cNvSpPr txBox="1"/>
              <p:nvPr/>
            </p:nvSpPr>
            <p:spPr>
              <a:xfrm rot="19629108">
                <a:off x="89569" y="771405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785BB-E10C-8644-83B0-24C0951DF282}"/>
                </a:ext>
              </a:extLst>
            </p:cNvPr>
            <p:cNvSpPr txBox="1"/>
            <p:nvPr/>
          </p:nvSpPr>
          <p:spPr>
            <a:xfrm>
              <a:off x="706297" y="6272946"/>
              <a:ext cx="8603078" cy="56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133" dirty="0">
                  <a:solidFill>
                    <a:schemeClr val="bg1">
                      <a:lumMod val="95000"/>
                    </a:schemeClr>
                  </a:solidFill>
                </a:rPr>
                <a:t>ALL RIGHTS RESERVED </a:t>
              </a:r>
              <a:r>
                <a:rPr lang="en-ES" sz="2133" dirty="0">
                  <a:solidFill>
                    <a:schemeClr val="bg1">
                      <a:lumMod val="95000"/>
                    </a:schemeClr>
                  </a:solidFill>
                </a:rPr>
                <a:t>©</a:t>
              </a:r>
              <a:r>
                <a:rPr lang="en-US" sz="2133" dirty="0">
                  <a:solidFill>
                    <a:schemeClr val="bg1">
                      <a:lumMod val="95000"/>
                    </a:schemeClr>
                  </a:solidFill>
                </a:rPr>
                <a:t> COPYRIGHT 2022 | DO NOT DISTRIBUTE WITHOUT WRITTEN PERMISSION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3739BD9-DD43-8A44-B850-E9E92078DE6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lum bright="-100000" contrast="-100000"/>
          </a:blip>
          <a:stretch>
            <a:fillRect/>
          </a:stretch>
        </p:blipFill>
        <p:spPr>
          <a:xfrm>
            <a:off x="14175149" y="8376200"/>
            <a:ext cx="1704111" cy="552521"/>
          </a:xfrm>
          <a:prstGeom prst="rect">
            <a:avLst/>
          </a:prstGeom>
        </p:spPr>
      </p:pic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1D925E71-E109-8543-BB69-F10799EA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743417"/>
            <a:ext cx="14020800" cy="892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61C849-1C5D-734D-B142-F998D49A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599" y="2111298"/>
            <a:ext cx="14020799" cy="612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8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7" r:id="rId13"/>
  </p:sldLayoutIdLst>
  <p:hf sldNum="0" hdr="0" ftr="0" dt="0"/>
  <p:txStyles>
    <p:titleStyle>
      <a:lvl1pPr algn="l" defTabSz="1219139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80982" indent="-380982" algn="l" defTabSz="121913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youtube.com/watch?v=x2GylLq59rI" TargetMode="Externa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html1/DTD/xhtml1-strict.dtd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://www.w3.org/1999/x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terms.php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35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ummy.com/software/BeautifulSoup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063D7B-D923-4013-B31E-FC790904C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6600" b="0" dirty="0"/>
              <a:t>Module 5.7.3</a:t>
            </a:r>
            <a:br>
              <a:rPr lang="en-US" sz="6600" b="0" dirty="0"/>
            </a:br>
            <a:r>
              <a:rPr lang="en-US" sz="6600" b="0" dirty="0"/>
              <a:t>HTTP Connections</a:t>
            </a:r>
            <a:endParaRPr lang="en-IL" sz="6600" b="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Common TCP Ports</a:t>
            </a:r>
          </a:p>
        </p:txBody>
      </p:sp>
      <p:pic>
        <p:nvPicPr>
          <p:cNvPr id="395" name="Shape 395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152525" y="2322511"/>
            <a:ext cx="13935074" cy="5986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Shape 4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2471" y="797197"/>
            <a:ext cx="8083369" cy="610831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402" name="Shape 402"/>
          <p:cNvSpPr txBox="1"/>
          <p:nvPr/>
        </p:nvSpPr>
        <p:spPr>
          <a:xfrm>
            <a:off x="3314155" y="7106166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Sometimes we see the port number in the URL if the web server is running on a </a:t>
            </a:r>
            <a:r>
              <a:rPr lang="en-US" sz="360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“</a:t>
            </a: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non-standard</a:t>
            </a:r>
            <a:r>
              <a:rPr lang="en-US" sz="360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”</a:t>
            </a: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port.</a:t>
            </a:r>
          </a:p>
        </p:txBody>
      </p:sp>
      <p:sp>
        <p:nvSpPr>
          <p:cNvPr id="403" name="Shape 403"/>
          <p:cNvSpPr/>
          <p:nvPr/>
        </p:nvSpPr>
        <p:spPr>
          <a:xfrm rot="-5400000">
            <a:off x="7956005" y="1620206"/>
            <a:ext cx="876300" cy="774599"/>
          </a:xfrm>
          <a:prstGeom prst="rightArrow">
            <a:avLst>
              <a:gd name="adj1" fmla="val 7826"/>
              <a:gd name="adj2" fmla="val 734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idx="1"/>
          </p:nvPr>
        </p:nvSpPr>
        <p:spPr>
          <a:xfrm>
            <a:off x="1511300" y="2590800"/>
            <a:ext cx="13233399" cy="1828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Python has built-in support for TCP Sockets.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Sockets in Python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1574800" y="4621212"/>
            <a:ext cx="13117499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import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mysock = socket.socket(socket.AF_INET, socket.SOCK_STREAM)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mysock.connect( ('www.py4inf.com', 80) )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3117850" y="7112000"/>
            <a:ext cx="1079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Host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0909300" y="7112000"/>
            <a:ext cx="9761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Port</a:t>
            </a:r>
          </a:p>
        </p:txBody>
      </p:sp>
      <p:cxnSp>
        <p:nvCxnSpPr>
          <p:cNvPr id="414" name="Shape 414"/>
          <p:cNvCxnSpPr/>
          <p:nvPr/>
        </p:nvCxnSpPr>
        <p:spPr>
          <a:xfrm flipH="1">
            <a:off x="4289375" y="6643686"/>
            <a:ext cx="2089199" cy="725399"/>
          </a:xfrm>
          <a:prstGeom prst="straightConnector1">
            <a:avLst/>
          </a:prstGeom>
          <a:noFill/>
          <a:ln w="1016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5" name="Shape 415"/>
          <p:cNvCxnSpPr/>
          <p:nvPr/>
        </p:nvCxnSpPr>
        <p:spPr>
          <a:xfrm>
            <a:off x="9105900" y="6665911"/>
            <a:ext cx="1693799" cy="923999"/>
          </a:xfrm>
          <a:prstGeom prst="straightConnector1">
            <a:avLst/>
          </a:prstGeom>
          <a:noFill/>
          <a:ln w="1016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Shape 4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1600" y="241300"/>
            <a:ext cx="7619999" cy="86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7264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Since TCP (and Python) gives us a reliable socket, what </a:t>
            </a:r>
            <a:r>
              <a:rPr lang="en-US" sz="3400" dirty="0">
                <a:solidFill>
                  <a:sysClr val="windowText" lastClr="000000"/>
                </a:solidFill>
                <a:sym typeface="Cabin"/>
              </a:rPr>
              <a:t>d</a:t>
            </a: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o we want to do with the socket?  What problem do we want to solve?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Application Protocols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Tx/>
              <a:buSzPct val="100000"/>
              <a:buFont typeface="Cabin"/>
              <a:buChar char="&gt;"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Mail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Tx/>
              <a:buSzPct val="100000"/>
              <a:buFont typeface="Cabin"/>
              <a:buChar char="&gt;"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World Wide Web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Application Protocol </a:t>
            </a:r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806700"/>
            <a:ext cx="6007100" cy="46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/>
          <p:nvPr/>
        </p:nvSpPr>
        <p:spPr>
          <a:xfrm>
            <a:off x="9613900" y="3390900"/>
            <a:ext cx="5410200" cy="673099"/>
          </a:xfrm>
          <a:prstGeom prst="rect">
            <a:avLst/>
          </a:prstGeom>
          <a:noFill/>
          <a:ln w="25400" cap="rnd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idx="1"/>
          </p:nvPr>
        </p:nvSpPr>
        <p:spPr>
          <a:xfrm>
            <a:off x="1155700" y="2832100"/>
            <a:ext cx="13932000" cy="5270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The dominant Application Layer Protocol on the Internet.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Invented for the Web - to retrieve HTML,  images, documents, etc.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Extended to be data in addition to documents - RSS, Web Services, etc..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Basic Concept - Make a Connection - Request a document - Retrieve the Document - Close the Connection.</a:t>
            </a:r>
          </a:p>
        </p:txBody>
      </p:sp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1155700" y="533401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HTTP - Hypertext Transport Protocol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2000" cy="4212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The </a:t>
            </a:r>
            <a:r>
              <a:rPr lang="en-US" sz="4700" b="0" i="0" u="none" strike="noStrike" cap="none" baseline="0" dirty="0" err="1">
                <a:solidFill>
                  <a:sysClr val="windowText" lastClr="000000"/>
                </a:solidFill>
                <a:sym typeface="Cabin"/>
              </a:rPr>
              <a:t>HyperText</a:t>
            </a:r>
            <a:r>
              <a:rPr lang="en-US" sz="47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 Transport Protocol is the set of rules designed to enable browsers to retrieve web documents from servers over the internet.</a:t>
            </a: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HTTP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89027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A set of rules that all parties must follow, so that we may predict each other</a:t>
            </a:r>
            <a:r>
              <a:rPr lang="en-US" sz="3400" dirty="0">
                <a:solidFill>
                  <a:sysClr val="windowText" lastClr="000000"/>
                </a:solidFill>
                <a:sym typeface="Cabin"/>
              </a:rPr>
              <a:t>’</a:t>
            </a: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s behavior…</a:t>
            </a:r>
            <a:br>
              <a:rPr lang="en-US" sz="3400" dirty="0">
                <a:solidFill>
                  <a:sysClr val="windowText" lastClr="000000"/>
                </a:solidFill>
                <a:sym typeface="Cabin"/>
              </a:rPr>
            </a:b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…and not bump into each other.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On two-way roads in USA, drive on the right</a:t>
            </a:r>
            <a:r>
              <a:rPr lang="en-US" sz="3400" dirty="0">
                <a:solidFill>
                  <a:sysClr val="windowText" lastClr="000000"/>
                </a:solidFill>
                <a:sym typeface="Cabin"/>
              </a:rPr>
              <a:t>-</a:t>
            </a: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hand side of the road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On two-way roads in the UK, drive on the left</a:t>
            </a:r>
            <a:r>
              <a:rPr lang="en-US" sz="3400" dirty="0">
                <a:solidFill>
                  <a:sysClr val="windowText" lastClr="000000"/>
                </a:solidFill>
                <a:sym typeface="Cabin"/>
              </a:rPr>
              <a:t>-</a:t>
            </a: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hand side of the road</a:t>
            </a:r>
          </a:p>
        </p:txBody>
      </p:sp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What Is A Protocol?</a:t>
            </a:r>
          </a:p>
        </p:txBody>
      </p:sp>
      <p:pic>
        <p:nvPicPr>
          <p:cNvPr id="450" name="Shape 4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17311" y="2413000"/>
            <a:ext cx="4065586" cy="25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Shape 4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2550" y="5549900"/>
            <a:ext cx="4070350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/>
        </p:nvSpPr>
        <p:spPr>
          <a:xfrm>
            <a:off x="3178175" y="3098800"/>
            <a:ext cx="9167811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http://www.dr-chuck.com/page1.htm</a:t>
            </a:r>
          </a:p>
        </p:txBody>
      </p:sp>
      <p:pic>
        <p:nvPicPr>
          <p:cNvPr id="457" name="Shape 4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" y="774700"/>
            <a:ext cx="14025561" cy="12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 txBox="1"/>
          <p:nvPr/>
        </p:nvSpPr>
        <p:spPr>
          <a:xfrm>
            <a:off x="3014661" y="4114800"/>
            <a:ext cx="17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protocol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6805611" y="4114800"/>
            <a:ext cx="9239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host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9825800" y="4114800"/>
            <a:ext cx="241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document</a:t>
            </a:r>
          </a:p>
        </p:txBody>
      </p:sp>
      <p:cxnSp>
        <p:nvCxnSpPr>
          <p:cNvPr id="461" name="Shape 461"/>
          <p:cNvCxnSpPr/>
          <p:nvPr/>
        </p:nvCxnSpPr>
        <p:spPr>
          <a:xfrm flipH="1">
            <a:off x="5087937" y="2751136"/>
            <a:ext cx="22225" cy="2108200"/>
          </a:xfrm>
          <a:prstGeom prst="straightConnector1">
            <a:avLst/>
          </a:prstGeom>
          <a:noFill/>
          <a:ln w="25400" cap="rnd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 flipH="1">
            <a:off x="9571036" y="2751136"/>
            <a:ext cx="22225" cy="2108200"/>
          </a:xfrm>
          <a:prstGeom prst="straightConnector1">
            <a:avLst/>
          </a:prstGeom>
          <a:noFill/>
          <a:ln w="25400" cap="rnd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11000" y="4812482"/>
            <a:ext cx="3276600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11995150" y="6809557"/>
            <a:ext cx="2903537" cy="1143000"/>
          </a:xfrm>
          <a:prstGeom prst="rect">
            <a:avLst/>
          </a:prstGeom>
          <a:solidFill>
            <a:srgbClr val="000000">
              <a:alpha val="52549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Robert Cailliau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CERN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465598" y="6453957"/>
            <a:ext cx="9559500" cy="60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sng" strike="noStrike" cap="none" baseline="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http://www.youtube.com/watch?v=x2GylLq59rI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13175" y="7476307"/>
            <a:ext cx="221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1:17 - 2:19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Each time the user clicks on an anchor tag with an “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sym typeface="Cabin"/>
              </a:rPr>
              <a:t>href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=“ value to switch to a new page, the browser makes a connection to the web server and issues a 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Arial"/>
              </a:rPr>
              <a:t>“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GET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Arial"/>
              </a:rPr>
              <a:t>”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 request - to GET the content of the page at the specified URL.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The server returns the HTML document to the </a:t>
            </a:r>
            <a:r>
              <a:rPr lang="en-US" sz="3600" dirty="0">
                <a:solidFill>
                  <a:sysClr val="windowText" lastClr="000000"/>
                </a:solidFill>
                <a:sym typeface="Cabin"/>
              </a:rPr>
              <a:t>b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rowser, which formats and displays the document to the user.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Getting Data From The Server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2238375"/>
            <a:ext cx="4305299" cy="286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2297111"/>
            <a:ext cx="3600599" cy="27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844675"/>
            <a:ext cx="4368900" cy="36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6896100" y="3065461"/>
            <a:ext cx="219090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Internet</a:t>
            </a:r>
          </a:p>
        </p:txBody>
      </p:sp>
      <p:cxnSp>
        <p:nvCxnSpPr>
          <p:cNvPr id="262" name="Shape 262"/>
          <p:cNvCxnSpPr/>
          <p:nvPr/>
        </p:nvCxnSpPr>
        <p:spPr>
          <a:xfrm rot="10800000">
            <a:off x="5497624" y="2789236"/>
            <a:ext cx="5205300" cy="0"/>
          </a:xfrm>
          <a:prstGeom prst="straightConnector1">
            <a:avLst/>
          </a:prstGeom>
          <a:noFill/>
          <a:ln w="889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3" name="Shape 263"/>
          <p:cNvCxnSpPr/>
          <p:nvPr/>
        </p:nvCxnSpPr>
        <p:spPr>
          <a:xfrm>
            <a:off x="5538787" y="4164012"/>
            <a:ext cx="5117999" cy="44400"/>
          </a:xfrm>
          <a:prstGeom prst="straightConnector1">
            <a:avLst/>
          </a:prstGeom>
          <a:noFill/>
          <a:ln w="889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4" name="Shape 264"/>
          <p:cNvSpPr txBox="1"/>
          <p:nvPr/>
        </p:nvSpPr>
        <p:spPr>
          <a:xfrm>
            <a:off x="2478086" y="876300"/>
            <a:ext cx="14573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Client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2085636" y="876300"/>
            <a:ext cx="1630364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Server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idx="1"/>
          </p:nvPr>
        </p:nvSpPr>
        <p:spPr>
          <a:xfrm>
            <a:off x="1155700" y="2377143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Font typeface="Cabin"/>
              <a:buChar char="•"/>
            </a:pPr>
            <a:r>
              <a:rPr lang="en-US" sz="32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Connecting to the web server.</a:t>
            </a:r>
            <a:r>
              <a:rPr lang="en-US" sz="3200" b="0" i="0" u="none" strike="noStrike" cap="none" dirty="0">
                <a:solidFill>
                  <a:sysClr val="windowText" lastClr="000000"/>
                </a:solidFill>
                <a:sym typeface="Cabin"/>
              </a:rPr>
              <a:t> </a:t>
            </a:r>
            <a:r>
              <a:rPr lang="en-US" sz="3200" dirty="0">
                <a:solidFill>
                  <a:sysClr val="windowText" lastClr="000000"/>
                </a:solidFill>
                <a:sym typeface="Cabin"/>
              </a:rPr>
              <a:t>Example: http://</a:t>
            </a:r>
            <a:r>
              <a:rPr lang="en-US" sz="32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www.dr-chuck.com/</a:t>
            </a:r>
          </a:p>
          <a:p>
            <a:pPr marL="457200" marR="0" lvl="0" indent="-457200" algn="l" rtl="0">
              <a:spcBef>
                <a:spcPts val="3500"/>
              </a:spcBef>
              <a:spcAft>
                <a:spcPts val="0"/>
              </a:spcAft>
              <a:buClrTx/>
              <a:buSzPct val="100000"/>
              <a:buFont typeface="Cabin"/>
              <a:buChar char="•"/>
            </a:pPr>
            <a:r>
              <a:rPr lang="en-US" sz="32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Request a document (or the default document)</a:t>
            </a:r>
          </a:p>
          <a:p>
            <a:pPr marL="1828800" marR="0" lvl="3" indent="-4572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GET http://www.dr-chuck.com/page1.htm</a:t>
            </a:r>
          </a:p>
          <a:p>
            <a:pPr marL="1828800" marR="0" lvl="3" indent="-4572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GET http://www.mlive.com/ann-arbor/</a:t>
            </a:r>
          </a:p>
          <a:p>
            <a:pPr marL="1828800" marR="0" lvl="3" indent="-4572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GET http://www.facebook.com</a:t>
            </a:r>
          </a:p>
        </p:txBody>
      </p:sp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Making An HTTP Request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Shape 5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6572249" y="4572000"/>
            <a:ext cx="2840035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Browser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Web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37" name="Shape 537"/>
          <p:cNvCxnSpPr/>
          <p:nvPr/>
        </p:nvCxnSpPr>
        <p:spPr>
          <a:xfrm flipH="1">
            <a:off x="7597774" y="2620963"/>
            <a:ext cx="22225" cy="2065337"/>
          </a:xfrm>
          <a:prstGeom prst="straightConnector1">
            <a:avLst/>
          </a:prstGeom>
          <a:noFill/>
          <a:ln w="1143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8" name="Shape 538"/>
          <p:cNvCxnSpPr/>
          <p:nvPr/>
        </p:nvCxnSpPr>
        <p:spPr>
          <a:xfrm rot="10800000" flipH="1">
            <a:off x="8210664" y="2735896"/>
            <a:ext cx="22225" cy="2108200"/>
          </a:xfrm>
          <a:prstGeom prst="straightConnector1">
            <a:avLst/>
          </a:prstGeom>
          <a:noFill/>
          <a:ln w="1143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539" name="Shape 5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Shape 5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85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Shape 541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42" name="Shape 542"/>
          <p:cNvCxnSpPr/>
          <p:nvPr/>
        </p:nvCxnSpPr>
        <p:spPr>
          <a:xfrm rot="10800000">
            <a:off x="9567859" y="5016181"/>
            <a:ext cx="1395411" cy="973136"/>
          </a:xfrm>
          <a:prstGeom prst="straightConnector1">
            <a:avLst/>
          </a:prstGeom>
          <a:noFill/>
          <a:ln w="1143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43" name="Shape 543"/>
          <p:cNvSpPr txBox="1"/>
          <p:nvPr/>
        </p:nvSpPr>
        <p:spPr>
          <a:xfrm>
            <a:off x="10987086" y="1473200"/>
            <a:ext cx="4965700" cy="32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&lt;h1&gt;The Second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&lt;p&gt;If you like, you can switch back to the &lt;a href="page1.htm"&gt;First Page&lt;/a&gt;.&lt;/p&gt;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7310437" y="2014540"/>
            <a:ext cx="1270000" cy="5460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128587" y="3276600"/>
            <a:ext cx="69848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GET http://</a:t>
            </a:r>
            <a:r>
              <a:rPr lang="en-US" sz="30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www.dr-chuck.com</a:t>
            </a:r>
            <a:r>
              <a:rPr lang="en-US" sz="30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/page2.htm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idx="1"/>
          </p:nvPr>
        </p:nvSpPr>
        <p:spPr>
          <a:xfrm>
            <a:off x="850900" y="2603500"/>
            <a:ext cx="77342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The standards for all of the Internet protocols (inner workings) are developed by one organization.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Internet Engineering Task Force (IETF).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www.ietf.org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Standards are called Request For Comments (RFC’s)</a:t>
            </a: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sym typeface="Arial"/>
              </a:rPr>
              <a:t>.</a:t>
            </a:r>
          </a:p>
        </p:txBody>
      </p:sp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Internet Standards</a:t>
            </a:r>
          </a:p>
        </p:txBody>
      </p:sp>
      <p:pic>
        <p:nvPicPr>
          <p:cNvPr id="553" name="Shape 5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3500" y="2794000"/>
            <a:ext cx="6578599" cy="25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Shape 5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45561" y="5829300"/>
            <a:ext cx="6586536" cy="12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7604" y="1240259"/>
            <a:ext cx="7539596" cy="6783913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 txBox="1"/>
          <p:nvPr/>
        </p:nvSpPr>
        <p:spPr>
          <a:xfrm>
            <a:off x="3182458" y="470460"/>
            <a:ext cx="10955100" cy="7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1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http://www.w3.org/Protocols/rfc2616/rfc2616.txt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Shape 5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6285" y="627017"/>
            <a:ext cx="14283509" cy="749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7518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Arial"/>
              </a:rPr>
              <a:t>“</a:t>
            </a: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Hacking</a:t>
            </a: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Arial"/>
              </a:rPr>
              <a:t>”</a:t>
            </a: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 HTTP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750525" y="2174875"/>
            <a:ext cx="144906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$ telnet www.dr-chuck.com 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Trying 74.208.28.177...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Connected to www.dr-chuck.com.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Escape character is '^]'.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GET http://www.dr-chuck.com/page1.htm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&lt;p&gt;If you like, you can switch </a:t>
            </a:r>
            <a:r>
              <a:rPr lang="en-US" sz="34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to the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&lt;a </a:t>
            </a:r>
            <a:r>
              <a:rPr lang="en-US" sz="34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href</a:t>
            </a: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="http://www.dr-chuck.com/page2.htm"&gt;Second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&lt;/p&gt;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10288586" y="1949450"/>
            <a:ext cx="177011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Request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13592174" y="1949450"/>
            <a:ext cx="2122347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Response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11296650" y="3924300"/>
            <a:ext cx="2830830" cy="9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b="0" i="0" u="none" strike="noStrike" cap="none" baseline="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11006136" y="565150"/>
            <a:ext cx="3327299" cy="86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</p:txBody>
      </p:sp>
      <p:cxnSp>
        <p:nvCxnSpPr>
          <p:cNvPr id="582" name="Shape 582"/>
          <p:cNvCxnSpPr/>
          <p:nvPr/>
        </p:nvCxnSpPr>
        <p:spPr>
          <a:xfrm flipH="1">
            <a:off x="12285686" y="1644650"/>
            <a:ext cx="22200" cy="2065199"/>
          </a:xfrm>
          <a:prstGeom prst="straightConnector1">
            <a:avLst/>
          </a:prstGeom>
          <a:noFill/>
          <a:ln w="1143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3" name="Shape 583"/>
          <p:cNvCxnSpPr/>
          <p:nvPr/>
        </p:nvCxnSpPr>
        <p:spPr>
          <a:xfrm rot="10800000" flipH="1">
            <a:off x="13033375" y="1666974"/>
            <a:ext cx="22200" cy="2108100"/>
          </a:xfrm>
          <a:prstGeom prst="straightConnector1">
            <a:avLst/>
          </a:prstGeom>
          <a:noFill/>
          <a:ln w="1143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4" name="Shape 584"/>
          <p:cNvSpPr txBox="1"/>
          <p:nvPr/>
        </p:nvSpPr>
        <p:spPr>
          <a:xfrm>
            <a:off x="6868173" y="7531201"/>
            <a:ext cx="8609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Port 80 is the non-encrypted HTTP port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73025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Matrix Reloaded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Bourne Ultimatum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Die Hard 4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...</a:t>
            </a:r>
          </a:p>
        </p:txBody>
      </p:sp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1612900" y="393700"/>
            <a:ext cx="71754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Accurate Hacking in the Movies</a:t>
            </a: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0300" y="4572000"/>
            <a:ext cx="4819649" cy="288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33000" y="469900"/>
            <a:ext cx="4800600" cy="397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2928911" y="2198557"/>
            <a:ext cx="11071224" cy="5540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$ telnet www.dr-chuck.com 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Trying 74.208.28.177...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Connected to www.dr-chuck.com.Escape character is '^]'.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GET http://www.dr-chuck.com/page1.htm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baseline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&lt;p&gt;If you like, you can switch to the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&lt;a 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href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="http://www.dr-chuck.com/page2.htm"&gt;Second </a:t>
            </a:r>
            <a:b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</a:b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Page&lt;/a&gt;.&lt;/p&gt;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Connection closed by foreign host.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Telnet Connection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1838325" y="7988300"/>
            <a:ext cx="126111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Hmmm - This looks kind of Complex..   Lots of GET commands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0"/>
            <a:ext cx="13093700" cy="918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/>
        </p:nvSpPr>
        <p:spPr>
          <a:xfrm>
            <a:off x="1697036" y="304800"/>
            <a:ext cx="14554199" cy="791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si-csev-mbp:tex csev$ telnet www.umich.edu 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Trying 141.211.144.190...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Connected to www.umich.edu.Escape character is '^]'.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GET 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&lt;!DOCTYPE html PUBLIC "-//W3C//DTD XHTML 1.0 Strict//EN" "http://www.w3.org/TR/xhtml1/DTD/xhtml1-strict.dtd"&gt;&lt;html xmlns="http://www.w3.org/1999/xhtml" xml:lang="en" lang="en"&gt;&lt;head&gt;&lt;title&gt;University of Michigan&lt;/title&gt;&lt;meta name="description" content="University of Michigan is one of the top universities of the world, a diverse public institution of higher learning, fostering excellence in research. U-M provides outstanding undergraduate, graduate and professional education, serving the local, regional, national and international communities." /&gt;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2268857"/>
            <a:ext cx="4305299" cy="286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2327593"/>
            <a:ext cx="36004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875157"/>
            <a:ext cx="4368799" cy="363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6896100" y="3095943"/>
            <a:ext cx="219075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Internet</a:t>
            </a:r>
          </a:p>
        </p:txBody>
      </p:sp>
      <p:cxnSp>
        <p:nvCxnSpPr>
          <p:cNvPr id="275" name="Shape 275"/>
          <p:cNvCxnSpPr/>
          <p:nvPr/>
        </p:nvCxnSpPr>
        <p:spPr>
          <a:xfrm rot="10800000">
            <a:off x="5497512" y="2819718"/>
            <a:ext cx="5205412" cy="0"/>
          </a:xfrm>
          <a:prstGeom prst="straightConnector1">
            <a:avLst/>
          </a:prstGeom>
          <a:noFill/>
          <a:ln w="889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>
            <a:off x="5538787" y="4194494"/>
            <a:ext cx="5118100" cy="44450"/>
          </a:xfrm>
          <a:prstGeom prst="straightConnector1">
            <a:avLst/>
          </a:prstGeom>
          <a:noFill/>
          <a:ln w="889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920750" y="6112194"/>
            <a:ext cx="123825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HTML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367087" y="6853557"/>
            <a:ext cx="919163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CSS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898774" y="5989957"/>
            <a:ext cx="2130425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JavaScript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533525" y="6748782"/>
            <a:ext cx="110489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AJAX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6161087" y="5442269"/>
            <a:ext cx="1171575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HTTP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8178800" y="5312094"/>
            <a:ext cx="175387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Request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6308725" y="6112194"/>
            <a:ext cx="1978025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Response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80461" y="5989957"/>
            <a:ext cx="911224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GET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8001000" y="7234557"/>
            <a:ext cx="1271573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POST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183936" y="5799457"/>
            <a:ext cx="1480504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Python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920399" y="6748782"/>
            <a:ext cx="2086941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Templates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3141325" y="5989957"/>
            <a:ext cx="20192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Data Store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3622351" y="6609082"/>
            <a:ext cx="21909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memcache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221412" y="7040882"/>
            <a:ext cx="1252536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socket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846137" y="-6350"/>
            <a:ext cx="14554199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&lt;link 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rel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="alternate stylesheet" type="text/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css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" 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href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="/CSS/accessible.css" media="screen" title="accessible" /&gt;&lt;link 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rel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="stylesheet" 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href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="/CSS/print.css" media="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print,projection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" /&gt;&lt;link 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rel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="stylesheet" 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href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="/CSS/other.css" media="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handheld,tty,tv,braille,embossed,speech,aural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" /&gt;...  &lt;dl&gt;&lt;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dt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&gt;&lt;a 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href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="http://ns.umich.edu/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htdocs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/releases/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story.php?id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=8077"&gt;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&lt;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img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src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="/Images/electric-brain.jpg" width="114" height="77" alt="Top News Story" /&gt;&lt;/a&gt;&lt;span class="verbose"&gt;:&lt;/span&gt;&lt;/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dt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&gt;&lt;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dd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&gt;&lt;a 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href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="http://ns.umich.edu/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htdocs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/releases/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story.php?id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=8077"&gt;Scientists harness the power of electricity in the brain&lt;/a&gt;&lt;/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dd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&gt;&lt;/dl&gt;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5076825" y="7651750"/>
            <a:ext cx="105791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As the browser reads the document, it finds other URLs that must be retr</a:t>
            </a:r>
            <a:r>
              <a:rPr lang="en-US" sz="360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ie</a:t>
            </a: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ved to produce the document.</a:t>
            </a:r>
          </a:p>
        </p:txBody>
      </p:sp>
      <p:pic>
        <p:nvPicPr>
          <p:cNvPr id="616" name="Shape 6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9300" y="7297736"/>
            <a:ext cx="2292349" cy="15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title"/>
          </p:nvPr>
        </p:nvSpPr>
        <p:spPr>
          <a:xfrm>
            <a:off x="651663" y="449261"/>
            <a:ext cx="6699249" cy="2006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The big picture...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7596175" y="1187450"/>
            <a:ext cx="7327800" cy="2330100"/>
          </a:xfrm>
          <a:prstGeom prst="rect">
            <a:avLst/>
          </a:prstGeom>
          <a:noFill/>
          <a:ln w="12700" cap="rnd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&lt;!DOCTYPE html PUBLIC "-//W3C//DTD XHTML 1.0 Strict//EN" "</a:t>
            </a:r>
            <a:r>
              <a:rPr lang="en-US" sz="2100" b="0" i="0" u="sng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http://www.w3.org/TR/xhtml1/DTD/xhtml1-strict.dtd</a:t>
            </a:r>
            <a:r>
              <a:rPr lang="en-US" sz="21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&lt;html xmlns="</a:t>
            </a:r>
            <a:r>
              <a:rPr lang="en-US" sz="2100" b="0" i="0" u="sng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http://www.w3.org/1999/xhtml</a:t>
            </a:r>
            <a:r>
              <a:rPr lang="en-US" sz="21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" xml:lang="en"&gt;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&lt;hea</a:t>
            </a:r>
            <a:r>
              <a:rPr lang="en-US" sz="2100" b="0" i="0" u="sng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b="0" i="0" u="sng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&lt;title&gt;University of Mich</a:t>
            </a:r>
            <a:r>
              <a:rPr lang="en-US" sz="21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igan&lt;/title&gt;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cxnSp>
        <p:nvCxnSpPr>
          <p:cNvPr id="623" name="Shape 623"/>
          <p:cNvCxnSpPr/>
          <p:nvPr/>
        </p:nvCxnSpPr>
        <p:spPr>
          <a:xfrm rot="10800000" flipH="1">
            <a:off x="5718175" y="3349625"/>
            <a:ext cx="1387474" cy="554037"/>
          </a:xfrm>
          <a:prstGeom prst="straightConnector1">
            <a:avLst/>
          </a:prstGeom>
          <a:noFill/>
          <a:ln w="889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4" name="Shape 624"/>
          <p:cNvSpPr txBox="1"/>
          <p:nvPr/>
        </p:nvSpPr>
        <p:spPr>
          <a:xfrm>
            <a:off x="7608886" y="3676650"/>
            <a:ext cx="7302500" cy="314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@import "/CSS/graphical.css"/**/;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p.text strong, .verbose, .verbose p, .verbose h2{text-indent:-876em;position:absolute}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p.text strong a{text-decoration:none}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p.text em{font-weight:bold;font-style:normal}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div.alert{background:#eee;border:1px solid red;padding:.5em;margin:0 25%}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a img{border:none}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.hot br, .quick br, dl.feature2 img{display:none}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div#main label, legend{font-weight:bold}</a:t>
            </a:r>
          </a:p>
        </p:txBody>
      </p:sp>
      <p:cxnSp>
        <p:nvCxnSpPr>
          <p:cNvPr id="625" name="Shape 625"/>
          <p:cNvCxnSpPr/>
          <p:nvPr/>
        </p:nvCxnSpPr>
        <p:spPr>
          <a:xfrm>
            <a:off x="5835650" y="4970462"/>
            <a:ext cx="1335086" cy="285750"/>
          </a:xfrm>
          <a:prstGeom prst="straightConnector1">
            <a:avLst/>
          </a:prstGeom>
          <a:noFill/>
          <a:ln w="889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6" name="Shape 626"/>
          <p:cNvCxnSpPr/>
          <p:nvPr/>
        </p:nvCxnSpPr>
        <p:spPr>
          <a:xfrm>
            <a:off x="5842000" y="5346700"/>
            <a:ext cx="1504949" cy="1712911"/>
          </a:xfrm>
          <a:prstGeom prst="straightConnector1">
            <a:avLst/>
          </a:prstGeom>
          <a:noFill/>
          <a:ln w="889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7" name="Shape 627"/>
          <p:cNvCxnSpPr/>
          <p:nvPr/>
        </p:nvCxnSpPr>
        <p:spPr>
          <a:xfrm>
            <a:off x="5867400" y="6565900"/>
            <a:ext cx="1236661" cy="1352550"/>
          </a:xfrm>
          <a:prstGeom prst="straightConnector1">
            <a:avLst/>
          </a:prstGeom>
          <a:noFill/>
          <a:ln w="889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8" name="Shape 628"/>
          <p:cNvCxnSpPr/>
          <p:nvPr/>
        </p:nvCxnSpPr>
        <p:spPr>
          <a:xfrm>
            <a:off x="5867400" y="5930900"/>
            <a:ext cx="1435100" cy="1612900"/>
          </a:xfrm>
          <a:prstGeom prst="straightConnector1">
            <a:avLst/>
          </a:prstGeom>
          <a:noFill/>
          <a:ln w="889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9" name="Shape 629"/>
          <p:cNvSpPr txBox="1"/>
          <p:nvPr/>
        </p:nvSpPr>
        <p:spPr>
          <a:xfrm>
            <a:off x="8513761" y="7251700"/>
            <a:ext cx="631825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2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pic>
        <p:nvPicPr>
          <p:cNvPr id="630" name="Shape 6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3314700"/>
            <a:ext cx="5068886" cy="3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75600" y="7031036"/>
            <a:ext cx="2292300" cy="15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idx="1"/>
          </p:nvPr>
        </p:nvSpPr>
        <p:spPr>
          <a:xfrm>
            <a:off x="1155700" y="2153363"/>
            <a:ext cx="13932000" cy="599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Cabin"/>
              <a:buChar char="•"/>
            </a:pPr>
            <a:r>
              <a:rPr lang="en-US" sz="2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If you haven't already installed the Firebug </a:t>
            </a:r>
            <a:r>
              <a:rPr lang="en-US" sz="2800" b="0" i="0" u="none" strike="noStrike" cap="none" baseline="0" dirty="0" err="1">
                <a:solidFill>
                  <a:sysClr val="windowText" lastClr="000000"/>
                </a:solidFill>
                <a:sym typeface="Cabin"/>
              </a:rPr>
              <a:t>FireFox</a:t>
            </a:r>
            <a:r>
              <a:rPr lang="en-US" sz="2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 exten</a:t>
            </a:r>
            <a:r>
              <a:rPr lang="en-US" sz="2800" dirty="0">
                <a:solidFill>
                  <a:sysClr val="windowText" lastClr="000000"/>
                </a:solidFill>
                <a:sym typeface="Cabin"/>
              </a:rPr>
              <a:t>s</a:t>
            </a:r>
            <a:r>
              <a:rPr lang="en-US" sz="2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ion, then you need to now.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3500"/>
              </a:spcBef>
              <a:spcAft>
                <a:spcPts val="300"/>
              </a:spcAft>
              <a:buClrTx/>
              <a:buSzPct val="100000"/>
              <a:buFont typeface="Cabin"/>
              <a:buChar char="•"/>
            </a:pPr>
            <a:r>
              <a:rPr lang="en-US" sz="2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It can help explore the HTTP request-response cycle.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3500"/>
              </a:spcBef>
              <a:spcAft>
                <a:spcPts val="300"/>
              </a:spcAft>
              <a:buClrTx/>
              <a:buSzPct val="100000"/>
              <a:buFont typeface="Cabin"/>
              <a:buChar char="•"/>
            </a:pPr>
            <a:r>
              <a:rPr lang="en-US" sz="2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Some simple-looking pages involve lots of requests:</a:t>
            </a:r>
          </a:p>
          <a:p>
            <a:pPr marL="2286000" marR="0" lvl="4" indent="-431800" algn="l" rtl="0">
              <a:spcBef>
                <a:spcPts val="3500"/>
              </a:spcBef>
              <a:spcAft>
                <a:spcPts val="300"/>
              </a:spcAft>
              <a:buClrTx/>
              <a:buSzPct val="100000"/>
              <a:buFont typeface="Cabin"/>
              <a:buChar char="•"/>
            </a:pPr>
            <a:r>
              <a:rPr lang="en-US" sz="28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HTML page(s)</a:t>
            </a:r>
          </a:p>
          <a:p>
            <a:pPr marL="2286000" marR="0" lvl="4" indent="-431800" algn="l" rtl="0">
              <a:lnSpc>
                <a:spcPct val="100000"/>
              </a:lnSpc>
              <a:spcBef>
                <a:spcPts val="3500"/>
              </a:spcBef>
              <a:spcAft>
                <a:spcPts val="300"/>
              </a:spcAft>
              <a:buClrTx/>
              <a:buSzPct val="100000"/>
              <a:buFont typeface="Cabin"/>
              <a:buChar char="•"/>
            </a:pPr>
            <a:r>
              <a:rPr lang="en-US" sz="28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Image files</a:t>
            </a:r>
          </a:p>
          <a:p>
            <a:pPr marL="2286000" marR="0" lvl="4" indent="-431800" algn="l" rtl="0">
              <a:lnSpc>
                <a:spcPct val="100000"/>
              </a:lnSpc>
              <a:spcBef>
                <a:spcPts val="3500"/>
              </a:spcBef>
              <a:spcAft>
                <a:spcPts val="300"/>
              </a:spcAft>
              <a:buClrTx/>
              <a:buSzPct val="100000"/>
              <a:buFont typeface="Cabin"/>
              <a:buChar char="•"/>
            </a:pPr>
            <a:r>
              <a:rPr lang="en-US" sz="28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CSS Style Sheets</a:t>
            </a:r>
          </a:p>
          <a:p>
            <a:pPr marL="2286000" marR="0" lvl="4" indent="-431800" algn="l" rtl="0">
              <a:lnSpc>
                <a:spcPct val="100000"/>
              </a:lnSpc>
              <a:spcBef>
                <a:spcPts val="3500"/>
              </a:spcBef>
              <a:spcAft>
                <a:spcPts val="300"/>
              </a:spcAft>
              <a:buClrTx/>
              <a:buSzPct val="100000"/>
              <a:buFont typeface="Cabin"/>
              <a:buChar char="•"/>
            </a:pPr>
            <a:r>
              <a:rPr lang="en-US" sz="28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JavaScript files</a:t>
            </a:r>
          </a:p>
        </p:txBody>
      </p:sp>
      <p:sp>
        <p:nvSpPr>
          <p:cNvPr id="636" name="Shape 636"/>
          <p:cNvSpPr txBox="1">
            <a:spLocks noGrp="1"/>
          </p:cNvSpPr>
          <p:nvPr>
            <p:ph type="title"/>
          </p:nvPr>
        </p:nvSpPr>
        <p:spPr>
          <a:xfrm>
            <a:off x="1155700" y="477671"/>
            <a:ext cx="13931900" cy="1981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Firebug reveals the details...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Shape 6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28600"/>
            <a:ext cx="11531599" cy="86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Shape 6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28600"/>
            <a:ext cx="11531599" cy="86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Lets Create a Socket</a:t>
            </a:r>
            <a:r>
              <a:rPr lang="en-US" sz="7600" b="0" i="0" u="none" strike="noStrike" cap="none" dirty="0">
                <a:solidFill>
                  <a:sysClr val="windowText" lastClr="000000"/>
                </a:solidFill>
                <a:sym typeface="Cabin"/>
              </a:rPr>
              <a:t> Connection</a:t>
            </a: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!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title"/>
          </p:nvPr>
        </p:nvSpPr>
        <p:spPr>
          <a:xfrm>
            <a:off x="1005574" y="718971"/>
            <a:ext cx="13931900" cy="1447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An HTTP Request in Python</a:t>
            </a:r>
          </a:p>
        </p:txBody>
      </p:sp>
      <p:pic>
        <p:nvPicPr>
          <p:cNvPr id="659" name="Shape 6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9400" y="5347825"/>
            <a:ext cx="6883500" cy="3244799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Shape 660"/>
          <p:cNvSpPr txBox="1"/>
          <p:nvPr/>
        </p:nvSpPr>
        <p:spPr>
          <a:xfrm>
            <a:off x="902325" y="1962125"/>
            <a:ext cx="12779700" cy="622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import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mysock = socket.socket(socket.AF_INET, socket.SOCK_STREAM)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mysock.connect(('www.py4inf.com', 80))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baseline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mysock.send('GET http://www.py4inf.com/code/romeo.txt HTTP/1.0\n\n')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baseline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   data = mysock.recv(512)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   if ( len(data)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   print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mysock.close()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/>
        </p:nvSpPr>
        <p:spPr>
          <a:xfrm>
            <a:off x="457200" y="687387"/>
            <a:ext cx="9431337" cy="7756525"/>
          </a:xfrm>
          <a:prstGeom prst="rect">
            <a:avLst/>
          </a:prstGeom>
          <a:noFill/>
          <a:ln w="12700" cap="rnd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HTTP/1.1 200 OK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Date: Sun, 14 Mar 2010 23:52:41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Server: Apache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Last-Modified: Tue, 29 Dec 2009 01:31:22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ETag: "143c1b33-a7-4b395bea"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Accept-Ranges: bytes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Content-Length: 167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Connection: close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Content-Type: text/plain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 baseline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Who is already sick and pale with grief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10566400" y="2971800"/>
            <a:ext cx="51117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   data = mysock.recv(512)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   if ( len(data)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   print data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10596561" y="1333500"/>
            <a:ext cx="27400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HTTP Header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10656886" y="7175500"/>
            <a:ext cx="23034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HTTP Body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Making HTTP Easier With “</a:t>
            </a:r>
            <a:r>
              <a:rPr lang="en-US" sz="7600" b="0" i="0" u="none" strike="noStrike" cap="none" baseline="0" dirty="0" err="1">
                <a:solidFill>
                  <a:sysClr val="windowText" lastClr="000000"/>
                </a:solidFill>
                <a:sym typeface="Cabin"/>
              </a:rPr>
              <a:t>urllib</a:t>
            </a: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73766" y="4897464"/>
            <a:ext cx="15292590" cy="2765263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680" name="Shape 680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1900" cy="1841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Since HTTP is so common, we have a library that does all the socket work for us and makes web pages appear as a file.</a:t>
            </a:r>
          </a:p>
        </p:txBody>
      </p:sp>
      <p:sp>
        <p:nvSpPr>
          <p:cNvPr id="679" name="Shape 6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Using “</a:t>
            </a:r>
            <a:r>
              <a:rPr lang="en-US" sz="7600" b="0" i="0" u="none" strike="noStrike" cap="none" baseline="0" dirty="0" err="1">
                <a:solidFill>
                  <a:sysClr val="windowText" lastClr="000000"/>
                </a:solidFill>
                <a:sym typeface="Cabin"/>
              </a:rPr>
              <a:t>urllib</a:t>
            </a: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” in Python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709612" y="4768850"/>
            <a:ext cx="14820899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urllib.urlopen('http://www.py4inf.com/code/romeo.txt')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b="1" i="0" u="none" strike="noStrike" cap="none" baseline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Network Architecture....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7921" y="1157364"/>
            <a:ext cx="15292590" cy="2646285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688" name="Shape 688"/>
          <p:cNvSpPr txBox="1"/>
          <p:nvPr/>
        </p:nvSpPr>
        <p:spPr>
          <a:xfrm>
            <a:off x="709612" y="1035050"/>
            <a:ext cx="14820899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31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urllib</a:t>
            </a:r>
            <a:endParaRPr lang="en-US" sz="3100" b="1" i="0" u="none" strike="noStrike" cap="none" baseline="0" dirty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1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1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urllib.urlopen</a:t>
            </a:r>
            <a:r>
              <a:rPr lang="en-US" sz="31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('http://www.py4inf.com/code/</a:t>
            </a:r>
            <a:r>
              <a:rPr lang="en-US" sz="31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romeo.txt</a:t>
            </a:r>
            <a:r>
              <a:rPr lang="en-US" sz="31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</a:t>
            </a:r>
            <a:r>
              <a:rPr lang="en-US" sz="31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1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1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line.strip</a:t>
            </a:r>
            <a:r>
              <a:rPr lang="en-US" sz="31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3238500" y="4930775"/>
            <a:ext cx="10239000" cy="235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Who is already sick and pale with grief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Like A File...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965200" y="2901950"/>
            <a:ext cx="14566899" cy="441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urllib.urlopen('http://www.py4inf.com/code/romeo.txt')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baseline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counts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line.split()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counts.get(word,0)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counts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title"/>
          </p:nvPr>
        </p:nvSpPr>
        <p:spPr>
          <a:xfrm>
            <a:off x="1182996" y="749301"/>
            <a:ext cx="13931900" cy="1536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ysClr val="windowText" lastClr="000000"/>
                </a:solidFill>
                <a:sym typeface="Cabin"/>
              </a:rPr>
              <a:t>Reading Web Pages</a:t>
            </a:r>
          </a:p>
        </p:txBody>
      </p:sp>
      <p:sp>
        <p:nvSpPr>
          <p:cNvPr id="704" name="Shape 704"/>
          <p:cNvSpPr txBox="1"/>
          <p:nvPr/>
        </p:nvSpPr>
        <p:spPr>
          <a:xfrm>
            <a:off x="508000" y="2286000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3683000" y="5651500"/>
            <a:ext cx="11658599" cy="2921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Page&lt;/h1&gt;&lt;p&gt;If you like, you can switch to the&lt;a href="http://www.dr-chuck.com/page2.htm"&gt;Second Page&lt;/a&gt;.&lt;/p&gt;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>
            <a:spLocks noGrp="1"/>
          </p:cNvSpPr>
          <p:nvPr>
            <p:ph type="title"/>
          </p:nvPr>
        </p:nvSpPr>
        <p:spPr>
          <a:xfrm>
            <a:off x="508000" y="603250"/>
            <a:ext cx="14975838" cy="1536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Going From One Page to The Next...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508000" y="2286000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32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urllib</a:t>
            </a:r>
            <a:endParaRPr lang="en-US" sz="3200" b="1" i="0" u="none" strike="noStrike" cap="none" baseline="0" dirty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2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2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urllib.urlopen</a:t>
            </a:r>
            <a:r>
              <a:rPr lang="en-US" sz="32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('http://www.dr-chuck.com/page1.htm')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</a:t>
            </a:r>
            <a:r>
              <a:rPr lang="en-US" sz="32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2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200" b="1" i="0" u="none" strike="noStrike" cap="none" baseline="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line.strip</a:t>
            </a:r>
            <a:r>
              <a:rPr lang="en-US" sz="3200" b="1" i="0" u="none" strike="noStrike" cap="none" baseline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3683000" y="5651500"/>
            <a:ext cx="11658599" cy="2921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Page&lt;/h1&gt;&lt;p&gt;If you like, you can switch to the&lt;a href="http://www.dr-chuck.com/page2.htm"&gt;Second Page&lt;/a&gt;.&lt;/p&gt;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title"/>
          </p:nvPr>
        </p:nvSpPr>
        <p:spPr>
          <a:xfrm>
            <a:off x="1511300" y="139700"/>
            <a:ext cx="13207999" cy="3924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16400" b="0" i="0" u="none" strike="noStrike" cap="none" baseline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lang="en-US" sz="164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  <a:r>
              <a:rPr lang="en-US" sz="164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  <a:r>
              <a:rPr lang="en-US" sz="16400" b="0" i="0" u="none" strike="noStrike" cap="none" baseline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lang="en-US" sz="164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lang="en-US" sz="164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660400" y="4191000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type="title"/>
          </p:nvPr>
        </p:nvSpPr>
        <p:spPr>
          <a:xfrm>
            <a:off x="1104537" y="1309794"/>
            <a:ext cx="14020800" cy="176741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Parsing HTML </a:t>
            </a:r>
            <a:b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</a:b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(a.k.a. Web Scraping)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>
            <a:spLocks noGrp="1"/>
          </p:cNvSpPr>
          <p:nvPr>
            <p:ph idx="1"/>
          </p:nvPr>
        </p:nvSpPr>
        <p:spPr>
          <a:xfrm>
            <a:off x="1155700" y="2540000"/>
            <a:ext cx="13931900" cy="3429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71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When a program or script pretends to be a browser and retrieves web pages, looks at those web pages, extracts information, and then looks at more web pages.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171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Search engines scrape web pages - we call this 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Arial"/>
              </a:rPr>
              <a:t>“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sym typeface="Cabin"/>
              </a:rPr>
              <a:t>spidering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 the web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Arial"/>
              </a:rPr>
              <a:t>”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 or 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Arial"/>
              </a:rPr>
              <a:t>“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web crawling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Arial"/>
              </a:rPr>
              <a:t>”.</a:t>
            </a:r>
          </a:p>
        </p:txBody>
      </p:sp>
      <p:sp>
        <p:nvSpPr>
          <p:cNvPr id="730" name="Shape 7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What is Web Scraping?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/>
          <p:nvPr/>
        </p:nvSpPr>
        <p:spPr>
          <a:xfrm>
            <a:off x="13068300" y="571500"/>
            <a:ext cx="2019299" cy="81026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10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1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Server</a:t>
            </a:r>
          </a:p>
        </p:txBody>
      </p:sp>
      <p:cxnSp>
        <p:nvCxnSpPr>
          <p:cNvPr id="738" name="Shape 738"/>
          <p:cNvCxnSpPr/>
          <p:nvPr/>
        </p:nvCxnSpPr>
        <p:spPr>
          <a:xfrm flipH="1">
            <a:off x="7265986" y="1878011"/>
            <a:ext cx="5657849" cy="22225"/>
          </a:xfrm>
          <a:prstGeom prst="straightConnector1">
            <a:avLst/>
          </a:prstGeom>
          <a:noFill/>
          <a:ln w="88900" cap="rnd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39" name="Shape 739"/>
          <p:cNvSpPr txBox="1"/>
          <p:nvPr/>
        </p:nvSpPr>
        <p:spPr>
          <a:xfrm>
            <a:off x="9607550" y="977900"/>
            <a:ext cx="9572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</a:p>
        </p:txBody>
      </p:sp>
      <p:cxnSp>
        <p:nvCxnSpPr>
          <p:cNvPr id="740" name="Shape 740"/>
          <p:cNvCxnSpPr/>
          <p:nvPr/>
        </p:nvCxnSpPr>
        <p:spPr>
          <a:xfrm rot="10800000">
            <a:off x="7088187" y="3175000"/>
            <a:ext cx="5611812" cy="0"/>
          </a:xfrm>
          <a:prstGeom prst="straightConnector1">
            <a:avLst/>
          </a:prstGeom>
          <a:noFill/>
          <a:ln w="88900" cap="rnd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741" name="Shape 741"/>
          <p:cNvSpPr txBox="1"/>
          <p:nvPr/>
        </p:nvSpPr>
        <p:spPr>
          <a:xfrm>
            <a:off x="9434511" y="2247900"/>
            <a:ext cx="13049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HTML</a:t>
            </a:r>
          </a:p>
        </p:txBody>
      </p:sp>
      <p:pic>
        <p:nvPicPr>
          <p:cNvPr id="742" name="Shape 7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4900" y="722312"/>
            <a:ext cx="4508500" cy="3354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Shape 7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4500" y="4470400"/>
            <a:ext cx="8191499" cy="380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4" name="Shape 744"/>
          <p:cNvCxnSpPr/>
          <p:nvPr/>
        </p:nvCxnSpPr>
        <p:spPr>
          <a:xfrm flipH="1">
            <a:off x="8026399" y="5857875"/>
            <a:ext cx="4673600" cy="22225"/>
          </a:xfrm>
          <a:prstGeom prst="straightConnector1">
            <a:avLst/>
          </a:prstGeom>
          <a:noFill/>
          <a:ln w="88900" cap="rnd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45" name="Shape 745"/>
          <p:cNvSpPr txBox="1"/>
          <p:nvPr/>
        </p:nvSpPr>
        <p:spPr>
          <a:xfrm>
            <a:off x="10496550" y="3911600"/>
            <a:ext cx="9572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</a:p>
        </p:txBody>
      </p:sp>
      <p:cxnSp>
        <p:nvCxnSpPr>
          <p:cNvPr id="746" name="Shape 746"/>
          <p:cNvCxnSpPr/>
          <p:nvPr/>
        </p:nvCxnSpPr>
        <p:spPr>
          <a:xfrm flipH="1">
            <a:off x="4046537" y="7088186"/>
            <a:ext cx="8720136" cy="692149"/>
          </a:xfrm>
          <a:prstGeom prst="straightConnector1">
            <a:avLst/>
          </a:prstGeom>
          <a:noFill/>
          <a:ln w="88900" cap="rnd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747" name="Shape 747"/>
          <p:cNvSpPr txBox="1"/>
          <p:nvPr/>
        </p:nvSpPr>
        <p:spPr>
          <a:xfrm>
            <a:off x="9998075" y="7658100"/>
            <a:ext cx="13049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HTML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71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Pull Data - particularly social data - who links to who?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171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Get your own data back out of some system that has no 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Arial"/>
              </a:rPr>
              <a:t>“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export capability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Arial"/>
              </a:rPr>
              <a:t>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171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Monitor a site for new information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171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Spider the web to make a database for a search engine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Why Scrape?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71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There is some controversy about web page scraping and some sites are a bit snippy about it.</a:t>
            </a:r>
          </a:p>
          <a:p>
            <a:pPr marL="1079500" marR="0" lvl="1" indent="-571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171000"/>
              <a:buFont typeface="Arial" panose="020B0604020202020204" pitchFamily="34" charset="0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Google: 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sym typeface="Cabin"/>
              </a:rPr>
              <a:t>facebook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 scraping block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171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Republishing copyrighted information is not allowed.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171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Violating terms of service is not allowed.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Scraping Web Pages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7264399" cy="481620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Built on top of IP (Internet Protocol).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Assumes IP might lose some data - stores and retransmits data if it seems to be lost.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Handles 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Arial"/>
              </a:rPr>
              <a:t>“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flow control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Arial"/>
              </a:rPr>
              <a:t>”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 using a transmit window.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Provides a nice reliable pipe.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Transport Control Protocol (TCP)</a:t>
            </a: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501900"/>
            <a:ext cx="6007199" cy="46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9613900" y="4114800"/>
            <a:ext cx="5410200" cy="673099"/>
          </a:xfrm>
          <a:prstGeom prst="rect">
            <a:avLst/>
          </a:prstGeom>
          <a:noFill/>
          <a:ln w="25400" cap="rnd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1705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b="0" i="0" u="sng" strike="noStrike" cap="none" baseline="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http://www.facebook.com/terms.php</a:t>
            </a:r>
          </a:p>
        </p:txBody>
      </p:sp>
      <p:pic>
        <p:nvPicPr>
          <p:cNvPr id="765" name="Shape 7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8600" y="2044700"/>
            <a:ext cx="7848599" cy="68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Shape 766"/>
          <p:cNvSpPr/>
          <p:nvPr/>
        </p:nvSpPr>
        <p:spPr>
          <a:xfrm>
            <a:off x="2400300" y="7912100"/>
            <a:ext cx="1270000" cy="1270000"/>
          </a:xfrm>
          <a:prstGeom prst="rightArrow">
            <a:avLst>
              <a:gd name="adj1" fmla="val 39354"/>
              <a:gd name="adj2" fmla="val 20867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idx="1"/>
          </p:nvPr>
        </p:nvSpPr>
        <p:spPr>
          <a:xfrm>
            <a:off x="1511300" y="2590800"/>
            <a:ext cx="13233399" cy="2882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You could do string searches the hard way…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…or use the free software called </a:t>
            </a:r>
            <a:r>
              <a:rPr lang="en-US" sz="3800" b="0" i="0" u="none" strike="noStrike" cap="none" baseline="0" dirty="0" err="1">
                <a:solidFill>
                  <a:sysClr val="windowText" lastClr="000000"/>
                </a:solidFill>
                <a:sym typeface="Cabin"/>
              </a:rPr>
              <a:t>BeautifulSoup</a:t>
            </a:r>
            <a:r>
              <a:rPr lang="en-US" sz="3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 from www.crummy.com</a:t>
            </a:r>
          </a:p>
        </p:txBody>
      </p:sp>
      <p:sp>
        <p:nvSpPr>
          <p:cNvPr id="771" name="Shape 771"/>
          <p:cNvSpPr txBox="1">
            <a:spLocks noGrp="1"/>
          </p:cNvSpPr>
          <p:nvPr>
            <p:ph type="title"/>
          </p:nvPr>
        </p:nvSpPr>
        <p:spPr>
          <a:xfrm>
            <a:off x="1019980" y="343469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The Easy Way - Beautiful Soup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2543075" y="5753775"/>
            <a:ext cx="110220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sng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  <a:hlinkClick r:id="rId3"/>
              </a:rPr>
              <a:t>http://www.crummy.com/software/BeautifulSoup/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655925" y="7199035"/>
            <a:ext cx="147962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Place the </a:t>
            </a:r>
            <a:r>
              <a:rPr lang="en-US" sz="38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BeautifulSoup.py</a:t>
            </a:r>
            <a:r>
              <a:rPr lang="en-US" sz="38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file in the same folder as your Python code...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/>
        </p:nvSpPr>
        <p:spPr>
          <a:xfrm>
            <a:off x="13485325" y="8229600"/>
            <a:ext cx="24150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urllinks.py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  <a:buNone/>
            </a:pPr>
            <a:r>
              <a:rPr lang="en-US" sz="400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400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urllib</a:t>
            </a:r>
            <a:endParaRPr lang="en-US" sz="4000" dirty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  <a:buNone/>
            </a:pPr>
            <a:r>
              <a:rPr lang="en-US" sz="400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400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r>
              <a:rPr lang="en-US" sz="400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*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4000" dirty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  <a:buNone/>
            </a:pPr>
            <a:r>
              <a:rPr lang="en-US" sz="400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US" sz="400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400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400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('Enter - ')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4000" dirty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  <a:buNone/>
            </a:pPr>
            <a:r>
              <a:rPr lang="en-US" sz="400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 = </a:t>
            </a:r>
            <a:r>
              <a:rPr lang="en-US" sz="400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urllib.urlopen</a:t>
            </a:r>
            <a:r>
              <a:rPr lang="en-US" sz="400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US" sz="400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).read()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  <a:buNone/>
            </a:pPr>
            <a:r>
              <a:rPr lang="en-US" sz="400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soup = </a:t>
            </a:r>
            <a:r>
              <a:rPr lang="en-US" sz="400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r>
              <a:rPr lang="en-US" sz="400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(html)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4000" dirty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25000"/>
              <a:buNone/>
            </a:pPr>
            <a:r>
              <a:rPr lang="en-US" sz="400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# Retrieve a list of the anchor tags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25000"/>
              <a:buNone/>
            </a:pPr>
            <a:r>
              <a:rPr lang="en-US" sz="400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# Each tag is like a dictionary of HTML attributes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4000" dirty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25000"/>
              <a:buNone/>
            </a:pPr>
            <a:r>
              <a:rPr lang="en-US" sz="400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tags = soup('a')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4000" dirty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  <a:buNone/>
            </a:pPr>
            <a:r>
              <a:rPr lang="en-US" sz="400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tag in tags: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  <a:buNone/>
            </a:pPr>
            <a:r>
              <a:rPr lang="en-US" sz="400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 </a:t>
            </a:r>
            <a:r>
              <a:rPr lang="en-US" sz="400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tag.get</a:t>
            </a:r>
            <a:r>
              <a:rPr lang="en-US" sz="400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4000" dirty="0" err="1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400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', None)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Script To Scrap The Page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/>
        </p:nvSpPr>
        <p:spPr>
          <a:xfrm>
            <a:off x="660400" y="3124200"/>
            <a:ext cx="9650399" cy="3508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6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 = urllib.urlopen(url).read()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6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soup = BeautifulSoup(html)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baseline="0">
              <a:solidFill>
                <a:sysClr val="windowText" lastClr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tags = soup('a')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tag in tags: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1" i="0" u="none" strike="noStrike" cap="none" baseline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 tag.get('href', None)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7429500" y="6983400"/>
            <a:ext cx="7779900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python 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urllinks.py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Enter - http://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www.dr-chuck.com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/page1.htm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http://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www.dr-chuck.com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/page2.htm</a:t>
            </a:r>
          </a:p>
        </p:txBody>
      </p:sp>
      <p:sp>
        <p:nvSpPr>
          <p:cNvPr id="787" name="Shape 787"/>
          <p:cNvSpPr txBox="1"/>
          <p:nvPr/>
        </p:nvSpPr>
        <p:spPr>
          <a:xfrm>
            <a:off x="7357325" y="531800"/>
            <a:ext cx="84939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&lt;h1&gt;The First Page&lt;/h1&gt;&lt;p&gt;If you like, you can switch to the&lt;a 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href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="http://</a:t>
            </a:r>
            <a:r>
              <a:rPr lang="en-US" sz="3600" b="0" i="0" u="none" strike="noStrike" cap="none" baseline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www.dr-chuck.com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/page2.htm"&gt;Second Page&lt;/a&gt;.&lt;/p&gt;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idx="1"/>
          </p:nvPr>
        </p:nvSpPr>
        <p:spPr>
          <a:xfrm>
            <a:off x="1511400" y="2369949"/>
            <a:ext cx="13233299" cy="5359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The TCP/IP gives us pipes / sockets between applications.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We designed application protocols to make use of these pipes.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800" b="0" i="0" u="none" strike="noStrike" cap="none" baseline="0" dirty="0" err="1">
                <a:solidFill>
                  <a:sysClr val="windowText" lastClr="000000"/>
                </a:solidFill>
                <a:sym typeface="Cabin"/>
              </a:rPr>
              <a:t>HyperText</a:t>
            </a:r>
            <a:r>
              <a:rPr lang="en-US" sz="3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 Transport Protocol (HTTP) is a simple yet powerful protocol.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ClrTx/>
              <a:buSzPct val="100000"/>
              <a:buFont typeface="Cabin"/>
              <a:buChar char="•"/>
            </a:pPr>
            <a:r>
              <a:rPr lang="en-US" sz="3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Python has good support for sockets, HTTP, and HTML parsing.</a:t>
            </a:r>
          </a:p>
        </p:txBody>
      </p:sp>
      <p:sp>
        <p:nvSpPr>
          <p:cNvPr id="792" name="Shape 7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1244600"/>
            <a:ext cx="406400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00" y="1435100"/>
            <a:ext cx="74676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Sockets</a:t>
            </a:r>
            <a:endParaRPr lang="en-US" sz="3600" b="1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TCP Connections / Sockets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490475" y="2907625"/>
            <a:ext cx="133695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“</a:t>
            </a:r>
            <a:r>
              <a:rPr lang="en-US" sz="3600" b="0" i="0" u="none" strike="noStrike" cap="none" baseline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In computer networking, an internet socket or network socket is an endpoint of a bidirectional inter-process communication flow across an Internet Protocol-based computer network, such as the Internet.</a:t>
            </a:r>
            <a:r>
              <a:rPr lang="en-US" sz="36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”</a:t>
            </a: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2062" y="5256212"/>
            <a:ext cx="3600599" cy="27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7213600" y="5732462"/>
            <a:ext cx="219090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</a:p>
        </p:txBody>
      </p:sp>
      <p:sp>
        <p:nvSpPr>
          <p:cNvPr id="323" name="Shape 323"/>
          <p:cNvSpPr/>
          <p:nvPr/>
        </p:nvSpPr>
        <p:spPr>
          <a:xfrm>
            <a:off x="3187700" y="5410200"/>
            <a:ext cx="2286000" cy="2603399"/>
          </a:xfrm>
          <a:prstGeom prst="roundRect">
            <a:avLst>
              <a:gd name="adj" fmla="val 1800"/>
            </a:avLst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Process</a:t>
            </a:r>
          </a:p>
        </p:txBody>
      </p:sp>
      <p:sp>
        <p:nvSpPr>
          <p:cNvPr id="324" name="Shape 324"/>
          <p:cNvSpPr/>
          <p:nvPr/>
        </p:nvSpPr>
        <p:spPr>
          <a:xfrm>
            <a:off x="10947400" y="5257800"/>
            <a:ext cx="2286000" cy="2603399"/>
          </a:xfrm>
          <a:prstGeom prst="roundRect">
            <a:avLst>
              <a:gd name="adj" fmla="val 1800"/>
            </a:avLst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Process</a:t>
            </a:r>
          </a:p>
        </p:txBody>
      </p:sp>
      <p:sp>
        <p:nvSpPr>
          <p:cNvPr id="325" name="Shape 325"/>
          <p:cNvSpPr/>
          <p:nvPr/>
        </p:nvSpPr>
        <p:spPr>
          <a:xfrm>
            <a:off x="5397500" y="6451600"/>
            <a:ext cx="5600699" cy="1016099"/>
          </a:xfrm>
          <a:prstGeom prst="leftRightArrow">
            <a:avLst>
              <a:gd name="adj1" fmla="val 2174"/>
              <a:gd name="adj2" fmla="val 4986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28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71000"/>
              <a:buFont typeface="Cabin"/>
              <a:buChar char="•"/>
            </a:pPr>
            <a:r>
              <a:rPr lang="en-US" sz="3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A port is an application-specific or process-specific software communications endpoint.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Tx/>
              <a:buSzPct val="171000"/>
              <a:buFont typeface="Cabin"/>
              <a:buChar char="•"/>
            </a:pPr>
            <a:r>
              <a:rPr lang="en-US" sz="3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It allows multiple networked applications to coexist on the same server.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Tx/>
              <a:buSzPct val="171000"/>
              <a:buFont typeface="Cabin"/>
              <a:buChar char="•"/>
            </a:pPr>
            <a:r>
              <a:rPr lang="en-US" sz="3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There is a list of well-known TCP port numbers.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TCP Port Numbers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5136" y="3152775"/>
            <a:ext cx="2755900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x="1955800" y="520700"/>
            <a:ext cx="6667500" cy="7734299"/>
          </a:xfrm>
          <a:prstGeom prst="rect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www.umich.edu</a:t>
            </a:r>
          </a:p>
        </p:txBody>
      </p:sp>
      <p:grpSp>
        <p:nvGrpSpPr>
          <p:cNvPr id="339" name="Shape 339"/>
          <p:cNvGrpSpPr/>
          <p:nvPr/>
        </p:nvGrpSpPr>
        <p:grpSpPr>
          <a:xfrm>
            <a:off x="12898436" y="2736850"/>
            <a:ext cx="2578099" cy="1854200"/>
            <a:chOff x="0" y="0"/>
            <a:chExt cx="2576512" cy="1854200"/>
          </a:xfrm>
        </p:grpSpPr>
        <p:grpSp>
          <p:nvGrpSpPr>
            <p:cNvPr id="340" name="Shape 340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41" name="Shape 341"/>
              <p:cNvGrpSpPr/>
              <p:nvPr/>
            </p:nvGrpSpPr>
            <p:grpSpPr>
              <a:xfrm>
                <a:off x="352425" y="0"/>
                <a:ext cx="1878011" cy="1184275"/>
                <a:chOff x="0" y="0"/>
                <a:chExt cx="1878011" cy="1184275"/>
              </a:xfrm>
            </p:grpSpPr>
            <p:sp>
              <p:nvSpPr>
                <p:cNvPr id="342" name="Shape 342"/>
                <p:cNvSpPr txBox="1"/>
                <p:nvPr/>
              </p:nvSpPr>
              <p:spPr>
                <a:xfrm>
                  <a:off x="0" y="0"/>
                  <a:ext cx="1878011" cy="1184275"/>
                </a:xfrm>
                <a:prstGeom prst="rect">
                  <a:avLst/>
                </a:prstGeom>
                <a:solidFill>
                  <a:schemeClr val="accent1"/>
                </a:solidFill>
                <a:ln w="12700" cap="rnd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3" name="Shape 343"/>
                <p:cNvSpPr/>
                <p:nvPr/>
              </p:nvSpPr>
              <p:spPr>
                <a:xfrm>
                  <a:off x="149225" y="106361"/>
                  <a:ext cx="1576386" cy="973136"/>
                </a:xfrm>
                <a:prstGeom prst="roundRect">
                  <a:avLst>
                    <a:gd name="adj" fmla="val 1490"/>
                  </a:avLst>
                </a:prstGeom>
                <a:solidFill>
                  <a:srgbClr val="FFFFFF"/>
                </a:solidFill>
                <a:ln w="12700" cap="rnd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44" name="Shape 344"/>
              <p:cNvGrpSpPr/>
              <p:nvPr/>
            </p:nvGrpSpPr>
            <p:grpSpPr>
              <a:xfrm>
                <a:off x="0" y="1543050"/>
                <a:ext cx="2576512" cy="311150"/>
                <a:chOff x="0" y="0"/>
                <a:chExt cx="2576512" cy="309562"/>
              </a:xfrm>
            </p:grpSpPr>
            <p:cxnSp>
              <p:nvCxnSpPr>
                <p:cNvPr id="345" name="Shape 345"/>
                <p:cNvCxnSpPr/>
                <p:nvPr/>
              </p:nvCxnSpPr>
              <p:spPr>
                <a:xfrm flipH="1">
                  <a:off x="0" y="0"/>
                  <a:ext cx="341311" cy="241299"/>
                </a:xfrm>
                <a:prstGeom prst="straightConnector1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Shape 346"/>
                <p:cNvCxnSpPr/>
                <p:nvPr/>
              </p:nvCxnSpPr>
              <p:spPr>
                <a:xfrm>
                  <a:off x="0" y="241300"/>
                  <a:ext cx="2574924" cy="1587"/>
                </a:xfrm>
                <a:prstGeom prst="straightConnector1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Shape 347"/>
                <p:cNvCxnSpPr/>
                <p:nvPr/>
              </p:nvCxnSpPr>
              <p:spPr>
                <a:xfrm>
                  <a:off x="0" y="306387"/>
                  <a:ext cx="2574924" cy="3174"/>
                </a:xfrm>
                <a:prstGeom prst="straightConnector1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0" y="241300"/>
                  <a:ext cx="1587" cy="65086"/>
                </a:xfrm>
                <a:prstGeom prst="straightConnector1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Shape 349"/>
                <p:cNvCxnSpPr/>
                <p:nvPr/>
              </p:nvCxnSpPr>
              <p:spPr>
                <a:xfrm>
                  <a:off x="2239961" y="0"/>
                  <a:ext cx="334961" cy="241299"/>
                </a:xfrm>
                <a:prstGeom prst="straightConnector1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Shape 350"/>
                <p:cNvCxnSpPr/>
                <p:nvPr/>
              </p:nvCxnSpPr>
              <p:spPr>
                <a:xfrm>
                  <a:off x="2574925" y="241300"/>
                  <a:ext cx="1587" cy="65086"/>
                </a:xfrm>
                <a:prstGeom prst="straightConnector1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1" name="Shape 351"/>
              <p:cNvSpPr txBox="1"/>
              <p:nvPr/>
            </p:nvSpPr>
            <p:spPr>
              <a:xfrm>
                <a:off x="357187" y="1220787"/>
                <a:ext cx="1874836" cy="304799"/>
              </a:xfrm>
              <a:prstGeom prst="rect">
                <a:avLst/>
              </a:prstGeom>
              <a:noFill/>
              <a:ln w="12700" cap="rnd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2" name="Shape 352"/>
              <p:cNvCxnSpPr/>
              <p:nvPr/>
            </p:nvCxnSpPr>
            <p:spPr>
              <a:xfrm>
                <a:off x="1763711" y="1373187"/>
                <a:ext cx="374649" cy="3174"/>
              </a:xfrm>
              <a:prstGeom prst="straightConnector1">
                <a:avLst/>
              </a:prstGeom>
              <a:noFill/>
              <a:ln w="50800" cap="rnd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53" name="Shape 353"/>
            <p:cNvSpPr txBox="1"/>
            <p:nvPr/>
          </p:nvSpPr>
          <p:spPr>
            <a:xfrm rot="10800000" flipH="1">
              <a:off x="474662" y="1319212"/>
              <a:ext cx="203199" cy="31750"/>
            </a:xfrm>
            <a:prstGeom prst="rect">
              <a:avLst/>
            </a:prstGeom>
            <a:solidFill>
              <a:srgbClr val="000000"/>
            </a:solidFill>
            <a:ln w="50800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4" name="Shape 354"/>
          <p:cNvSpPr txBox="1"/>
          <p:nvPr/>
        </p:nvSpPr>
        <p:spPr>
          <a:xfrm>
            <a:off x="2933700" y="1346200"/>
            <a:ext cx="2603499" cy="1181100"/>
          </a:xfrm>
          <a:prstGeom prst="rect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Incoming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E-Mail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2933700" y="2946400"/>
            <a:ext cx="2603499" cy="723900"/>
          </a:xfrm>
          <a:prstGeom prst="rect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Login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2933700" y="4660900"/>
            <a:ext cx="2603499" cy="723900"/>
          </a:xfrm>
          <a:prstGeom prst="rect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426200" y="1485900"/>
            <a:ext cx="1270000" cy="685799"/>
          </a:xfrm>
          <a:prstGeom prst="rect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25</a:t>
            </a:r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7300" y="838200"/>
            <a:ext cx="2717799" cy="13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2933700" y="6286500"/>
            <a:ext cx="2603499" cy="1270000"/>
          </a:xfrm>
          <a:prstGeom prst="rect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Personal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Mail Box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6426200" y="2971800"/>
            <a:ext cx="1270000" cy="685799"/>
          </a:xfrm>
          <a:prstGeom prst="rect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23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6426200" y="4025900"/>
            <a:ext cx="1270000" cy="685799"/>
          </a:xfrm>
          <a:prstGeom prst="rect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426200" y="4953000"/>
            <a:ext cx="1270000" cy="685799"/>
          </a:xfrm>
          <a:prstGeom prst="rect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443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6426200" y="6197600"/>
            <a:ext cx="1270000" cy="685799"/>
          </a:xfrm>
          <a:prstGeom prst="rect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109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6426200" y="7226300"/>
            <a:ext cx="1270000" cy="685799"/>
          </a:xfrm>
          <a:prstGeom prst="rect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110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8077200" y="3911600"/>
            <a:ext cx="2997199" cy="660400"/>
          </a:xfrm>
          <a:prstGeom prst="rect">
            <a:avLst/>
          </a:prstGeom>
          <a:solidFill>
            <a:schemeClr val="bg1"/>
          </a:solidFill>
          <a:ln w="76200" cap="rnd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74.208.28.177</a:t>
            </a:r>
          </a:p>
        </p:txBody>
      </p:sp>
      <p:cxnSp>
        <p:nvCxnSpPr>
          <p:cNvPr id="366" name="Shape 366"/>
          <p:cNvCxnSpPr/>
          <p:nvPr/>
        </p:nvCxnSpPr>
        <p:spPr>
          <a:xfrm>
            <a:off x="7781925" y="3190875"/>
            <a:ext cx="5337175" cy="223837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7" name="Shape 367"/>
          <p:cNvCxnSpPr/>
          <p:nvPr/>
        </p:nvCxnSpPr>
        <p:spPr>
          <a:xfrm flipH="1">
            <a:off x="7762874" y="1547812"/>
            <a:ext cx="4908550" cy="298450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stealth" w="med" len="med"/>
          </a:ln>
        </p:spPr>
      </p:cxnSp>
      <p:grpSp>
        <p:nvGrpSpPr>
          <p:cNvPr id="368" name="Shape 368"/>
          <p:cNvGrpSpPr/>
          <p:nvPr/>
        </p:nvGrpSpPr>
        <p:grpSpPr>
          <a:xfrm>
            <a:off x="12898436" y="4959350"/>
            <a:ext cx="2578099" cy="1854200"/>
            <a:chOff x="0" y="0"/>
            <a:chExt cx="2576512" cy="1854200"/>
          </a:xfrm>
        </p:grpSpPr>
        <p:grpSp>
          <p:nvGrpSpPr>
            <p:cNvPr id="369" name="Shape 369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70" name="Shape 370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371" name="Shape 371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372" name="Shape 372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73" name="Shape 373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name="adj" fmla="val 1490"/>
                    </a:avLst>
                  </a:prstGeom>
                  <a:solidFill>
                    <a:srgbClr val="FFFFFF"/>
                  </a:solidFill>
                  <a:ln w="12700" cap="rnd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374" name="Shape 374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375" name="Shape 375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w="12700" cap="rnd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6" name="Shape 376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w="12700" cap="rnd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7" name="Shape 377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w="12700" cap="rnd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8" name="Shape 378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9" name="Shape 379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w="12700" cap="rnd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0" name="Shape 380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381" name="Shape 381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82" name="Shape 382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w="50800" cap="rnd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83" name="Shape 383"/>
              <p:cNvSpPr txBox="1"/>
              <p:nvPr/>
            </p:nvSpPr>
            <p:spPr>
              <a:xfrm rot="10800000" flipH="1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w="50800" cap="rnd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ysClr val="windowText" lastClr="000000"/>
                  </a:solidFill>
                </a:endParaRPr>
              </a:p>
            </p:txBody>
          </p:sp>
        </p:grpSp>
        <p:pic>
          <p:nvPicPr>
            <p:cNvPr id="384" name="Shape 3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4212" y="158750"/>
              <a:ext cx="1206499" cy="86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Shape 385"/>
          <p:cNvSpPr txBox="1"/>
          <p:nvPr/>
        </p:nvSpPr>
        <p:spPr>
          <a:xfrm>
            <a:off x="13360400" y="2832100"/>
            <a:ext cx="1701799" cy="10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blah </a:t>
            </a:r>
            <a:r>
              <a:rPr lang="en-US" sz="2600" b="0" i="0" u="none" strike="noStrike" cap="none" baseline="0" dirty="0" err="1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blah</a:t>
            </a:r>
            <a:r>
              <a:rPr lang="en-US" sz="2600" b="0" i="0" u="none" strike="noStrike" cap="none" baseline="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baseline="0" dirty="0" err="1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blah</a:t>
            </a:r>
            <a:r>
              <a:rPr lang="en-US" sz="2600" b="0" i="0" u="none" strike="noStrike" cap="none" baseline="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baseline="0" dirty="0" err="1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blah</a:t>
            </a:r>
            <a:endParaRPr lang="en-US" sz="2600" b="0" i="0" u="none" strike="noStrike" cap="none" baseline="0" dirty="0">
              <a:solidFill>
                <a:sysClr val="windowText" lastClr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86" name="Shape 386"/>
          <p:cNvCxnSpPr/>
          <p:nvPr/>
        </p:nvCxnSpPr>
        <p:spPr>
          <a:xfrm>
            <a:off x="7800975" y="5373687"/>
            <a:ext cx="5356225" cy="168274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rot="10800000" flipH="1">
            <a:off x="7781925" y="5691186"/>
            <a:ext cx="5375274" cy="858836"/>
          </a:xfrm>
          <a:prstGeom prst="straightConnector1">
            <a:avLst/>
          </a:prstGeom>
          <a:noFill/>
          <a:ln w="76200" cap="rnd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heme2">
  <a:themeElements>
    <a:clrScheme name="Custom 34">
      <a:dk1>
        <a:srgbClr val="000000"/>
      </a:dk1>
      <a:lt1>
        <a:srgbClr val="FFFFFF"/>
      </a:lt1>
      <a:dk2>
        <a:srgbClr val="930000"/>
      </a:dk2>
      <a:lt2>
        <a:srgbClr val="EEECE1"/>
      </a:lt2>
      <a:accent1>
        <a:srgbClr val="BA0000"/>
      </a:accent1>
      <a:accent2>
        <a:srgbClr val="E54520"/>
      </a:accent2>
      <a:accent3>
        <a:srgbClr val="930000"/>
      </a:accent3>
      <a:accent4>
        <a:srgbClr val="000000"/>
      </a:accent4>
      <a:accent5>
        <a:srgbClr val="4B494B"/>
      </a:accent5>
      <a:accent6>
        <a:srgbClr val="BA0000"/>
      </a:accent6>
      <a:hlink>
        <a:srgbClr val="BA0000"/>
      </a:hlink>
      <a:folHlink>
        <a:srgbClr val="7E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5EB9FBF-382E-4167-8BC0-AE22E6688CA9}" vid="{B517605C-BBF3-4663-9130-44D3D15EBB31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Words>2654</Words>
  <Application>Microsoft Office PowerPoint</Application>
  <PresentationFormat>Custom</PresentationFormat>
  <Paragraphs>310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Cabin</vt:lpstr>
      <vt:lpstr>Calibri</vt:lpstr>
      <vt:lpstr>Calibri Light</vt:lpstr>
      <vt:lpstr>Courier New</vt:lpstr>
      <vt:lpstr>Roboto</vt:lpstr>
      <vt:lpstr>Wingdings</vt:lpstr>
      <vt:lpstr>Theme2</vt:lpstr>
      <vt:lpstr>Module 5.7.3 HTTP Connections</vt:lpstr>
      <vt:lpstr>PowerPoint Presentation</vt:lpstr>
      <vt:lpstr>PowerPoint Presentation</vt:lpstr>
      <vt:lpstr>Network Architecture....</vt:lpstr>
      <vt:lpstr>Transport Control Protocol (TCP)</vt:lpstr>
      <vt:lpstr>Sockets</vt:lpstr>
      <vt:lpstr>TCP Connections / Sockets</vt:lpstr>
      <vt:lpstr>TCP Port Numbers</vt:lpstr>
      <vt:lpstr>PowerPoint Presentation</vt:lpstr>
      <vt:lpstr>Common TCP Ports</vt:lpstr>
      <vt:lpstr>PowerPoint Presentation</vt:lpstr>
      <vt:lpstr>Sockets in Python</vt:lpstr>
      <vt:lpstr>PowerPoint Presentation</vt:lpstr>
      <vt:lpstr>Application Protocol </vt:lpstr>
      <vt:lpstr>HTTP - Hypertext Transport Protocol</vt:lpstr>
      <vt:lpstr>HTTP</vt:lpstr>
      <vt:lpstr>What Is A Protocol?</vt:lpstr>
      <vt:lpstr>PowerPoint Presentation</vt:lpstr>
      <vt:lpstr>Getting Data From The Server</vt:lpstr>
      <vt:lpstr>Making An HTTP Request</vt:lpstr>
      <vt:lpstr>PowerPoint Presentation</vt:lpstr>
      <vt:lpstr>Internet Standards</vt:lpstr>
      <vt:lpstr>PowerPoint Presentation</vt:lpstr>
      <vt:lpstr>PowerPoint Presentation</vt:lpstr>
      <vt:lpstr>“Hacking” HTTP</vt:lpstr>
      <vt:lpstr>Accurate Hacking in the Movies</vt:lpstr>
      <vt:lpstr>Telnet Connection</vt:lpstr>
      <vt:lpstr>PowerPoint Presentation</vt:lpstr>
      <vt:lpstr>PowerPoint Presentation</vt:lpstr>
      <vt:lpstr>PowerPoint Presentation</vt:lpstr>
      <vt:lpstr>The big picture...</vt:lpstr>
      <vt:lpstr>Firebug reveals the details...</vt:lpstr>
      <vt:lpstr>PowerPoint Presentation</vt:lpstr>
      <vt:lpstr>PowerPoint Presentation</vt:lpstr>
      <vt:lpstr>Lets Create a Socket Connection!</vt:lpstr>
      <vt:lpstr>An HTTP Request in Python</vt:lpstr>
      <vt:lpstr>PowerPoint Presentation</vt:lpstr>
      <vt:lpstr>Making HTTP Easier With “urllib”</vt:lpstr>
      <vt:lpstr>Using “urllib” in Python</vt:lpstr>
      <vt:lpstr>PowerPoint Presentation</vt:lpstr>
      <vt:lpstr>Like A File...</vt:lpstr>
      <vt:lpstr>Reading Web Pages</vt:lpstr>
      <vt:lpstr>Going From One Page to The Next...</vt:lpstr>
      <vt:lpstr>Google</vt:lpstr>
      <vt:lpstr>Parsing HTML  (a.k.a. Web Scraping)</vt:lpstr>
      <vt:lpstr>What is Web Scraping?</vt:lpstr>
      <vt:lpstr>PowerPoint Presentation</vt:lpstr>
      <vt:lpstr>Why Scrape?</vt:lpstr>
      <vt:lpstr>Scraping Web Pages</vt:lpstr>
      <vt:lpstr>http://www.facebook.com/terms.php</vt:lpstr>
      <vt:lpstr>The Easy Way - Beautiful Soup</vt:lpstr>
      <vt:lpstr>BeautifulSoup Script To Scrap The Page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dc:creator>lea</dc:creator>
  <cp:lastModifiedBy>raymond agarunov</cp:lastModifiedBy>
  <cp:revision>21</cp:revision>
  <dcterms:modified xsi:type="dcterms:W3CDTF">2022-01-30T06:27:51Z</dcterms:modified>
</cp:coreProperties>
</file>