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3" r:id="rId2"/>
    <p:sldId id="274" r:id="rId3"/>
    <p:sldId id="280" r:id="rId4"/>
    <p:sldId id="281" r:id="rId5"/>
    <p:sldId id="277" r:id="rId6"/>
    <p:sldId id="284" r:id="rId7"/>
    <p:sldId id="285" r:id="rId8"/>
    <p:sldId id="275" r:id="rId9"/>
    <p:sldId id="276" r:id="rId10"/>
    <p:sldId id="278" r:id="rId11"/>
    <p:sldId id="283" r:id="rId12"/>
    <p:sldId id="279" r:id="rId13"/>
    <p:sldId id="282" r:id="rId14"/>
    <p:sldId id="272" r:id="rId15"/>
  </p:sldIdLst>
  <p:sldSz cx="16257588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5"/>
    <p:restoredTop sz="79867" autoAdjust="0"/>
  </p:normalViewPr>
  <p:slideViewPr>
    <p:cSldViewPr>
      <p:cViewPr varScale="1">
        <p:scale>
          <a:sx n="52" d="100"/>
          <a:sy n="52" d="100"/>
        </p:scale>
        <p:origin x="1046" y="53"/>
      </p:cViewPr>
      <p:guideLst>
        <p:guide orient="horz" pos="2880"/>
        <p:guide pos="51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2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CC68C-F042-491C-8BB0-488ECE7D01D3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E0547-5D53-40C6-812B-C85B63F68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Scapy.all</a:t>
            </a:r>
            <a:r>
              <a:rPr lang="en-US" dirty="0"/>
              <a:t> holds all of the libraries we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simple it is to send a packet.</a:t>
            </a:r>
          </a:p>
          <a:p>
            <a:r>
              <a:rPr lang="en-US" dirty="0"/>
              <a:t>Let them try it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3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there is:</a:t>
            </a:r>
          </a:p>
          <a:p>
            <a:r>
              <a:rPr lang="en-US" dirty="0"/>
              <a:t>Sr1 – Waits for one answer from the host the packet was sent to.</a:t>
            </a:r>
          </a:p>
          <a:p>
            <a:r>
              <a:rPr lang="en-US" dirty="0"/>
              <a:t>Sr – Waits for multiple answers.</a:t>
            </a:r>
          </a:p>
          <a:p>
            <a:r>
              <a:rPr lang="en-US" dirty="0"/>
              <a:t>Send – Doesn’t list to an answer. Just sends.</a:t>
            </a:r>
          </a:p>
          <a:p>
            <a:r>
              <a:rPr lang="en-US" dirty="0" err="1"/>
              <a:t>Srp</a:t>
            </a:r>
            <a:r>
              <a:rPr lang="en-US" dirty="0"/>
              <a:t> – Send packets and receive in layer 2</a:t>
            </a:r>
          </a:p>
          <a:p>
            <a:r>
              <a:rPr lang="en-US" dirty="0"/>
              <a:t>Srp1 – Send packets and receive one in layer2</a:t>
            </a:r>
          </a:p>
          <a:p>
            <a:r>
              <a:rPr lang="en-US" dirty="0"/>
              <a:t>/ - New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4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Flags (all TCP flags):</a:t>
            </a:r>
          </a:p>
          <a:p>
            <a:r>
              <a:rPr lang="en-US" dirty="0"/>
              <a:t>SYN</a:t>
            </a:r>
          </a:p>
          <a:p>
            <a:r>
              <a:rPr lang="en-US" dirty="0"/>
              <a:t>ACK</a:t>
            </a:r>
          </a:p>
          <a:p>
            <a:r>
              <a:rPr lang="en-US" dirty="0"/>
              <a:t>FIN</a:t>
            </a:r>
          </a:p>
          <a:p>
            <a:r>
              <a:rPr lang="en-US" dirty="0"/>
              <a:t>CDR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an example where data that is returned is bigger then a packet can hold so it will send two.</a:t>
            </a:r>
          </a:p>
          <a:p>
            <a:r>
              <a:rPr lang="en-US" dirty="0"/>
              <a:t>L3 – IP, ARP, ICMP</a:t>
            </a:r>
          </a:p>
          <a:p>
            <a:r>
              <a:rPr lang="en-US" dirty="0"/>
              <a:t>L2 – Ethernet, 302.3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the summary is passive sniffing and show the packets that came in.</a:t>
            </a:r>
          </a:p>
          <a:p>
            <a:r>
              <a:rPr lang="en-US" dirty="0"/>
              <a:t>Maybe here also show how a hub’s packets look vs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FE0547-5D53-40C6-812B-C85B63F68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E7C5AC-91FB-4218-9CBE-5B6FA38D5B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20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21" y="-11289"/>
            <a:ext cx="16247568" cy="911882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9081548" y="3177497"/>
            <a:ext cx="7082712" cy="222668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879A39-DE9F-4029-9D17-B753F8F17DE1}"/>
              </a:ext>
            </a:extLst>
          </p:cNvPr>
          <p:cNvSpPr/>
          <p:nvPr/>
        </p:nvSpPr>
        <p:spPr>
          <a:xfrm>
            <a:off x="1" y="1"/>
            <a:ext cx="8746829" cy="911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F8E69-F673-48A8-A91E-330ABDF411E3}"/>
              </a:ext>
            </a:extLst>
          </p:cNvPr>
          <p:cNvSpPr/>
          <p:nvPr/>
        </p:nvSpPr>
        <p:spPr>
          <a:xfrm>
            <a:off x="2155540" y="1"/>
            <a:ext cx="154666" cy="9110401"/>
          </a:xfrm>
          <a:prstGeom prst="rect">
            <a:avLst/>
          </a:prstGeom>
          <a:solidFill>
            <a:srgbClr val="000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625579">
              <a:defRPr/>
            </a:pPr>
            <a:endParaRPr lang="en-US" sz="3200" kern="120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ADE842-B475-4652-BA47-645BD8337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82" y="1011699"/>
            <a:ext cx="5580640" cy="1869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4CE05C-49EF-4E86-A005-A0E3322398DF}"/>
              </a:ext>
            </a:extLst>
          </p:cNvPr>
          <p:cNvSpPr txBox="1"/>
          <p:nvPr/>
        </p:nvSpPr>
        <p:spPr>
          <a:xfrm>
            <a:off x="2367004" y="7939420"/>
            <a:ext cx="638984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ALL RIGHTS RESERVED </a:t>
            </a:r>
            <a:r>
              <a:rPr lang="en-ES" sz="2133" kern="1200" dirty="0">
                <a:latin typeface="Calibri"/>
                <a:ea typeface="+mn-ea"/>
              </a:rPr>
              <a:t>©</a:t>
            </a:r>
            <a:r>
              <a:rPr lang="en-US" sz="2133" kern="1200" dirty="0">
                <a:latin typeface="Calibri"/>
                <a:ea typeface="+mn-ea"/>
              </a:rPr>
              <a:t> COPYRIGHT 2022</a:t>
            </a:r>
            <a:endParaRPr lang="he-IL" sz="2133" kern="1200" dirty="0">
              <a:latin typeface="Calibri"/>
              <a:ea typeface="+mn-ea"/>
              <a:cs typeface="Arial" panose="020B0604020202020204" pitchFamily="34" charset="0"/>
            </a:endParaRPr>
          </a:p>
          <a:p>
            <a:pPr defTabSz="1625579">
              <a:defRPr/>
            </a:pPr>
            <a:r>
              <a:rPr lang="en-US" sz="2133" kern="1200" dirty="0">
                <a:latin typeface="Calibri"/>
                <a:ea typeface="+mn-ea"/>
              </a:rPr>
              <a:t>DO NOT DISTRIBUTE WITHOUT WRITTEN PERMISSION</a:t>
            </a:r>
          </a:p>
        </p:txBody>
      </p:sp>
    </p:spTree>
    <p:extLst>
      <p:ext uri="{BB962C8B-B14F-4D97-AF65-F5344CB8AC3E}">
        <p14:creationId xmlns:p14="http://schemas.microsoft.com/office/powerpoint/2010/main" val="171681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08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709" y="772070"/>
            <a:ext cx="1402217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5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117709" y="2254470"/>
            <a:ext cx="14022170" cy="52972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>
                <a:latin typeface="Calibri" charset="0"/>
                <a:ea typeface="Calibri" charset="0"/>
                <a:cs typeface="Calibri" charset="0"/>
              </a:defRPr>
            </a:lvl2pPr>
            <a:lvl3pPr>
              <a:defRPr sz="2800">
                <a:latin typeface="Calibri" charset="0"/>
                <a:ea typeface="Calibri" charset="0"/>
                <a:cs typeface="Calibri" charset="0"/>
              </a:defRPr>
            </a:lvl3pPr>
            <a:lvl4pPr>
              <a:defRPr sz="2800">
                <a:latin typeface="Calibri" charset="0"/>
                <a:ea typeface="Calibri" charset="0"/>
                <a:cs typeface="Calibri" charset="0"/>
              </a:defRPr>
            </a:lvl4pPr>
            <a:lvl5pPr>
              <a:defRPr sz="28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25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80" y="8475134"/>
            <a:ext cx="3793437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2C8D-4772-42FC-A0B0-79FD15FB67AD}" type="datetimeFigureOut">
              <a:rPr lang="en-US"/>
              <a:pPr>
                <a:defRPr/>
              </a:pPr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4676" y="8475134"/>
            <a:ext cx="5148236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51272" y="8475134"/>
            <a:ext cx="3793437" cy="48683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72BD-4CEA-4A70-8F94-5C686146B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117600" y="772069"/>
            <a:ext cx="14020800" cy="108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17600" y="2254469"/>
            <a:ext cx="14020800" cy="52972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79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05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כותר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517D8B-589C-4D78-A327-BB79AEC122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1948" y="2593197"/>
            <a:ext cx="12991328" cy="3911600"/>
          </a:xfrm>
          <a:prstGeom prst="rect">
            <a:avLst/>
          </a:prstGeom>
        </p:spPr>
        <p:txBody>
          <a:bodyPr/>
          <a:lstStyle>
            <a:lvl1pPr>
              <a:buClrTx/>
              <a:defRPr lang="en-US" sz="32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Tx/>
              <a:defRPr lang="en-US" sz="24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Tx/>
              <a:defRPr lang="en-US" sz="2133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Tx/>
              <a:defRPr lang="en-US" sz="1867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Tx/>
              <a:defRPr lang="he-IL" sz="1600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455062" lvl="0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Click to edit Master text styles</a:t>
            </a:r>
          </a:p>
          <a:p>
            <a:pPr marL="455062" lvl="1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Second level</a:t>
            </a:r>
          </a:p>
          <a:p>
            <a:pPr marL="455062" lvl="2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Third level</a:t>
            </a:r>
          </a:p>
          <a:p>
            <a:pPr marL="455062" lvl="3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Fourth level</a:t>
            </a:r>
          </a:p>
          <a:p>
            <a:pPr marL="455062" lvl="4" indent="-455062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00000"/>
            </a:pPr>
            <a:r>
              <a:rPr lang="en-US"/>
              <a:t>Fifth level</a:t>
            </a:r>
            <a:endParaRPr lang="he-I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89EFAF-D5FE-4B86-B72E-7A0FBE6CE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948" y="1217319"/>
            <a:ext cx="12991328" cy="731520"/>
          </a:xfrm>
          <a:prstGeom prst="rect">
            <a:avLst/>
          </a:prstGeom>
        </p:spPr>
        <p:txBody>
          <a:bodyPr/>
          <a:lstStyle>
            <a:lvl1pPr>
              <a:defRPr sz="5333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139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5367" y="8807579"/>
            <a:ext cx="1203514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FB2C8F4-A570-4E48-9B2A-E7C0DDA0B6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8441" y="1756770"/>
            <a:ext cx="15740712" cy="738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56" indent="-301956" algn="l" rtl="0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</a:defRPr>
            </a:lvl1pPr>
            <a:lvl2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</a:defRPr>
            </a:lvl2pPr>
            <a:lvl3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400">
                <a:solidFill>
                  <a:srgbClr val="000000"/>
                </a:solidFill>
              </a:defRPr>
            </a:lvl3pPr>
            <a:lvl4pPr algn="l" rtl="0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8438" y="370228"/>
            <a:ext cx="16010443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219108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  <a:sym typeface="Arial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73555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709" y="622301"/>
            <a:ext cx="14022170" cy="1767417"/>
          </a:xfrm>
          <a:prstGeom prst="rect">
            <a:avLst/>
          </a:prstGeom>
        </p:spPr>
        <p:txBody>
          <a:bodyPr anchor="ctr"/>
          <a:lstStyle>
            <a:lvl1pPr algn="l">
              <a:defRPr lang="en-GB" sz="4800" b="1" dirty="0">
                <a:solidFill>
                  <a:srgbClr val="3A3838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60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90FBCAF3-1BCD-4D45-BE3F-A6F24C90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900" y="4100078"/>
            <a:ext cx="6805790" cy="943849"/>
          </a:xfrm>
          <a:prstGeom prst="rect">
            <a:avLst/>
          </a:prstGeom>
        </p:spPr>
        <p:txBody>
          <a:bodyPr/>
          <a:lstStyle>
            <a:lvl1pPr algn="ctr" rtl="0"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Chapter Name</a:t>
            </a:r>
            <a:endParaRPr lang="en-GB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FD699AAF-E2C0-4F27-8E6D-D810B886E5B2}"/>
              </a:ext>
            </a:extLst>
          </p:cNvPr>
          <p:cNvSpPr>
            <a:spLocks/>
          </p:cNvSpPr>
          <p:nvPr/>
        </p:nvSpPr>
        <p:spPr bwMode="auto">
          <a:xfrm>
            <a:off x="11408329" y="6083863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11" name="Freeform 47">
            <a:extLst>
              <a:ext uri="{FF2B5EF4-FFF2-40B4-BE49-F238E27FC236}">
                <a16:creationId xmlns:a16="http://schemas.microsoft.com/office/drawing/2014/main" id="{92D4C2EE-EEB0-4575-80A8-B854F04A9BA1}"/>
              </a:ext>
            </a:extLst>
          </p:cNvPr>
          <p:cNvSpPr>
            <a:spLocks/>
          </p:cNvSpPr>
          <p:nvPr/>
        </p:nvSpPr>
        <p:spPr bwMode="auto">
          <a:xfrm>
            <a:off x="11408329" y="6083863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67" dirty="0"/>
          </a:p>
        </p:txBody>
      </p:sp>
      <p:sp>
        <p:nvSpPr>
          <p:cNvPr id="5" name="Freeform 47">
            <a:extLst>
              <a:ext uri="{FF2B5EF4-FFF2-40B4-BE49-F238E27FC236}">
                <a16:creationId xmlns:a16="http://schemas.microsoft.com/office/drawing/2014/main" id="{5D7B0A18-8338-4C48-B401-35810DF1529F}"/>
              </a:ext>
            </a:extLst>
          </p:cNvPr>
          <p:cNvSpPr>
            <a:spLocks/>
          </p:cNvSpPr>
          <p:nvPr/>
        </p:nvSpPr>
        <p:spPr bwMode="auto">
          <a:xfrm>
            <a:off x="11408328" y="6083861"/>
            <a:ext cx="183169" cy="216891"/>
          </a:xfrm>
          <a:custGeom>
            <a:avLst/>
            <a:gdLst>
              <a:gd name="T0" fmla="*/ 0 w 38"/>
              <a:gd name="T1" fmla="*/ 24 h 45"/>
              <a:gd name="T2" fmla="*/ 38 w 38"/>
              <a:gd name="T3" fmla="*/ 45 h 45"/>
              <a:gd name="T4" fmla="*/ 38 w 38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5">
                <a:moveTo>
                  <a:pt x="0" y="24"/>
                </a:moveTo>
                <a:lnTo>
                  <a:pt x="38" y="45"/>
                </a:lnTo>
                <a:lnTo>
                  <a:pt x="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NDG Themed_Geo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063393" y="3155951"/>
            <a:ext cx="14618495" cy="1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7466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063372" y="4828289"/>
            <a:ext cx="14618495" cy="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37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15042236" y="8268783"/>
            <a:ext cx="975562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77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38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9022B8-6DFD-45D9-B850-425D465AC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748" y="5741879"/>
            <a:ext cx="16257588" cy="943848"/>
          </a:xfrm>
          <a:prstGeom prst="rect">
            <a:avLst/>
          </a:prstGeom>
        </p:spPr>
        <p:txBody>
          <a:bodyPr/>
          <a:lstStyle>
            <a:lvl1pPr marL="0" algn="ctr" defTabSz="1219170" rtl="0" eaLnBrk="1" latinLnBrk="0" hangingPunct="1">
              <a:defRPr lang="en-GB" sz="64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5BA632-B3C4-4057-AF2D-9B1285BAE8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45" y="7116422"/>
            <a:ext cx="16257591" cy="1088497"/>
          </a:xfrm>
          <a:prstGeom prst="rect">
            <a:avLst/>
          </a:prstGeom>
        </p:spPr>
        <p:txBody>
          <a:bodyPr/>
          <a:lstStyle>
            <a:lvl1pPr marL="0" indent="0"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8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Course Name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351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5065367" y="8807579"/>
            <a:ext cx="1203514" cy="3364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3">
                <a:solidFill>
                  <a:schemeClr val="tx2"/>
                </a:solidFill>
              </a:defRPr>
            </a:lvl1pPr>
          </a:lstStyle>
          <a:p>
            <a:pPr defTabSz="685767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685767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6142" y="2153922"/>
            <a:ext cx="15740712" cy="559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301963" indent="-301963">
              <a:lnSpc>
                <a:spcPct val="100000"/>
              </a:lnSpc>
              <a:spcBef>
                <a:spcPts val="1067"/>
              </a:spcBef>
              <a:spcAft>
                <a:spcPts val="1067"/>
              </a:spcAft>
              <a:buFont typeface="Wingdings" panose="05000000000000000000" pitchFamily="2" charset="2"/>
              <a:buChar char="§"/>
              <a:defRPr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 sz="26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6142" y="532274"/>
            <a:ext cx="15740712" cy="134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4533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994E-8C45-6E44-A0F2-77892EF8B3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6143" y="54187"/>
            <a:ext cx="14917606" cy="36618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677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E96F8B1-E3D5-1B4E-9D40-0D336DE04262}"/>
              </a:ext>
            </a:extLst>
          </p:cNvPr>
          <p:cNvGrpSpPr/>
          <p:nvPr/>
        </p:nvGrpSpPr>
        <p:grpSpPr>
          <a:xfrm>
            <a:off x="-79789" y="650216"/>
            <a:ext cx="16525549" cy="8455240"/>
            <a:chOff x="-63232" y="493112"/>
            <a:chExt cx="12392951" cy="634143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2EA89F1-4D5D-F142-88BD-4413397BCF26}"/>
                </a:ext>
              </a:extLst>
            </p:cNvPr>
            <p:cNvGrpSpPr/>
            <p:nvPr/>
          </p:nvGrpSpPr>
          <p:grpSpPr>
            <a:xfrm>
              <a:off x="-63232" y="493112"/>
              <a:ext cx="12392951" cy="5252329"/>
              <a:chOff x="-63232" y="493112"/>
              <a:chExt cx="12392951" cy="525232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773CA9-7675-FC43-A0B8-AAC8A4BEB136}"/>
                  </a:ext>
                </a:extLst>
              </p:cNvPr>
              <p:cNvSpPr txBox="1"/>
              <p:nvPr/>
            </p:nvSpPr>
            <p:spPr>
              <a:xfrm rot="19629108">
                <a:off x="8345674" y="477356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85352C-5F5E-7746-A35F-BEDFC1E98E3A}"/>
                  </a:ext>
                </a:extLst>
              </p:cNvPr>
              <p:cNvSpPr txBox="1"/>
              <p:nvPr/>
            </p:nvSpPr>
            <p:spPr>
              <a:xfrm rot="19629108">
                <a:off x="9048039" y="2494191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E355A2-AEC4-7F48-AB7D-6AF2B3614230}"/>
                  </a:ext>
                </a:extLst>
              </p:cNvPr>
              <p:cNvSpPr txBox="1"/>
              <p:nvPr/>
            </p:nvSpPr>
            <p:spPr>
              <a:xfrm rot="19629108">
                <a:off x="5708491" y="460128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8AEFE9-5F55-FD4B-BE94-3525A3419A34}"/>
                  </a:ext>
                </a:extLst>
              </p:cNvPr>
              <p:cNvSpPr txBox="1"/>
              <p:nvPr/>
            </p:nvSpPr>
            <p:spPr>
              <a:xfrm rot="19629108">
                <a:off x="8928770" y="850920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E6CAE0E-16F6-054F-885D-3165C40C97E4}"/>
                  </a:ext>
                </a:extLst>
              </p:cNvPr>
              <p:cNvSpPr txBox="1"/>
              <p:nvPr/>
            </p:nvSpPr>
            <p:spPr>
              <a:xfrm rot="19629108">
                <a:off x="5589221" y="2958016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B00186-567D-014E-89FB-4A3A587E9734}"/>
                  </a:ext>
                </a:extLst>
              </p:cNvPr>
              <p:cNvSpPr txBox="1"/>
              <p:nvPr/>
            </p:nvSpPr>
            <p:spPr>
              <a:xfrm rot="19629108">
                <a:off x="2214216" y="481451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0BED5E-61A6-BF41-BFEF-67103C2D8360}"/>
                  </a:ext>
                </a:extLst>
              </p:cNvPr>
              <p:cNvSpPr txBox="1"/>
              <p:nvPr/>
            </p:nvSpPr>
            <p:spPr>
              <a:xfrm rot="19629108">
                <a:off x="6649398" y="493112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203121-597A-A845-901C-88993C15DB1F}"/>
                  </a:ext>
                </a:extLst>
              </p:cNvPr>
              <p:cNvSpPr txBox="1"/>
              <p:nvPr/>
            </p:nvSpPr>
            <p:spPr>
              <a:xfrm rot="19629108">
                <a:off x="3309849" y="2600208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E6834B-04F9-6148-97FD-27320F299608}"/>
                  </a:ext>
                </a:extLst>
              </p:cNvPr>
              <p:cNvSpPr txBox="1"/>
              <p:nvPr/>
            </p:nvSpPr>
            <p:spPr>
              <a:xfrm rot="19629108">
                <a:off x="-63232" y="475430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9E967B-9EF6-DB47-8DB9-4FD6899950ED}"/>
                  </a:ext>
                </a:extLst>
              </p:cNvPr>
              <p:cNvSpPr txBox="1"/>
              <p:nvPr/>
            </p:nvSpPr>
            <p:spPr>
              <a:xfrm rot="19629108">
                <a:off x="3508629" y="718397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4C8B27B-F7C7-AB41-8C8A-FE8E39558B8B}"/>
                  </a:ext>
                </a:extLst>
              </p:cNvPr>
              <p:cNvSpPr txBox="1"/>
              <p:nvPr/>
            </p:nvSpPr>
            <p:spPr>
              <a:xfrm rot="19629108">
                <a:off x="169081" y="2825493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F97766E-0249-374F-A197-B37E5F2E5F2B}"/>
                  </a:ext>
                </a:extLst>
              </p:cNvPr>
              <p:cNvSpPr txBox="1"/>
              <p:nvPr/>
            </p:nvSpPr>
            <p:spPr>
              <a:xfrm rot="19629108">
                <a:off x="89569" y="771405"/>
                <a:ext cx="3281680" cy="93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12191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E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©</a:t>
                </a:r>
                <a:r>
                  <a:rPr lang="en-US" sz="3733" b="1" dirty="0">
                    <a:solidFill>
                      <a:schemeClr val="bg1">
                        <a:lumMod val="95000"/>
                      </a:schemeClr>
                    </a:solidFill>
                  </a:rPr>
                  <a:t> COPYRIGHT 2022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785BB-E10C-8644-83B0-24C0951DF282}"/>
                </a:ext>
              </a:extLst>
            </p:cNvPr>
            <p:cNvSpPr txBox="1"/>
            <p:nvPr/>
          </p:nvSpPr>
          <p:spPr>
            <a:xfrm>
              <a:off x="706297" y="6272946"/>
              <a:ext cx="8603078" cy="56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2191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ALL RIGHTS RESERVED </a:t>
              </a:r>
              <a:r>
                <a:rPr lang="en-ES" sz="2133" dirty="0">
                  <a:solidFill>
                    <a:schemeClr val="bg1">
                      <a:lumMod val="95000"/>
                    </a:schemeClr>
                  </a:solidFill>
                </a:rPr>
                <a:t>©</a:t>
              </a:r>
              <a:r>
                <a:rPr lang="en-US" sz="2133" dirty="0">
                  <a:solidFill>
                    <a:schemeClr val="bg1">
                      <a:lumMod val="95000"/>
                    </a:schemeClr>
                  </a:solidFill>
                </a:rPr>
                <a:t> COPYRIGHT 2022 | DO NOT DISTRIBUTE WITHOUT WRITTEN PERMISSIO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63739BD9-DD43-8A44-B850-E9E92078DE6B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-100000" contrast="-100000"/>
          </a:blip>
          <a:stretch>
            <a:fillRect/>
          </a:stretch>
        </p:blipFill>
        <p:spPr>
          <a:xfrm>
            <a:off x="14176533" y="8376200"/>
            <a:ext cx="1704277" cy="552521"/>
          </a:xfrm>
          <a:prstGeom prst="rect">
            <a:avLst/>
          </a:prstGeom>
        </p:spPr>
      </p:pic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1D925E71-E109-8543-BB69-F10799EA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09" y="743417"/>
            <a:ext cx="14022170" cy="892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461C849-1C5D-734D-B142-F998D49A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709" y="2111298"/>
            <a:ext cx="14022168" cy="612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1219139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80982" indent="-380982" algn="l" defTabSz="1219139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/>
        </p:nvCxnSpPr>
        <p:spPr>
          <a:xfrm>
            <a:off x="9082088" y="4291013"/>
            <a:ext cx="7081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84CB74E-65DE-4C3F-9A56-2480C655C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0" dirty="0"/>
              <a:t>Module 5.8: </a:t>
            </a:r>
            <a:br>
              <a:rPr lang="en-US" sz="6600" b="0" dirty="0"/>
            </a:br>
            <a:r>
              <a:rPr lang="en-US" sz="6600" b="0" dirty="0"/>
              <a:t>Intro to </a:t>
            </a:r>
            <a:r>
              <a:rPr lang="en-US" sz="6600" b="0" dirty="0" err="1"/>
              <a:t>Scapy</a:t>
            </a:r>
            <a:endParaRPr lang="en-IL" sz="6600" b="0" dirty="0"/>
          </a:p>
        </p:txBody>
      </p:sp>
    </p:spTree>
    <p:extLst>
      <p:ext uri="{BB962C8B-B14F-4D97-AF65-F5344CB8AC3E}">
        <p14:creationId xmlns:p14="http://schemas.microsoft.com/office/powerpoint/2010/main" val="22260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09D-1D3C-4B0A-9E71-AB93695E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Flags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54400-2F65-4EDF-8CEB-08AC45091BD3}"/>
              </a:ext>
            </a:extLst>
          </p:cNvPr>
          <p:cNvSpPr txBox="1"/>
          <p:nvPr/>
        </p:nvSpPr>
        <p:spPr>
          <a:xfrm>
            <a:off x="1194594" y="3733800"/>
            <a:ext cx="1478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packet = </a:t>
            </a:r>
            <a:r>
              <a:rPr lang="en-US" sz="3600" dirty="0">
                <a:solidFill>
                  <a:schemeClr val="accent2"/>
                </a:solidFill>
              </a:rPr>
              <a:t>sr1(</a:t>
            </a:r>
            <a:r>
              <a:rPr lang="en-US" sz="3600" dirty="0">
                <a:solidFill>
                  <a:srgbClr val="00B050"/>
                </a:solidFill>
              </a:rPr>
              <a:t>IP(</a:t>
            </a:r>
            <a:r>
              <a:rPr lang="en-US" sz="3600" dirty="0" err="1">
                <a:solidFill>
                  <a:srgbClr val="00B050"/>
                </a:solidFill>
              </a:rPr>
              <a:t>dst</a:t>
            </a:r>
            <a:r>
              <a:rPr lang="en-US" sz="3600" dirty="0">
                <a:solidFill>
                  <a:srgbClr val="00B050"/>
                </a:solidFill>
              </a:rPr>
              <a:t>=“192.168.1.1”)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00B0F0"/>
                </a:solidFill>
              </a:rPr>
              <a:t>TCP(flags=“S”)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7030A0"/>
                </a:solidFill>
              </a:rPr>
              <a:t>Raw(“Hello World”)</a:t>
            </a:r>
            <a:r>
              <a:rPr lang="en-US" sz="36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42968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E538-248A-4550-AFB8-EE08F208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80" y="2362200"/>
            <a:ext cx="14631829" cy="60346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sr1</a:t>
            </a:r>
            <a:r>
              <a:rPr lang="en-US" dirty="0"/>
              <a:t> – Will send packets and receive only first the answer. (L3)</a:t>
            </a:r>
          </a:p>
          <a:p>
            <a:r>
              <a:rPr lang="en-US" dirty="0" err="1">
                <a:solidFill>
                  <a:srgbClr val="7030A0"/>
                </a:solidFill>
              </a:rPr>
              <a:t>sr</a:t>
            </a:r>
            <a:r>
              <a:rPr lang="en-US" dirty="0"/>
              <a:t> – Will send packets and receive all answers. (L3)</a:t>
            </a:r>
          </a:p>
          <a:p>
            <a:r>
              <a:rPr lang="en-US" dirty="0">
                <a:solidFill>
                  <a:srgbClr val="7030A0"/>
                </a:solidFill>
              </a:rPr>
              <a:t>srp1</a:t>
            </a:r>
            <a:r>
              <a:rPr lang="en-US" dirty="0"/>
              <a:t> – Will send packets and receive only the first answer. (L2)</a:t>
            </a:r>
          </a:p>
          <a:p>
            <a:r>
              <a:rPr lang="en-US" dirty="0" err="1">
                <a:solidFill>
                  <a:srgbClr val="7030A0"/>
                </a:solidFill>
              </a:rPr>
              <a:t>srp</a:t>
            </a:r>
            <a:r>
              <a:rPr lang="en-US" dirty="0"/>
              <a:t> - Will send packets and receive all answers. (L2)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82AC0-E012-4649-8EEB-EE2F8053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Requests</a:t>
            </a:r>
          </a:p>
        </p:txBody>
      </p:sp>
    </p:spTree>
    <p:extLst>
      <p:ext uri="{BB962C8B-B14F-4D97-AF65-F5344CB8AC3E}">
        <p14:creationId xmlns:p14="http://schemas.microsoft.com/office/powerpoint/2010/main" val="32482789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2331-9AED-4D47-A0EE-0C5C528D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Sniffing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EBDCB-C31E-417F-9FCE-82F19D04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47" y="3048000"/>
            <a:ext cx="1272129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056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A21E-C266-4900-A09F-23CCD03E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33" y="3657600"/>
            <a:ext cx="14631829" cy="1142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rgbClr val="7030A0"/>
                </a:solidFill>
              </a:rPr>
              <a:t>sniff(</a:t>
            </a:r>
            <a:r>
              <a:rPr lang="en-US" sz="6000" dirty="0">
                <a:solidFill>
                  <a:srgbClr val="00B050"/>
                </a:solidFill>
              </a:rPr>
              <a:t>filter=“</a:t>
            </a:r>
            <a:r>
              <a:rPr lang="en-US" sz="6000" dirty="0" err="1">
                <a:solidFill>
                  <a:srgbClr val="00B050"/>
                </a:solidFill>
              </a:rPr>
              <a:t>tcp</a:t>
            </a:r>
            <a:r>
              <a:rPr lang="en-US" sz="6000" dirty="0">
                <a:solidFill>
                  <a:srgbClr val="00B050"/>
                </a:solidFill>
              </a:rPr>
              <a:t> port 110”</a:t>
            </a:r>
            <a:r>
              <a:rPr lang="en-US" sz="60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8E04-75BE-486D-9B2D-F97E1B21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Sniffing Filters</a:t>
            </a:r>
          </a:p>
        </p:txBody>
      </p:sp>
    </p:spTree>
    <p:extLst>
      <p:ext uri="{BB962C8B-B14F-4D97-AF65-F5344CB8AC3E}">
        <p14:creationId xmlns:p14="http://schemas.microsoft.com/office/powerpoint/2010/main" val="31263022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995194" y="3486243"/>
            <a:ext cx="6172200" cy="108575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eaLnBrk="1" hangingPunct="1"/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68FB-35E4-4CF0-A0B1-698661A6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Scapy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60C29-00FE-4032-887D-0F461F6DCCFF}"/>
              </a:ext>
            </a:extLst>
          </p:cNvPr>
          <p:cNvSpPr txBox="1"/>
          <p:nvPr/>
        </p:nvSpPr>
        <p:spPr>
          <a:xfrm>
            <a:off x="3175794" y="2971800"/>
            <a:ext cx="1021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“</a:t>
            </a:r>
            <a:r>
              <a:rPr lang="en-US" sz="3200" i="1" dirty="0" err="1"/>
              <a:t>Scapy</a:t>
            </a:r>
            <a:r>
              <a:rPr lang="en-US" sz="3200" i="1" dirty="0"/>
              <a:t> is a Python program that enables the user to send, sniff and dissect and forge network packets. This capability enables the construction of tools that can probe, scan or attack networks.”</a:t>
            </a:r>
          </a:p>
        </p:txBody>
      </p:sp>
      <p:pic>
        <p:nvPicPr>
          <p:cNvPr id="1026" name="Picture 2" descr="Image result for scapy">
            <a:extLst>
              <a:ext uri="{FF2B5EF4-FFF2-40B4-BE49-F238E27FC236}">
                <a16:creationId xmlns:a16="http://schemas.microsoft.com/office/drawing/2014/main" id="{F9BC85F1-C8A5-46CB-A67A-D005F827D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594" y="5334000"/>
            <a:ext cx="1997946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6435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9E31-9CD5-4B68-8A9A-42E2C3B7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packets or sets of packets</a:t>
            </a:r>
          </a:p>
          <a:p>
            <a:r>
              <a:rPr lang="en-US" dirty="0"/>
              <a:t>Manipulate the packets</a:t>
            </a:r>
          </a:p>
          <a:p>
            <a:r>
              <a:rPr lang="en-US" dirty="0"/>
              <a:t>Send them on the wire</a:t>
            </a:r>
          </a:p>
          <a:p>
            <a:r>
              <a:rPr lang="en-US" dirty="0"/>
              <a:t>Sniff packets from the wire</a:t>
            </a:r>
          </a:p>
          <a:p>
            <a:r>
              <a:rPr lang="en-US" dirty="0"/>
              <a:t>Preform full protocol lifecycles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176D-D703-4897-B801-8CC69B18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What Can It Do?</a:t>
            </a:r>
          </a:p>
        </p:txBody>
      </p:sp>
    </p:spTree>
    <p:extLst>
      <p:ext uri="{BB962C8B-B14F-4D97-AF65-F5344CB8AC3E}">
        <p14:creationId xmlns:p14="http://schemas.microsoft.com/office/powerpoint/2010/main" val="31118260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D00C-A302-4C32-B772-E4E4FC7F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and research</a:t>
            </a:r>
          </a:p>
          <a:p>
            <a:r>
              <a:rPr lang="en-US" dirty="0"/>
              <a:t>Scanning networks and protocols</a:t>
            </a:r>
          </a:p>
          <a:p>
            <a:r>
              <a:rPr lang="en-US" dirty="0"/>
              <a:t>Attacks (</a:t>
            </a:r>
            <a:r>
              <a:rPr lang="en-US" dirty="0" err="1"/>
              <a:t>DoS</a:t>
            </a:r>
            <a:r>
              <a:rPr lang="en-US" dirty="0"/>
              <a:t>, ARP poisoning)</a:t>
            </a:r>
          </a:p>
          <a:p>
            <a:r>
              <a:rPr lang="en-US" dirty="0"/>
              <a:t>Sniffing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6311C-7259-442B-BFEE-2F3837BA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 It Be Used For?</a:t>
            </a:r>
          </a:p>
        </p:txBody>
      </p:sp>
    </p:spTree>
    <p:extLst>
      <p:ext uri="{BB962C8B-B14F-4D97-AF65-F5344CB8AC3E}">
        <p14:creationId xmlns:p14="http://schemas.microsoft.com/office/powerpoint/2010/main" val="27927903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9FC2-F362-4C43-B105-5819F63E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Supported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6858A-F254-4824-88A7-D91A164F4FDF}"/>
              </a:ext>
            </a:extLst>
          </p:cNvPr>
          <p:cNvSpPr txBox="1"/>
          <p:nvPr/>
        </p:nvSpPr>
        <p:spPr>
          <a:xfrm>
            <a:off x="3632994" y="1890184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802.1Q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802.11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802.3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EAPOL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EAP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BOOTP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FD875-9F0E-4F3A-8AD2-5BCA22C94FF1}"/>
              </a:ext>
            </a:extLst>
          </p:cNvPr>
          <p:cNvSpPr txBox="1"/>
          <p:nvPr/>
        </p:nvSpPr>
        <p:spPr>
          <a:xfrm>
            <a:off x="9652794" y="1890608"/>
            <a:ext cx="220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PPP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ICMP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DNS</a:t>
            </a:r>
          </a:p>
        </p:txBody>
      </p:sp>
    </p:spTree>
    <p:extLst>
      <p:ext uri="{BB962C8B-B14F-4D97-AF65-F5344CB8AC3E}">
        <p14:creationId xmlns:p14="http://schemas.microsoft.com/office/powerpoint/2010/main" val="25729528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B428-5580-4711-9C1A-63FD1680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Scapy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DC989-2310-4E96-8721-FE7F12D0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56" y="2414587"/>
            <a:ext cx="12258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975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433A-83DA-422C-8C42-22CA2AE2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Specific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63E9B0-041A-4FC9-B4F9-DACBA40D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7" y="2667000"/>
            <a:ext cx="1308295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91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15A4-4669-497A-AD6D-05855F6E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TCP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124ED-0188-4D4D-9B15-DD200E000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94" y="2057400"/>
            <a:ext cx="143922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793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109D-1D3C-4B0A-9E71-AB93695E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54400-2F65-4EDF-8CEB-08AC45091BD3}"/>
              </a:ext>
            </a:extLst>
          </p:cNvPr>
          <p:cNvSpPr txBox="1"/>
          <p:nvPr/>
        </p:nvSpPr>
        <p:spPr>
          <a:xfrm>
            <a:off x="2032794" y="3733800"/>
            <a:ext cx="1318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packet = </a:t>
            </a:r>
            <a:r>
              <a:rPr lang="en-US" sz="3600" dirty="0">
                <a:solidFill>
                  <a:schemeClr val="accent2"/>
                </a:solidFill>
              </a:rPr>
              <a:t>sr1(</a:t>
            </a:r>
            <a:r>
              <a:rPr lang="en-US" sz="3600" dirty="0">
                <a:solidFill>
                  <a:srgbClr val="00B050"/>
                </a:solidFill>
              </a:rPr>
              <a:t>IP(</a:t>
            </a:r>
            <a:r>
              <a:rPr lang="en-US" sz="3600" dirty="0" err="1">
                <a:solidFill>
                  <a:srgbClr val="00B050"/>
                </a:solidFill>
              </a:rPr>
              <a:t>dst</a:t>
            </a:r>
            <a:r>
              <a:rPr lang="en-US" sz="3600" dirty="0">
                <a:solidFill>
                  <a:srgbClr val="00B050"/>
                </a:solidFill>
              </a:rPr>
              <a:t>=“192.168.1.1”)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00B0F0"/>
                </a:solidFill>
              </a:rPr>
              <a:t>TCP()</a:t>
            </a:r>
            <a:r>
              <a:rPr lang="en-US" sz="3600" dirty="0"/>
              <a:t>/</a:t>
            </a:r>
            <a:r>
              <a:rPr lang="en-US" sz="3600" dirty="0">
                <a:solidFill>
                  <a:srgbClr val="7030A0"/>
                </a:solidFill>
              </a:rPr>
              <a:t>Raw(“Hello World”)</a:t>
            </a:r>
            <a:r>
              <a:rPr lang="en-US" sz="36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8791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2">
  <a:themeElements>
    <a:clrScheme name="Custom 34">
      <a:dk1>
        <a:srgbClr val="000000"/>
      </a:dk1>
      <a:lt1>
        <a:srgbClr val="FFFFFF"/>
      </a:lt1>
      <a:dk2>
        <a:srgbClr val="930000"/>
      </a:dk2>
      <a:lt2>
        <a:srgbClr val="EEECE1"/>
      </a:lt2>
      <a:accent1>
        <a:srgbClr val="BA0000"/>
      </a:accent1>
      <a:accent2>
        <a:srgbClr val="E54520"/>
      </a:accent2>
      <a:accent3>
        <a:srgbClr val="930000"/>
      </a:accent3>
      <a:accent4>
        <a:srgbClr val="000000"/>
      </a:accent4>
      <a:accent5>
        <a:srgbClr val="4B494B"/>
      </a:accent5>
      <a:accent6>
        <a:srgbClr val="BA0000"/>
      </a:accent6>
      <a:hlink>
        <a:srgbClr val="BA0000"/>
      </a:hlink>
      <a:folHlink>
        <a:srgbClr val="7E7F7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5EB9FBF-382E-4167-8BC0-AE22E6688CA9}" vid="{B517605C-BBF3-4663-9130-44D3D15EBB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2358</TotalTime>
  <Words>403</Words>
  <Application>Microsoft Office PowerPoint</Application>
  <PresentationFormat>Custom</PresentationFormat>
  <Paragraphs>73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Wingdings</vt:lpstr>
      <vt:lpstr>Theme2</vt:lpstr>
      <vt:lpstr>Module 5.8:  Intro to Scapy</vt:lpstr>
      <vt:lpstr>What Is Scapy?</vt:lpstr>
      <vt:lpstr>So What Can It Do?</vt:lpstr>
      <vt:lpstr>What Can It Be Used For?</vt:lpstr>
      <vt:lpstr>Supported Protocols</vt:lpstr>
      <vt:lpstr>Importing Scapy</vt:lpstr>
      <vt:lpstr>Importing Specific Modules</vt:lpstr>
      <vt:lpstr>Simple TCP Request</vt:lpstr>
      <vt:lpstr>Request Structure</vt:lpstr>
      <vt:lpstr>Let’s Add Flags</vt:lpstr>
      <vt:lpstr>Types of Requests</vt:lpstr>
      <vt:lpstr>Sniffing</vt:lpstr>
      <vt:lpstr>Sniffing Filters</vt:lpstr>
      <vt:lpstr>Questions?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Help</dc:title>
  <dc:creator>Keith Wright</dc:creator>
  <cp:lastModifiedBy>raymond agarunov</cp:lastModifiedBy>
  <cp:revision>140</cp:revision>
  <dcterms:created xsi:type="dcterms:W3CDTF">2013-09-03T16:42:48Z</dcterms:created>
  <dcterms:modified xsi:type="dcterms:W3CDTF">2022-01-30T06:34:47Z</dcterms:modified>
</cp:coreProperties>
</file>