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8C796-08E5-447C-AD99-BE3F7CA0B66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597E-B295-4DCE-A975-9B7B91A3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Proceed to explain the correlation between the Traceback and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4597E-B295-4DCE-A975-9B7B91A3B7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" y="-8467"/>
            <a:ext cx="12184486" cy="6839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10495" y="2383123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0" y="1"/>
            <a:ext cx="6559481" cy="683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1616497" y="0"/>
            <a:ext cx="115988" cy="68328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4" y="758774"/>
            <a:ext cx="4185071" cy="1402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1775079" y="5954565"/>
            <a:ext cx="479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ALL RIGHTS RESERVED </a:t>
            </a:r>
            <a:r>
              <a:rPr lang="en-ES" sz="1600" kern="1200" dirty="0">
                <a:latin typeface="Calibri"/>
                <a:ea typeface="+mn-ea"/>
              </a:rPr>
              <a:t>©</a:t>
            </a:r>
            <a:r>
              <a:rPr lang="en-US" sz="1600" kern="1200" dirty="0">
                <a:latin typeface="Calibri"/>
                <a:ea typeface="+mn-ea"/>
              </a:rPr>
              <a:t> COPYRIGHT 2022</a:t>
            </a:r>
            <a:endParaRPr lang="he-IL" sz="1600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496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9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13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912" y="1944898"/>
            <a:ext cx="9742544" cy="29337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41305" lvl="0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341305" lvl="1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341305" lvl="2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341305" lvl="3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341305" lvl="4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12" y="912989"/>
            <a:ext cx="9742544" cy="54864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2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26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514326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3811" y="1317577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3" indent="-226473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809" y="277671"/>
            <a:ext cx="12006659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354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24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lang="en-GB" sz="36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0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4079" y="3075058"/>
            <a:ext cx="5103844" cy="707887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8555410" y="4562896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4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59" y="4306409"/>
            <a:ext cx="12192000" cy="70788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GB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57" y="5337316"/>
            <a:ext cx="12192002" cy="8163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36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54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615441"/>
            <a:ext cx="11804381" cy="419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7" y="399205"/>
            <a:ext cx="11804381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88" y="40640"/>
            <a:ext cx="11187112" cy="2746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11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59836" y="691516"/>
            <a:ext cx="12392951" cy="5914534"/>
            <a:chOff x="-63232" y="696966"/>
            <a:chExt cx="12392951" cy="59145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696966"/>
              <a:ext cx="12392951" cy="4844621"/>
              <a:chOff x="-63232" y="696966"/>
              <a:chExt cx="12392951" cy="484462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97741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698045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80514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1054774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316187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501836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69696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804062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95816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92225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302934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975259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6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31361" y="6282149"/>
            <a:ext cx="1278083" cy="41439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62"/>
            <a:ext cx="10515600" cy="6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83473"/>
            <a:ext cx="10515599" cy="4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EDA1008-5BD4-4883-812F-4A208CD0589F}"/>
              </a:ext>
            </a:extLst>
          </p:cNvPr>
          <p:cNvSpPr txBox="1">
            <a:spLocks/>
          </p:cNvSpPr>
          <p:nvPr/>
        </p:nvSpPr>
        <p:spPr>
          <a:xfrm>
            <a:off x="275281" y="6355488"/>
            <a:ext cx="725405" cy="470262"/>
          </a:xfrm>
          <a:prstGeom prst="ellipse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44" indent="-28574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DD04-69E4-4763-BF28-2DF1986D3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Module 5.11.2: </a:t>
            </a:r>
            <a:br>
              <a:rPr lang="en-US" sz="4400" b="0" dirty="0"/>
            </a:br>
            <a:r>
              <a:rPr lang="en-US" sz="4400" b="0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663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054-8425-4F1C-AA88-57856059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845C6-25F1-41F0-A992-9425C1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Traceback</a:t>
            </a:r>
          </a:p>
        </p:txBody>
      </p:sp>
    </p:spTree>
    <p:extLst>
      <p:ext uri="{BB962C8B-B14F-4D97-AF65-F5344CB8AC3E}">
        <p14:creationId xmlns:p14="http://schemas.microsoft.com/office/powerpoint/2010/main" val="1186550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E18FAC-79E8-493A-81EC-8C2777441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6" r="-13317"/>
          <a:stretch/>
        </p:blipFill>
        <p:spPr>
          <a:xfrm>
            <a:off x="1099242" y="1621053"/>
            <a:ext cx="7487277" cy="130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3BE0B-9760-4E74-AFB3-8516A7E1A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22"/>
          <a:stretch/>
        </p:blipFill>
        <p:spPr>
          <a:xfrm>
            <a:off x="605415" y="5138530"/>
            <a:ext cx="7981121" cy="1639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89131-E6B6-40C4-85EA-823FE6D3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71" b="22696"/>
          <a:stretch/>
        </p:blipFill>
        <p:spPr>
          <a:xfrm>
            <a:off x="605414" y="3916017"/>
            <a:ext cx="7981121" cy="1341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38509-EA5D-44BC-B632-645CA8B5F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00" b="40949"/>
          <a:stretch/>
        </p:blipFill>
        <p:spPr>
          <a:xfrm>
            <a:off x="605413" y="2812774"/>
            <a:ext cx="7981121" cy="1222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57D47-6CC7-470E-BE9B-85BCABE7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59" b="73906"/>
          <a:stretch/>
        </p:blipFill>
        <p:spPr>
          <a:xfrm>
            <a:off x="605407" y="914398"/>
            <a:ext cx="7981121" cy="913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4C134-0CBA-48A1-9F48-EDA645CB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541"/>
          <a:stretch/>
        </p:blipFill>
        <p:spPr>
          <a:xfrm>
            <a:off x="605399" y="79928"/>
            <a:ext cx="7981121" cy="834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F4544-B89E-4F4F-9232-EC8BE1D3F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05"/>
          <a:stretch/>
        </p:blipFill>
        <p:spPr>
          <a:xfrm>
            <a:off x="605386" y="79920"/>
            <a:ext cx="558278" cy="6698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5A2F8-B9C2-44A1-9960-C43FB8DCB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51" t="22934" b="57510"/>
          <a:stretch/>
        </p:blipFill>
        <p:spPr>
          <a:xfrm>
            <a:off x="7449243" y="1621052"/>
            <a:ext cx="1137264" cy="1309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DA64B-1B11-4EEF-AE17-295DEA8B1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83" t="47843" r="26263" b="47037"/>
          <a:stretch/>
        </p:blipFill>
        <p:spPr>
          <a:xfrm>
            <a:off x="5223655" y="3284011"/>
            <a:ext cx="850284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0EF0A2-580A-42D8-90E8-26921C0CB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70"/>
          <a:stretch/>
        </p:blipFill>
        <p:spPr>
          <a:xfrm>
            <a:off x="6281530" y="3315744"/>
            <a:ext cx="5793530" cy="600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D50A02-69A4-4DA3-9363-AAF10B20B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730"/>
          <a:stretch/>
        </p:blipFill>
        <p:spPr>
          <a:xfrm>
            <a:off x="6281530" y="3916016"/>
            <a:ext cx="5793530" cy="3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3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ACCED-F7E8-44DC-9FC0-1E8DEF8F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7"/>
          <a:stretch/>
        </p:blipFill>
        <p:spPr>
          <a:xfrm>
            <a:off x="2035738" y="1192697"/>
            <a:ext cx="8120524" cy="5271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16187-8722-47C0-BDF5-608E322F3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43"/>
          <a:stretch/>
        </p:blipFill>
        <p:spPr>
          <a:xfrm>
            <a:off x="2035738" y="394057"/>
            <a:ext cx="8120524" cy="7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7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ACCED-F7E8-44DC-9FC0-1E8DEF8FF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7"/>
          <a:stretch/>
        </p:blipFill>
        <p:spPr>
          <a:xfrm>
            <a:off x="2035738" y="1192697"/>
            <a:ext cx="8120524" cy="5271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16187-8722-47C0-BDF5-608E322F3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43"/>
          <a:stretch/>
        </p:blipFill>
        <p:spPr>
          <a:xfrm>
            <a:off x="2035738" y="394057"/>
            <a:ext cx="8120524" cy="7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89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4A60-EEA4-4991-968A-1FB29864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the traceback is:</a:t>
            </a:r>
          </a:p>
          <a:p>
            <a:pPr marL="0" indent="0">
              <a:buNone/>
            </a:pPr>
            <a:r>
              <a:rPr lang="en-US" dirty="0"/>
              <a:t>	What called what, up until the error happened?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helps you find the source of the bug!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74DB7-3198-49CF-92EC-BA9176E1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Traceback</a:t>
            </a:r>
          </a:p>
        </p:txBody>
      </p:sp>
    </p:spTree>
    <p:extLst>
      <p:ext uri="{BB962C8B-B14F-4D97-AF65-F5344CB8AC3E}">
        <p14:creationId xmlns:p14="http://schemas.microsoft.com/office/powerpoint/2010/main" val="29053700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495-4A36-40C8-8932-4655C982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raise an exception using the keyword </a:t>
            </a:r>
            <a:r>
              <a:rPr lang="en-US" b="1" dirty="0">
                <a:latin typeface="Consolas" panose="020B0609020204030204" pitchFamily="49" charset="0"/>
              </a:rPr>
              <a:t>raise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then give the type of error we want to raise, followed by brackets.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99E07-69B4-4A3A-9AF5-B86EA5A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our own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D409D-E69E-40F8-97B7-B1C13C9E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23" y="2940227"/>
            <a:ext cx="5535354" cy="3162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7AF94-EB80-4DCA-99E7-DA9F062C37DB}"/>
              </a:ext>
            </a:extLst>
          </p:cNvPr>
          <p:cNvSpPr txBox="1"/>
          <p:nvPr/>
        </p:nvSpPr>
        <p:spPr>
          <a:xfrm>
            <a:off x="6858000" y="5571460"/>
            <a:ext cx="404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There is no error message!</a:t>
            </a:r>
          </a:p>
        </p:txBody>
      </p:sp>
    </p:spTree>
    <p:extLst>
      <p:ext uri="{BB962C8B-B14F-4D97-AF65-F5344CB8AC3E}">
        <p14:creationId xmlns:p14="http://schemas.microsoft.com/office/powerpoint/2010/main" val="130713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4151-B995-41F6-B68F-E0C9BB5F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wanted error message should be given as an input (string).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10A7C-6821-41C9-B2F1-642DFD21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D24A9-FA36-4634-AD1F-63AFDA63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18" y="2391907"/>
            <a:ext cx="7974764" cy="37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6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FA3D-1A04-4498-914F-895CD724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Errors are caught using the </a:t>
            </a:r>
            <a:r>
              <a:rPr lang="en-US" b="1" dirty="0">
                <a:latin typeface="Consolas" panose="020B0609020204030204" pitchFamily="49" charset="0"/>
              </a:rPr>
              <a:t>try/except</a:t>
            </a:r>
            <a:r>
              <a:rPr lang="en-US" dirty="0"/>
              <a:t> clauses.</a:t>
            </a:r>
          </a:p>
          <a:p>
            <a:pPr marL="0" indent="0">
              <a:buNone/>
            </a:pPr>
            <a:r>
              <a:rPr lang="en-US" dirty="0"/>
              <a:t>Inside try should be the code that can raise an error.</a:t>
            </a:r>
          </a:p>
          <a:p>
            <a:pPr marL="0" indent="0">
              <a:buNone/>
            </a:pPr>
            <a:r>
              <a:rPr lang="en-US" dirty="0"/>
              <a:t>The except should catch the error, and execute a different code.</a:t>
            </a:r>
          </a:p>
          <a:p>
            <a:pPr marL="0" indent="0">
              <a:buNone/>
            </a:pPr>
            <a:r>
              <a:rPr lang="en-US" dirty="0"/>
              <a:t>The error type should be written explicitly!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047D3-1193-49B1-82CD-A4F37360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16EC6-5FAB-463E-B5AE-637F768A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17" y="3896311"/>
            <a:ext cx="8309566" cy="22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2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2FE8-B817-43E9-9C0B-B322A5ED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219"/>
            <a:ext cx="10515600" cy="551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don’t catch the right error type, the error is not caught.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4FBF9-F239-426C-BD17-3DC8EA24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81100"/>
            <a:ext cx="9401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2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1278-000F-4A8F-86A4-1441E5B8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93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catch multiple error types in one </a:t>
            </a:r>
            <a:r>
              <a:rPr lang="en-US" b="1" dirty="0">
                <a:latin typeface="Consolas" panose="020B0609020204030204" pitchFamily="49" charset="0"/>
              </a:rPr>
              <a:t>except</a:t>
            </a:r>
            <a:r>
              <a:rPr lang="en-US" dirty="0"/>
              <a:t> clause, by using a tuple of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put multiple </a:t>
            </a:r>
            <a:r>
              <a:rPr lang="en-US" b="1" dirty="0">
                <a:latin typeface="Consolas" panose="020B0609020204030204" pitchFamily="49" charset="0"/>
              </a:rPr>
              <a:t>except</a:t>
            </a:r>
            <a:r>
              <a:rPr lang="en-US" dirty="0"/>
              <a:t> clauses. If an exception is raised, they each will be checked in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AAC20-49C2-4C0E-8ED8-D0DC7107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Error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1A26C-FD51-4BBF-A91E-2104F0B1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21" y="1688117"/>
            <a:ext cx="6036597" cy="1932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34DD3-5AE4-4C97-B1B7-FC6454C2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23" y="3774558"/>
            <a:ext cx="6036596" cy="23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C18A-0D03-45E2-8817-5466B3E6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easiest to find, to the hardest to find: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SyntaxError</a:t>
            </a:r>
            <a:r>
              <a:rPr lang="en-US" dirty="0"/>
              <a:t> – the text is not correct Python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RuntimeError</a:t>
            </a:r>
            <a:r>
              <a:rPr lang="en-US" dirty="0"/>
              <a:t> – the text is Python code, but had an error during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– an error in your algorithm, think again how you should solve the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320E8-E12F-4AF4-BC97-F0CF126A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3 Types of Errors in Python</a:t>
            </a:r>
          </a:p>
        </p:txBody>
      </p:sp>
    </p:spTree>
    <p:extLst>
      <p:ext uri="{BB962C8B-B14F-4D97-AF65-F5344CB8AC3E}">
        <p14:creationId xmlns:p14="http://schemas.microsoft.com/office/powerpoint/2010/main" val="1745600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1932-8B64-4603-9CD2-EB7F603A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27B86-3266-405E-A291-1082943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Exceptions Hierarchy Tree?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26F89-F06D-4FD1-B351-F14A0F642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1"/>
          <a:stretch/>
        </p:blipFill>
        <p:spPr>
          <a:xfrm>
            <a:off x="2730423" y="1388717"/>
            <a:ext cx="3603958" cy="4788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106EC-0B6F-48C7-93F7-A47D6CEE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2"/>
          <a:stretch/>
        </p:blipFill>
        <p:spPr>
          <a:xfrm>
            <a:off x="6334380" y="1388717"/>
            <a:ext cx="3404951" cy="47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08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5EE6-7B9A-43A4-809E-A444BA2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any type of Exception in your </a:t>
            </a:r>
            <a:r>
              <a:rPr lang="en-US" b="1" dirty="0">
                <a:latin typeface="Consolas" panose="020B0609020204030204" pitchFamily="49" charset="0"/>
              </a:rPr>
              <a:t>except</a:t>
            </a:r>
            <a:r>
              <a:rPr lang="en-US" dirty="0"/>
              <a:t> clause, and it will also catch all exception types underneath it in the hierarchy.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For example:</a:t>
            </a:r>
          </a:p>
          <a:p>
            <a:r>
              <a:rPr lang="en-US" dirty="0"/>
              <a:t>Catching </a:t>
            </a:r>
            <a:r>
              <a:rPr lang="en-US" dirty="0" err="1"/>
              <a:t>ImportError</a:t>
            </a:r>
            <a:r>
              <a:rPr lang="en-US" dirty="0"/>
              <a:t> will catch both </a:t>
            </a:r>
            <a:r>
              <a:rPr lang="en-US" dirty="0" err="1"/>
              <a:t>ImportError</a:t>
            </a:r>
            <a:r>
              <a:rPr lang="en-US" dirty="0"/>
              <a:t> and </a:t>
            </a:r>
            <a:r>
              <a:rPr lang="en-US" dirty="0" err="1"/>
              <a:t>ModuleNotFoundError</a:t>
            </a:r>
            <a:r>
              <a:rPr lang="en-US" dirty="0"/>
              <a:t>.</a:t>
            </a:r>
          </a:p>
          <a:p>
            <a:r>
              <a:rPr lang="en-US" dirty="0"/>
              <a:t>Catching Exception will catch all Exception types!</a:t>
            </a:r>
          </a:p>
        </p:txBody>
      </p:sp>
    </p:spTree>
    <p:extLst>
      <p:ext uri="{BB962C8B-B14F-4D97-AF65-F5344CB8AC3E}">
        <p14:creationId xmlns:p14="http://schemas.microsoft.com/office/powerpoint/2010/main" val="3518802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ACB7-3977-4E1D-90C3-85A1247F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7963"/>
            <a:ext cx="10515600" cy="200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inexperienced programmers do this.</a:t>
            </a:r>
          </a:p>
          <a:p>
            <a:pPr marL="0" indent="0">
              <a:buNone/>
            </a:pPr>
            <a:r>
              <a:rPr lang="en-US" dirty="0"/>
              <a:t>This is very bad – this will also catch </a:t>
            </a:r>
            <a:r>
              <a:rPr lang="en-US" b="1" dirty="0" err="1">
                <a:latin typeface="Consolas" panose="020B0609020204030204" pitchFamily="49" charset="0"/>
              </a:rPr>
              <a:t>KeyboardInterrupt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</a:rPr>
              <a:t>SystemExit</a:t>
            </a:r>
            <a:r>
              <a:rPr lang="en-US" dirty="0"/>
              <a:t>, or any crucial Exceptions that you don’t want to catch!</a:t>
            </a:r>
          </a:p>
          <a:p>
            <a:pPr marL="0" indent="0">
              <a:buNone/>
            </a:pPr>
            <a:r>
              <a:rPr lang="en-US" dirty="0"/>
              <a:t>If you want to catch any error type, use </a:t>
            </a:r>
            <a:r>
              <a:rPr lang="en-US" b="1" dirty="0">
                <a:latin typeface="Consolas" panose="020B0609020204030204" pitchFamily="49" charset="0"/>
              </a:rPr>
              <a:t>except Exception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7C41-77D4-4DDB-890F-305C2659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Never, ever – empty except clause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8F85E-C595-4A50-9748-0B5E85BC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16257"/>
            <a:ext cx="8610600" cy="2562225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C1BAFCC-87B5-4C39-8F07-BB64916A8A72}"/>
              </a:ext>
            </a:extLst>
          </p:cNvPr>
          <p:cNvSpPr>
            <a:spLocks noChangeAspect="1"/>
          </p:cNvSpPr>
          <p:nvPr/>
        </p:nvSpPr>
        <p:spPr>
          <a:xfrm rot="2745574">
            <a:off x="7377066" y="1334952"/>
            <a:ext cx="1828800" cy="1828800"/>
          </a:xfrm>
          <a:prstGeom prst="plus">
            <a:avLst>
              <a:gd name="adj" fmla="val 435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372D-0E0F-4E0D-9CBD-262B0F74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Earlier we learned how to create an exception and raise it.</a:t>
            </a:r>
          </a:p>
          <a:p>
            <a:pPr marL="0" indent="0">
              <a:buNone/>
            </a:pPr>
            <a:r>
              <a:rPr lang="en-US" dirty="0"/>
              <a:t>You can catch and use your exception by using the “as e” syntax.</a:t>
            </a:r>
          </a:p>
          <a:p>
            <a:pPr marL="0" indent="0">
              <a:buNone/>
            </a:pPr>
            <a:r>
              <a:rPr lang="en-US" dirty="0"/>
              <a:t>Your exception’s type can be received by using type(e).</a:t>
            </a:r>
          </a:p>
          <a:p>
            <a:pPr marL="0" indent="0">
              <a:buNone/>
            </a:pPr>
            <a:r>
              <a:rPr lang="en-US" dirty="0"/>
              <a:t>Your exception’s error message can be received by using str(e).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7FBDA-80F2-4C82-8129-4E7EE504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an Exception and Using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C34AE-0FA4-4856-B57D-4746A97E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5163"/>
            <a:ext cx="5856656" cy="31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086E-90FC-4C8B-99CF-63B76FEE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F06A-DED3-4EF7-B41F-902238E7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616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070B-962B-4879-A8DF-A19DF0BD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61BC-E768-4F80-86E1-407F3E2E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07026-D761-41A0-9337-81E04B12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73" y="1432457"/>
            <a:ext cx="8448053" cy="47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30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CF12-FF41-418D-B932-4877892F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these errors, the text is correct Python code, but an error was found during execution.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344D-62B3-4175-BDCF-D00EC662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DE97D-F55F-450B-9A4A-6D77B81F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4" y="3068016"/>
            <a:ext cx="5371686" cy="3074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B5AAC-F261-4B3C-9154-8A1BECAD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1" y="3589311"/>
            <a:ext cx="5371686" cy="25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4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6CED-CC4F-4AD0-AA2B-9245CAE0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most annoying type of error. No Exception is raised here.</a:t>
            </a:r>
          </a:p>
          <a:p>
            <a:pPr marL="0" indent="0">
              <a:buNone/>
            </a:pPr>
            <a:r>
              <a:rPr lang="en-US" dirty="0"/>
              <a:t>It happens when your code gives you a different output than expected.</a:t>
            </a:r>
          </a:p>
          <a:p>
            <a:pPr marL="0" indent="0">
              <a:buNone/>
            </a:pPr>
            <a:r>
              <a:rPr lang="en-US" dirty="0"/>
              <a:t>This means you have a problem in your algorithm, and you need to either rethink it, or rewrite it.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97176-6A10-4432-BC59-902A42FA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FE58-B290-4B52-9FC9-BEF6A2B0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4375495"/>
            <a:ext cx="75628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244E-0B5A-4020-9457-58C8F0D4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1CCF4-1105-4A0D-9A04-FEDF87BD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an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75CC-8874-42FE-BF40-E44EF4BF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0" y="1825625"/>
            <a:ext cx="11401859" cy="32037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A088B9-5749-4EF0-9D94-272D99A7422A}"/>
              </a:ext>
            </a:extLst>
          </p:cNvPr>
          <p:cNvSpPr/>
          <p:nvPr/>
        </p:nvSpPr>
        <p:spPr>
          <a:xfrm>
            <a:off x="218661" y="4383310"/>
            <a:ext cx="2633869" cy="646043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E8D9E-D461-420E-98DA-4B6071722CED}"/>
              </a:ext>
            </a:extLst>
          </p:cNvPr>
          <p:cNvSpPr txBox="1"/>
          <p:nvPr/>
        </p:nvSpPr>
        <p:spPr>
          <a:xfrm>
            <a:off x="352838" y="4895272"/>
            <a:ext cx="236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Error Type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4BE83-4014-41B9-99D1-CF6385AE68CC}"/>
              </a:ext>
            </a:extLst>
          </p:cNvPr>
          <p:cNvSpPr/>
          <p:nvPr/>
        </p:nvSpPr>
        <p:spPr>
          <a:xfrm>
            <a:off x="2894760" y="4383310"/>
            <a:ext cx="6358570" cy="646043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C63-302C-457C-87A0-FCC990683BA6}"/>
              </a:ext>
            </a:extLst>
          </p:cNvPr>
          <p:cNvSpPr txBox="1"/>
          <p:nvPr/>
        </p:nvSpPr>
        <p:spPr>
          <a:xfrm>
            <a:off x="4256011" y="4895272"/>
            <a:ext cx="363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Error Message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1C3B8E-9DFD-46F1-81DF-7DE3E46BEED5}"/>
              </a:ext>
            </a:extLst>
          </p:cNvPr>
          <p:cNvSpPr/>
          <p:nvPr/>
        </p:nvSpPr>
        <p:spPr>
          <a:xfrm>
            <a:off x="352838" y="2819611"/>
            <a:ext cx="11401858" cy="142876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5ED5E-3246-40FA-A4C1-7FD8E84EFF4F}"/>
              </a:ext>
            </a:extLst>
          </p:cNvPr>
          <p:cNvSpPr txBox="1"/>
          <p:nvPr/>
        </p:nvSpPr>
        <p:spPr>
          <a:xfrm>
            <a:off x="7435296" y="2151481"/>
            <a:ext cx="363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Error Traceback</a:t>
            </a:r>
          </a:p>
        </p:txBody>
      </p:sp>
    </p:spTree>
    <p:extLst>
      <p:ext uri="{BB962C8B-B14F-4D97-AF65-F5344CB8AC3E}">
        <p14:creationId xmlns:p14="http://schemas.microsoft.com/office/powerpoint/2010/main" val="180870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D6B3-D80A-4406-803D-7C2CD902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70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different error types in Python.</a:t>
            </a:r>
          </a:p>
          <a:p>
            <a:pPr marL="0" indent="0">
              <a:buNone/>
            </a:pPr>
            <a:r>
              <a:rPr lang="en-US" dirty="0"/>
              <a:t>You will slowly get to know them.</a:t>
            </a:r>
          </a:p>
          <a:p>
            <a:pPr marL="0" indent="0">
              <a:buNone/>
            </a:pPr>
            <a:r>
              <a:rPr lang="en-US" dirty="0"/>
              <a:t>They are arranged in a hierarchy (tree), with some Exceptions being a specific case of others.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6125A-03EB-46F3-96D0-5224BB1A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7AA19-BB61-48E3-8AD3-F7BCF60F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3" y="590997"/>
            <a:ext cx="2042016" cy="55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8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1932-8B64-4603-9CD2-EB7F603A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27B86-3266-405E-A291-1082943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Hierarchy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26F89-F06D-4FD1-B351-F14A0F642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1"/>
          <a:stretch/>
        </p:blipFill>
        <p:spPr>
          <a:xfrm>
            <a:off x="2730423" y="1388717"/>
            <a:ext cx="3603958" cy="4788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106EC-0B6F-48C7-93F7-A47D6CEE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2"/>
          <a:stretch/>
        </p:blipFill>
        <p:spPr>
          <a:xfrm>
            <a:off x="6334380" y="1388717"/>
            <a:ext cx="3404951" cy="47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5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E481-E6FD-4627-B5AD-23ADC7D3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usually is text that explains why the exception was raised.</a:t>
            </a:r>
          </a:p>
          <a:p>
            <a:pPr marL="0" indent="0">
              <a:buNone/>
            </a:pPr>
            <a:r>
              <a:rPr lang="en-US" dirty="0"/>
              <a:t>Read it!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417B-3225-4404-97FE-3374DECD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19002200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114</TotalTime>
  <Words>572</Words>
  <Application>Microsoft Office PowerPoint</Application>
  <PresentationFormat>Widescreen</PresentationFormat>
  <Paragraphs>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Wingdings</vt:lpstr>
      <vt:lpstr>Theme2</vt:lpstr>
      <vt:lpstr>Module 5.11.2:  Exception Handling</vt:lpstr>
      <vt:lpstr>There 3 Types of Errors in Python</vt:lpstr>
      <vt:lpstr>SyntaxError</vt:lpstr>
      <vt:lpstr>Runtime Errors</vt:lpstr>
      <vt:lpstr>Logical Error</vt:lpstr>
      <vt:lpstr>Different Parts of an Exception</vt:lpstr>
      <vt:lpstr>Error Type</vt:lpstr>
      <vt:lpstr>Exceptions Hierarchy Tree</vt:lpstr>
      <vt:lpstr>Error Message</vt:lpstr>
      <vt:lpstr>Traceback</vt:lpstr>
      <vt:lpstr>PowerPoint Presentation</vt:lpstr>
      <vt:lpstr>PowerPoint Presentation</vt:lpstr>
      <vt:lpstr>PowerPoint Presentation</vt:lpstr>
      <vt:lpstr>Traceback</vt:lpstr>
      <vt:lpstr>Raising our own Exception</vt:lpstr>
      <vt:lpstr>Adding an Error Message</vt:lpstr>
      <vt:lpstr>Catching Errors</vt:lpstr>
      <vt:lpstr>PowerPoint Presentation</vt:lpstr>
      <vt:lpstr>Catching Multiple Error Types</vt:lpstr>
      <vt:lpstr>Remember the Exceptions Hierarchy Tree?</vt:lpstr>
      <vt:lpstr>PowerPoint Presentation</vt:lpstr>
      <vt:lpstr>Never, ever – empty except clause</vt:lpstr>
      <vt:lpstr>Catching an Exception and Using It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Bell</dc:creator>
  <cp:lastModifiedBy>raymond agarunov</cp:lastModifiedBy>
  <cp:revision>22</cp:revision>
  <dcterms:created xsi:type="dcterms:W3CDTF">2019-05-29T05:47:27Z</dcterms:created>
  <dcterms:modified xsi:type="dcterms:W3CDTF">2022-01-30T06:40:43Z</dcterms:modified>
</cp:coreProperties>
</file>