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93" r:id="rId5"/>
    <p:sldId id="294" r:id="rId6"/>
    <p:sldId id="295" r:id="rId7"/>
    <p:sldId id="319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12" r:id="rId18"/>
    <p:sldId id="313" r:id="rId19"/>
    <p:sldId id="315" r:id="rId20"/>
    <p:sldId id="316" r:id="rId21"/>
    <p:sldId id="317" r:id="rId22"/>
    <p:sldId id="318" r:id="rId23"/>
    <p:sldId id="305" r:id="rId24"/>
    <p:sldId id="306" r:id="rId25"/>
    <p:sldId id="307" r:id="rId26"/>
    <p:sldId id="308" r:id="rId27"/>
    <p:sldId id="281" r:id="rId28"/>
    <p:sldId id="309" r:id="rId29"/>
    <p:sldId id="311" r:id="rId30"/>
    <p:sldId id="285" r:id="rId31"/>
  </p:sldIdLst>
  <p:sldSz cx="9144000" cy="6858000" type="screen4x3"/>
  <p:notesSz cx="6858000" cy="9144000"/>
  <p:embeddedFontLst>
    <p:embeddedFont>
      <p:font typeface="-윤고딕340" charset="-127"/>
      <p:regular r:id="rId33"/>
    </p:embeddedFont>
    <p:embeddedFont>
      <p:font typeface="양재붓꽃체L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-윤고딕330" charset="-127"/>
      <p:regular r:id="rId37"/>
    </p:embeddedFont>
    <p:embeddedFont>
      <p:font typeface="Yoon 윤고딕 550_TT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6B5E4"/>
    <a:srgbClr val="FFCC66"/>
    <a:srgbClr val="339966"/>
    <a:srgbClr val="0033CC"/>
    <a:srgbClr val="660033"/>
    <a:srgbClr val="A50021"/>
    <a:srgbClr val="FFCC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2198" autoAdjust="0"/>
  </p:normalViewPr>
  <p:slideViewPr>
    <p:cSldViewPr>
      <p:cViewPr varScale="1">
        <p:scale>
          <a:sx n="59" d="100"/>
          <a:sy n="59" d="100"/>
        </p:scale>
        <p:origin x="-1872" y="-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658571-7EB0-40D5-9088-063A59C59B47}" type="datetime1">
              <a:rPr lang="ko-KR" altLang="en-US"/>
              <a:pPr lvl="0">
                <a:defRPr lang="ko-KR" altLang="en-US"/>
              </a:pPr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C33EF00-BB1E-42E8-9466-D6066537D6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087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256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04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1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27404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charset="-127"/>
                <a:ea typeface="Yoon 윤고딕 550_TT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47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77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54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62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71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97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42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3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69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532" y="188082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ATM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48331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201011633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권혁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주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3749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201011661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류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인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곤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8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629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92796"/>
            <a:ext cx="7834719" cy="384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13123"/>
            <a:ext cx="8145900" cy="444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1580" y="1160748"/>
            <a:ext cx="435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출금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456892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7884" y="2456892"/>
            <a:ext cx="41764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3808" y="2928864"/>
            <a:ext cx="565262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7864" y="3501008"/>
            <a:ext cx="31323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572" y="299695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52836"/>
            <a:ext cx="7422818" cy="404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35596" y="1268760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예금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24844"/>
            <a:ext cx="8297866" cy="38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71600" y="134076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이체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664804"/>
            <a:ext cx="7368984" cy="39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07604" y="1160748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조회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1196752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잘못된 비밀번호 입력 커뮤니케이션 다이어그램</a:t>
            </a:r>
            <a:endParaRPr lang="ko-KR" altLang="en-US" dirty="0">
              <a:solidFill>
                <a:srgbClr val="36B5E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488761" cy="42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2672916"/>
            <a:ext cx="7740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</a:rPr>
              <a:t>"Class - Responsibility - Collaborator“</a:t>
            </a:r>
          </a:p>
          <a:p>
            <a:r>
              <a:rPr lang="en-US" altLang="ko-KR" sz="3200" dirty="0" smtClean="0">
                <a:solidFill>
                  <a:srgbClr val="00B0F0"/>
                </a:solidFill>
              </a:rPr>
              <a:t>   (</a:t>
            </a:r>
            <a:r>
              <a:rPr lang="ko-KR" altLang="en-US" sz="3200" dirty="0" smtClean="0">
                <a:solidFill>
                  <a:srgbClr val="00B0F0"/>
                </a:solidFill>
              </a:rPr>
              <a:t>객체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책임 </a:t>
            </a:r>
            <a:r>
              <a:rPr lang="en-US" altLang="ko-KR" sz="3200" dirty="0" smtClean="0">
                <a:solidFill>
                  <a:srgbClr val="00B0F0"/>
                </a:solidFill>
              </a:rPr>
              <a:t>- </a:t>
            </a:r>
            <a:r>
              <a:rPr lang="ko-KR" altLang="en-US" sz="3200" dirty="0" smtClean="0">
                <a:solidFill>
                  <a:srgbClr val="00B0F0"/>
                </a:solidFill>
              </a:rPr>
              <a:t>공동 작업자</a:t>
            </a:r>
            <a:r>
              <a:rPr lang="en-US" altLang="ko-KR" sz="3200" dirty="0" smtClean="0">
                <a:solidFill>
                  <a:srgbClr val="00B0F0"/>
                </a:solidFill>
              </a:rPr>
              <a:t>)</a:t>
            </a:r>
            <a:r>
              <a:rPr lang="ko-KR" altLang="en-US" sz="3200" dirty="0" smtClean="0">
                <a:solidFill>
                  <a:srgbClr val="00B0F0"/>
                </a:solidFill>
              </a:rPr>
              <a:t>의 약자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8820472" cy="58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503548" y="2960948"/>
            <a:ext cx="828092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1540" y="5625244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39552" y="5625244"/>
            <a:ext cx="828092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1540" y="1052736"/>
            <a:ext cx="8352928" cy="313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540" y="4689140"/>
            <a:ext cx="83889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836712"/>
            <a:ext cx="867696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467544" y="4473116"/>
            <a:ext cx="82809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03548" y="4473116"/>
            <a:ext cx="828092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5536" y="980728"/>
            <a:ext cx="838893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31692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1540" y="5301208"/>
            <a:ext cx="8316924" cy="1188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159336" y="1763909"/>
            <a:ext cx="413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Requirement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Usecase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159336" y="2623863"/>
            <a:ext cx="4888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용어집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159336" y="2193886"/>
            <a:ext cx="5716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Requirement - Domain Model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151620" y="3483817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151620" y="3053840"/>
            <a:ext cx="4464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40" y="26310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목차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151620" y="3913794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Analysis –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Comunication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Diagram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51620" y="4343771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Design – Detailed Class Diagram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151620" y="4773748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8. Design – DB Schema</a:t>
            </a: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151620" y="520372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9. Implementation – Component Diagram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115616" y="5633702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10. Implementation – Deployment Diagram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115616" y="6063679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11. Implementation –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764703"/>
            <a:ext cx="8568952" cy="607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503548" y="3068960"/>
            <a:ext cx="81009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5536" y="1016732"/>
            <a:ext cx="8208912" cy="5652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31540" y="3068960"/>
            <a:ext cx="8136904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5625244"/>
            <a:ext cx="810090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836712"/>
            <a:ext cx="8532949" cy="57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75556" y="1268760"/>
            <a:ext cx="813690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4077072"/>
            <a:ext cx="8100900" cy="219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CRC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카드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800708"/>
            <a:ext cx="8892480" cy="59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9532" y="1448780"/>
            <a:ext cx="8424936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4293096"/>
            <a:ext cx="8424936" cy="21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79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Detailed Class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77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38576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2020" y="1556792"/>
            <a:ext cx="37814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80212" y="450912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클래스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Schema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5475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Atm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20" y="1988840"/>
            <a:ext cx="67913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Component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1016732"/>
            <a:ext cx="8349058" cy="54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Deployment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732" y="1412776"/>
            <a:ext cx="4680545" cy="419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64004" y="2515252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13633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43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628800"/>
            <a:ext cx="5924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628800"/>
            <a:ext cx="59245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2636912"/>
            <a:ext cx="1872208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195736" y="544522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672" y="2132856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376" y="1628800"/>
            <a:ext cx="519725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9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Q/A</a:t>
            </a:r>
            <a:endParaRPr lang="en-US" altLang="ko-KR" sz="199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Usecase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6" y="1016732"/>
            <a:ext cx="6467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3948" y="267291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en-US" altLang="ko-KR" sz="60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3908" y="3688579"/>
            <a:ext cx="4104456" cy="0"/>
          </a:xfrm>
          <a:prstGeom prst="line">
            <a:avLst/>
          </a:prstGeom>
          <a:ln>
            <a:solidFill>
              <a:srgbClr val="36B5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5019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Domain Model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088740"/>
            <a:ext cx="74199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1540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6B5E4"/>
                </a:solidFill>
              </a:rPr>
              <a:t>고</a:t>
            </a:r>
            <a:r>
              <a:rPr lang="ko-KR" altLang="en-US" smtClean="0">
                <a:solidFill>
                  <a:srgbClr val="36B5E4"/>
                </a:solidFill>
              </a:rPr>
              <a:t>객</a:t>
            </a:r>
            <a:endParaRPr lang="ko-KR" altLang="en-US">
              <a:solidFill>
                <a:srgbClr val="36B5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9772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세</a:t>
            </a:r>
            <a:r>
              <a:rPr lang="ko-KR" altLang="en-US" dirty="0" smtClean="0">
                <a:solidFill>
                  <a:srgbClr val="36B5E4"/>
                </a:solidFill>
              </a:rPr>
              <a:t>션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3477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6B5E4"/>
                </a:solidFill>
              </a:rPr>
              <a:t>거래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3929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36B5E4"/>
                </a:solidFill>
              </a:rPr>
              <a:t>은행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985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조회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9772" y="60212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출금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60572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예금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5985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6B5E4"/>
                </a:solidFill>
              </a:rPr>
              <a:t>이체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용어집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64" y="1592796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ea typeface="a옛날목욕탕B"/>
              </a:rPr>
              <a:t>Session : </a:t>
            </a:r>
            <a:r>
              <a:rPr lang="ko-KR" altLang="en-US" sz="2400" dirty="0" smtClean="0">
                <a:ea typeface="a옛날목욕탕B"/>
              </a:rPr>
              <a:t>사용자와 컴퓨터간의 활성화된 접속을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Transaction : </a:t>
            </a:r>
            <a:r>
              <a:rPr lang="ko-KR" altLang="en-US" sz="2400" dirty="0" smtClean="0">
                <a:ea typeface="a옛날목욕탕B"/>
              </a:rPr>
              <a:t>업무나 거래를 말한다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err="1" smtClean="0">
                <a:ea typeface="a옛날목욕탕B"/>
              </a:rPr>
              <a:t>WithDrawal</a:t>
            </a:r>
            <a:r>
              <a:rPr lang="en-US" altLang="ko-KR" sz="2400" dirty="0" smtClean="0">
                <a:ea typeface="a옛날목욕탕B"/>
              </a:rPr>
              <a:t> : </a:t>
            </a:r>
            <a:r>
              <a:rPr lang="ko-KR" altLang="en-US" sz="2400" dirty="0" smtClean="0">
                <a:ea typeface="a옛날목욕탕B"/>
              </a:rPr>
              <a:t>은행업무에서 출금을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Deposit : </a:t>
            </a:r>
            <a:r>
              <a:rPr lang="ko-KR" altLang="en-US" sz="2400" dirty="0" smtClean="0">
                <a:ea typeface="a옛날목욕탕B"/>
              </a:rPr>
              <a:t>은행업무에서 예금을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Transfer : </a:t>
            </a:r>
            <a:r>
              <a:rPr lang="ko-KR" altLang="en-US" sz="2400" dirty="0" smtClean="0">
                <a:ea typeface="a옛날목욕탕B"/>
              </a:rPr>
              <a:t>은행업무에서 이체를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Inquiry : </a:t>
            </a:r>
            <a:r>
              <a:rPr lang="ko-KR" altLang="en-US" sz="2400" dirty="0" smtClean="0">
                <a:ea typeface="a옛날목욕탕B"/>
              </a:rPr>
              <a:t>은행업무에서 조회를 의미한다</a:t>
            </a:r>
            <a:r>
              <a:rPr lang="en-US" altLang="ko-KR" sz="2400" dirty="0" smtClean="0">
                <a:ea typeface="a옛날목욕탕B"/>
              </a:rPr>
              <a:t>.</a:t>
            </a:r>
            <a:endParaRPr lang="ko-KR" altLang="en-US" sz="2400" dirty="0">
              <a:ea typeface="a옛날목욕탕B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077325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519772" y="3248980"/>
            <a:ext cx="97210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79912" y="3212976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51820" y="4185084"/>
            <a:ext cx="1404156" cy="176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524" y="5985284"/>
            <a:ext cx="13321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71700" y="6201308"/>
            <a:ext cx="1260140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1860" y="6165304"/>
            <a:ext cx="1260140" cy="6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016" y="6101916"/>
            <a:ext cx="13321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6316" y="4509120"/>
            <a:ext cx="1404156" cy="1692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0" idx="3"/>
            <a:endCxn id="11" idx="1"/>
          </p:cNvCxnSpPr>
          <p:nvPr/>
        </p:nvCxnSpPr>
        <p:spPr>
          <a:xfrm>
            <a:off x="3491880" y="3627022"/>
            <a:ext cx="288032" cy="18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4031940" y="4041068"/>
            <a:ext cx="3600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55976" y="5301208"/>
            <a:ext cx="1404156" cy="468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260632" y="548122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760132" y="5481228"/>
            <a:ext cx="162018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619672" y="5409220"/>
            <a:ext cx="1296144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771800" y="5985284"/>
            <a:ext cx="18002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0"/>
          </p:cNvCxnSpPr>
          <p:nvPr/>
        </p:nvCxnSpPr>
        <p:spPr>
          <a:xfrm flipH="1" flipV="1">
            <a:off x="3851920" y="5985284"/>
            <a:ext cx="90010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4391980" y="5697252"/>
            <a:ext cx="540060" cy="3960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87624" y="2060848"/>
            <a:ext cx="1188132" cy="3420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1016732"/>
            <a:ext cx="11516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1952836"/>
            <a:ext cx="97160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55776" y="2060848"/>
            <a:ext cx="9001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259632" y="1052736"/>
            <a:ext cx="115212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68144" y="2420888"/>
            <a:ext cx="1296144" cy="291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72000" y="1484784"/>
            <a:ext cx="111612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19772" y="3248980"/>
            <a:ext cx="97210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416316" y="4509120"/>
            <a:ext cx="1404156" cy="169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596" y="2466762"/>
            <a:ext cx="3780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6B5E4"/>
                </a:solidFill>
              </a:rPr>
              <a:t>9</a:t>
            </a:r>
            <a:r>
              <a:rPr lang="ko-KR" altLang="en-US" dirty="0" smtClean="0">
                <a:solidFill>
                  <a:srgbClr val="36B5E4"/>
                </a:solidFill>
              </a:rPr>
              <a:t>개의 기본흐름</a:t>
            </a:r>
            <a:endParaRPr lang="en-US" altLang="ko-KR" dirty="0" smtClean="0">
              <a:solidFill>
                <a:srgbClr val="36B5E4"/>
              </a:solidFill>
            </a:endParaRPr>
          </a:p>
          <a:p>
            <a:endParaRPr lang="en-US" altLang="ko-KR" dirty="0" smtClean="0">
              <a:solidFill>
                <a:srgbClr val="36B5E4"/>
              </a:solidFill>
            </a:endParaRPr>
          </a:p>
          <a:p>
            <a:endParaRPr lang="en-US" altLang="ko-KR" dirty="0" smtClean="0">
              <a:solidFill>
                <a:srgbClr val="36B5E4"/>
              </a:solidFill>
            </a:endParaRPr>
          </a:p>
          <a:p>
            <a:r>
              <a:rPr lang="en-US" altLang="ko-KR" dirty="0" smtClean="0">
                <a:solidFill>
                  <a:srgbClr val="36B5E4"/>
                </a:solidFill>
              </a:rPr>
              <a:t>4</a:t>
            </a:r>
            <a:r>
              <a:rPr lang="ko-KR" altLang="en-US" dirty="0" smtClean="0">
                <a:solidFill>
                  <a:srgbClr val="36B5E4"/>
                </a:solidFill>
              </a:rPr>
              <a:t>개의 </a:t>
            </a:r>
            <a:r>
              <a:rPr lang="en-US" altLang="ko-KR" dirty="0" smtClean="0">
                <a:solidFill>
                  <a:srgbClr val="36B5E4"/>
                </a:solidFill>
              </a:rPr>
              <a:t>Sequence Diagram </a:t>
            </a:r>
          </a:p>
          <a:p>
            <a:endParaRPr lang="en-US" altLang="ko-KR" dirty="0" smtClean="0">
              <a:solidFill>
                <a:srgbClr val="36B5E4"/>
              </a:solidFill>
            </a:endParaRPr>
          </a:p>
          <a:p>
            <a:r>
              <a:rPr lang="en-US" altLang="ko-KR" dirty="0" smtClean="0">
                <a:solidFill>
                  <a:srgbClr val="36B5E4"/>
                </a:solidFill>
              </a:rPr>
              <a:t>5</a:t>
            </a:r>
            <a:r>
              <a:rPr lang="ko-KR" altLang="en-US" dirty="0" smtClean="0">
                <a:solidFill>
                  <a:srgbClr val="36B5E4"/>
                </a:solidFill>
              </a:rPr>
              <a:t>개의 </a:t>
            </a:r>
            <a:r>
              <a:rPr lang="en-US" altLang="ko-KR" dirty="0" smtClean="0">
                <a:solidFill>
                  <a:srgbClr val="36B5E4"/>
                </a:solidFill>
              </a:rPr>
              <a:t>Collaboration Diagram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71700" y="2826802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1" idx="1"/>
          </p:cNvCxnSpPr>
          <p:nvPr/>
        </p:nvCxnSpPr>
        <p:spPr>
          <a:xfrm>
            <a:off x="4103948" y="4014934"/>
            <a:ext cx="1476164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12" y="38349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6B5E4"/>
                </a:solidFill>
              </a:rPr>
              <a:t>Communication Diagram</a:t>
            </a:r>
            <a:endParaRPr lang="ko-KR" altLang="en-US" dirty="0">
              <a:solidFill>
                <a:srgbClr val="36B5E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36188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6B5E4"/>
                </a:solidFill>
              </a:rPr>
              <a:t>Uml</a:t>
            </a:r>
            <a:r>
              <a:rPr lang="en-US" altLang="ko-KR" dirty="0" smtClean="0">
                <a:solidFill>
                  <a:srgbClr val="36B5E4"/>
                </a:solidFill>
              </a:rPr>
              <a:t> 2.0 </a:t>
            </a:r>
            <a:r>
              <a:rPr lang="ko-KR" altLang="en-US" dirty="0" smtClean="0">
                <a:solidFill>
                  <a:srgbClr val="36B5E4"/>
                </a:solidFill>
              </a:rPr>
              <a:t>표준</a:t>
            </a:r>
            <a:endParaRPr lang="ko-KR" altLang="en-US" dirty="0">
              <a:solidFill>
                <a:srgbClr val="36B5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339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686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668</Words>
  <Application>Microsoft Office PowerPoint</Application>
  <PresentationFormat>화면 슬라이드 쇼(4:3)</PresentationFormat>
  <Paragraphs>117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굴림</vt:lpstr>
      <vt:lpstr>Arial</vt:lpstr>
      <vt:lpstr>-윤고딕340</vt:lpstr>
      <vt:lpstr>양재붓꽃체L</vt:lpstr>
      <vt:lpstr>맑은 고딕</vt:lpstr>
      <vt:lpstr>-윤고딕330</vt:lpstr>
      <vt:lpstr>a옛날목욕탕B</vt:lpstr>
      <vt:lpstr>Yoon 윤고딕 550_TT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Windows 사용자</dc:creator>
  <cp:lastModifiedBy>ingon</cp:lastModifiedBy>
  <cp:revision>296</cp:revision>
  <dcterms:created xsi:type="dcterms:W3CDTF">2011-05-12T13:17:36Z</dcterms:created>
  <dcterms:modified xsi:type="dcterms:W3CDTF">2015-01-16T14:50:53Z</dcterms:modified>
</cp:coreProperties>
</file>