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9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05" r:id="rId24"/>
    <p:sldId id="306" r:id="rId25"/>
    <p:sldId id="307" r:id="rId26"/>
    <p:sldId id="308" r:id="rId27"/>
    <p:sldId id="281" r:id="rId28"/>
    <p:sldId id="309" r:id="rId29"/>
    <p:sldId id="310" r:id="rId30"/>
    <p:sldId id="311" r:id="rId31"/>
    <p:sldId id="285" r:id="rId32"/>
  </p:sldIdLst>
  <p:sldSz cx="9144000" cy="6858000" type="screen4x3"/>
  <p:notesSz cx="6858000" cy="9144000"/>
  <p:embeddedFontLst>
    <p:embeddedFont>
      <p:font typeface="-윤고딕340" charset="-127"/>
      <p:regular r:id="rId34"/>
    </p:embeddedFont>
    <p:embeddedFont>
      <p:font typeface="양재붓꽃체L" pitchFamily="18" charset="-127"/>
      <p:regular r:id="rId35"/>
    </p:embeddedFont>
    <p:embeddedFont>
      <p:font typeface="맑은 고딕" pitchFamily="50" charset="-127"/>
      <p:regular r:id="rId36"/>
      <p:bold r:id="rId37"/>
    </p:embeddedFont>
    <p:embeddedFont>
      <p:font typeface="-윤고딕330" charset="-127"/>
      <p:regular r:id="rId38"/>
    </p:embeddedFont>
    <p:embeddedFont>
      <p:font typeface="Yoon 윤고딕 550_TT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6B5E4"/>
    <a:srgbClr val="FFCC66"/>
    <a:srgbClr val="339966"/>
    <a:srgbClr val="0033CC"/>
    <a:srgbClr val="660033"/>
    <a:srgbClr val="A50021"/>
    <a:srgbClr val="FFCC00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/>
    <p:restoredTop sz="82198" autoAdjust="0"/>
  </p:normalViewPr>
  <p:slideViewPr>
    <p:cSldViewPr>
      <p:cViewPr varScale="1">
        <p:scale>
          <a:sx n="59" d="100"/>
          <a:sy n="59" d="100"/>
        </p:scale>
        <p:origin x="-1872" y="-78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1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2"/>
      </p:cViewPr>
      <p:guideLst>
        <p:guide orient="horz" pos="2879"/>
        <p:guide pos="2159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B658571-7EB0-40D5-9088-063A59C59B47}" type="datetime1">
              <a:rPr lang="ko-KR" altLang="en-US"/>
              <a:pPr lvl="0">
                <a:defRPr lang="ko-KR" altLang="en-US"/>
              </a:pPr>
              <a:t>2015-01-16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C33EF00-BB1E-42E8-9466-D6066537D64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08771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3878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3878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3878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3878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3878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387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387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3878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1256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045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13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26568" cy="274042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charset="-127"/>
                <a:ea typeface="Yoon 윤고딕 550_TT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4475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775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540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625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716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0972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429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39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695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9532" y="1880828"/>
            <a:ext cx="8136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8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ATM PROCESS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4833157"/>
            <a:ext cx="500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201011633 </a:t>
            </a:r>
            <a:r>
              <a:rPr lang="ko-KR" altLang="en-US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권혁</a:t>
            </a:r>
            <a:r>
              <a:rPr lang="ko-KR" altLang="en-US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양재붓꽃체L" pitchFamily="18" charset="-127"/>
                <a:ea typeface="양재붓꽃체L" pitchFamily="18" charset="-127"/>
              </a:rPr>
              <a:t>주</a:t>
            </a:r>
            <a:endParaRPr lang="en-US" altLang="ko-KR" sz="3600" spc="-250" dirty="0" smtClean="0">
              <a:ln w="6350" cmpd="sng">
                <a:solidFill>
                  <a:schemeClr val="bg1">
                    <a:alpha val="22000"/>
                  </a:schemeClr>
                </a:solidFill>
                <a:prstDash val="solid"/>
              </a:ln>
              <a:solidFill>
                <a:srgbClr val="36B5E4"/>
              </a:solidFill>
              <a:latin typeface="양재붓꽃체L" pitchFamily="18" charset="-127"/>
              <a:ea typeface="양재붓꽃체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952" y="5374957"/>
            <a:ext cx="500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201011661 </a:t>
            </a:r>
            <a:r>
              <a:rPr lang="ko-KR" altLang="en-US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류</a:t>
            </a:r>
            <a:r>
              <a:rPr lang="ko-KR" altLang="en-US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양재붓꽃체L" pitchFamily="18" charset="-127"/>
                <a:ea typeface="양재붓꽃체L" pitchFamily="18" charset="-127"/>
              </a:rPr>
              <a:t>인</a:t>
            </a:r>
            <a:r>
              <a:rPr lang="ko-KR" altLang="en-US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곤</a:t>
            </a:r>
            <a:endParaRPr lang="en-US" altLang="ko-KR" sz="3600" spc="-250" dirty="0" smtClean="0">
              <a:ln w="6350" cmpd="sng">
                <a:solidFill>
                  <a:schemeClr val="bg1">
                    <a:alpha val="22000"/>
                  </a:schemeClr>
                </a:solidFill>
                <a:prstDash val="solid"/>
              </a:ln>
              <a:solidFill>
                <a:srgbClr val="36B5E4"/>
              </a:solidFill>
              <a:latin typeface="양재붓꽃체L" pitchFamily="18" charset="-127"/>
              <a:ea typeface="양재붓꽃체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8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526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Sequence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10" y="1700808"/>
            <a:ext cx="860827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Communication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13123"/>
            <a:ext cx="8145900" cy="444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91580" y="1160748"/>
            <a:ext cx="435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36B5E4"/>
                </a:solidFill>
              </a:rPr>
              <a:t>출금 커뮤니케이션 다이어그램</a:t>
            </a:r>
            <a:endParaRPr lang="ko-KR" altLang="en-US" dirty="0">
              <a:solidFill>
                <a:srgbClr val="36B5E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Communication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52836"/>
            <a:ext cx="7422818" cy="4042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935596" y="1268760"/>
            <a:ext cx="33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6B5E4"/>
                </a:solidFill>
              </a:rPr>
              <a:t>예금 </a:t>
            </a:r>
            <a:r>
              <a:rPr lang="ko-KR" altLang="en-US" dirty="0" smtClean="0">
                <a:solidFill>
                  <a:srgbClr val="36B5E4"/>
                </a:solidFill>
              </a:rPr>
              <a:t>커뮤니케이션 다이어그램</a:t>
            </a:r>
            <a:endParaRPr lang="ko-KR" altLang="en-US" dirty="0">
              <a:solidFill>
                <a:srgbClr val="36B5E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Communication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24844"/>
            <a:ext cx="8297866" cy="387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971600" y="1340768"/>
            <a:ext cx="33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6B5E4"/>
                </a:solidFill>
              </a:rPr>
              <a:t>이체 </a:t>
            </a:r>
            <a:r>
              <a:rPr lang="ko-KR" altLang="en-US" dirty="0" smtClean="0">
                <a:solidFill>
                  <a:srgbClr val="36B5E4"/>
                </a:solidFill>
              </a:rPr>
              <a:t>커뮤니케이션 다이어그램</a:t>
            </a:r>
            <a:endParaRPr lang="ko-KR" altLang="en-US" dirty="0">
              <a:solidFill>
                <a:srgbClr val="36B5E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Communication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588" y="1664804"/>
            <a:ext cx="7368984" cy="398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007604" y="1160748"/>
            <a:ext cx="33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6B5E4"/>
                </a:solidFill>
              </a:rPr>
              <a:t>조회 </a:t>
            </a:r>
            <a:r>
              <a:rPr lang="ko-KR" altLang="en-US" dirty="0" smtClean="0">
                <a:solidFill>
                  <a:srgbClr val="36B5E4"/>
                </a:solidFill>
              </a:rPr>
              <a:t>커뮤니케이션 다이어그램</a:t>
            </a:r>
            <a:endParaRPr lang="ko-KR" altLang="en-US" dirty="0">
              <a:solidFill>
                <a:srgbClr val="36B5E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Communication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090" y="1628800"/>
            <a:ext cx="8808394" cy="413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791580" y="1196752"/>
            <a:ext cx="5128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6B5E4"/>
                </a:solidFill>
              </a:rPr>
              <a:t>잘못된 비밀번호 입력 커뮤니케이션 </a:t>
            </a:r>
            <a:r>
              <a:rPr lang="ko-KR" altLang="en-US" dirty="0" smtClean="0">
                <a:solidFill>
                  <a:srgbClr val="36B5E4"/>
                </a:solidFill>
              </a:rPr>
              <a:t>다이어그램</a:t>
            </a:r>
            <a:endParaRPr lang="ko-KR" altLang="en-US" dirty="0">
              <a:solidFill>
                <a:srgbClr val="36B5E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CRC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카드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2672916"/>
            <a:ext cx="77408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00B0F0"/>
                </a:solidFill>
              </a:rPr>
              <a:t>"Class - Responsibility - Collaborator“</a:t>
            </a:r>
          </a:p>
          <a:p>
            <a:r>
              <a:rPr lang="en-US" altLang="ko-KR" sz="3200" dirty="0" smtClean="0">
                <a:solidFill>
                  <a:srgbClr val="00B0F0"/>
                </a:solidFill>
              </a:rPr>
              <a:t>   (</a:t>
            </a:r>
            <a:r>
              <a:rPr lang="ko-KR" altLang="en-US" sz="3200" dirty="0" smtClean="0">
                <a:solidFill>
                  <a:srgbClr val="00B0F0"/>
                </a:solidFill>
              </a:rPr>
              <a:t>객체 </a:t>
            </a:r>
            <a:r>
              <a:rPr lang="en-US" altLang="ko-KR" sz="3200" dirty="0" smtClean="0">
                <a:solidFill>
                  <a:srgbClr val="00B0F0"/>
                </a:solidFill>
              </a:rPr>
              <a:t>- </a:t>
            </a:r>
            <a:r>
              <a:rPr lang="ko-KR" altLang="en-US" sz="3200" dirty="0" smtClean="0">
                <a:solidFill>
                  <a:srgbClr val="00B0F0"/>
                </a:solidFill>
              </a:rPr>
              <a:t>책임 </a:t>
            </a:r>
            <a:r>
              <a:rPr lang="en-US" altLang="ko-KR" sz="3200" dirty="0" smtClean="0">
                <a:solidFill>
                  <a:srgbClr val="00B0F0"/>
                </a:solidFill>
              </a:rPr>
              <a:t>- </a:t>
            </a:r>
            <a:r>
              <a:rPr lang="ko-KR" altLang="en-US" sz="3200" dirty="0" smtClean="0">
                <a:solidFill>
                  <a:srgbClr val="00B0F0"/>
                </a:solidFill>
              </a:rPr>
              <a:t>공동 작업자</a:t>
            </a:r>
            <a:r>
              <a:rPr lang="en-US" altLang="ko-KR" sz="3200" dirty="0" smtClean="0">
                <a:solidFill>
                  <a:srgbClr val="00B0F0"/>
                </a:solidFill>
              </a:rPr>
              <a:t>)</a:t>
            </a:r>
            <a:r>
              <a:rPr lang="ko-KR" altLang="en-US" sz="3200" dirty="0" smtClean="0">
                <a:solidFill>
                  <a:srgbClr val="00B0F0"/>
                </a:solidFill>
              </a:rPr>
              <a:t>의 약자</a:t>
            </a:r>
            <a:endParaRPr lang="ko-KR" altLang="en-US" sz="3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CRC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카드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908720"/>
            <a:ext cx="8820472" cy="58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연결선 7"/>
          <p:cNvCxnSpPr/>
          <p:nvPr/>
        </p:nvCxnSpPr>
        <p:spPr>
          <a:xfrm>
            <a:off x="503548" y="2960948"/>
            <a:ext cx="828092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31540" y="5625244"/>
            <a:ext cx="828092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CRC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카드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872717"/>
            <a:ext cx="828092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CRC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카드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836712"/>
            <a:ext cx="8676964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/>
        </p:nvCxnSpPr>
        <p:spPr>
          <a:xfrm>
            <a:off x="467544" y="4473116"/>
            <a:ext cx="828092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52736"/>
            <a:ext cx="9144000" cy="5805264"/>
          </a:xfrm>
          <a:prstGeom prst="rect">
            <a:avLst/>
          </a:prstGeom>
          <a:solidFill>
            <a:srgbClr val="36B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1159336" y="1763909"/>
            <a:ext cx="41327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Requirement - </a:t>
            </a:r>
            <a:r>
              <a:rPr lang="en-US" altLang="ko-KR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Usecase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159336" y="2623863"/>
            <a:ext cx="48888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Requirement - </a:t>
            </a:r>
            <a:r>
              <a:rPr lang="ko-KR" altLang="en-US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용어집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159336" y="2193886"/>
            <a:ext cx="57169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Requirement - Domain Model</a:t>
            </a: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1151620" y="3483817"/>
            <a:ext cx="5184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Analysis - </a:t>
            </a:r>
            <a:r>
              <a:rPr lang="en-US" altLang="ko-KR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SequenceDiagram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1151620" y="3053840"/>
            <a:ext cx="44644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Analysis - </a:t>
            </a:r>
            <a:r>
              <a:rPr lang="en-US" altLang="ko-KR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ClassDiagram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940" y="263104"/>
            <a:ext cx="80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목차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1151620" y="3913794"/>
            <a:ext cx="5184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6. Analysis – </a:t>
            </a:r>
            <a:r>
              <a:rPr lang="en-US" altLang="ko-KR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Comunication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Diagram</a:t>
            </a: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151620" y="4343771"/>
            <a:ext cx="5184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7. Design – Detailed Class Diagram</a:t>
            </a:r>
          </a:p>
        </p:txBody>
      </p: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1151620" y="4773748"/>
            <a:ext cx="5184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8. Design – DB Schema</a:t>
            </a:r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1151620" y="5203725"/>
            <a:ext cx="7056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9. Implementation – Component Diagram</a:t>
            </a: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1115616" y="5633702"/>
            <a:ext cx="7056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10. Implementation – Deployment Diagram</a:t>
            </a:r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1115616" y="6063679"/>
            <a:ext cx="7056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11. Implementation – </a:t>
            </a:r>
            <a:r>
              <a:rPr lang="ko-KR" altLang="en-US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시연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04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CRC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카드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764703"/>
            <a:ext cx="8568952" cy="6072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/>
        </p:nvCxnSpPr>
        <p:spPr>
          <a:xfrm>
            <a:off x="503548" y="3068960"/>
            <a:ext cx="828092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03548" y="5589240"/>
            <a:ext cx="828092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CRC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카드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836712"/>
            <a:ext cx="8532949" cy="57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CRC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카드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08" y="800708"/>
            <a:ext cx="8892480" cy="5922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5790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Detailed Class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96752"/>
            <a:ext cx="77724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484784"/>
            <a:ext cx="38576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1484784"/>
            <a:ext cx="3429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4854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</a:t>
            </a:r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DataBase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Schema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628800"/>
            <a:ext cx="7473402" cy="418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87624" y="143948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Atm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50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Implemetation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– Component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540" y="1016732"/>
            <a:ext cx="8349058" cy="546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620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Implemetation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– Deployment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448780"/>
            <a:ext cx="70199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6B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64004" y="2515252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시연</a:t>
            </a:r>
            <a:endParaRPr lang="ko-KR" altLang="en-US" sz="80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0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15616" y="2136339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28800"/>
            <a:ext cx="59436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1628800"/>
            <a:ext cx="59245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1628800"/>
            <a:ext cx="59245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2636912"/>
            <a:ext cx="1872208" cy="144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195736" y="5445224"/>
            <a:ext cx="72008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19672" y="2132856"/>
            <a:ext cx="79208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3940" y="263104"/>
            <a:ext cx="378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Implemetation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-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시연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08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3940" y="263104"/>
            <a:ext cx="378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Implemetation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-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시연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3648" y="3068960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00B0F0"/>
                </a:solidFill>
              </a:rPr>
              <a:t>커뮤니케이션 다이어그램 데모</a:t>
            </a:r>
            <a:endParaRPr lang="ko-KR" altLang="en-US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0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940" y="263104"/>
            <a:ext cx="4067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Requirment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- </a:t>
            </a:r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Usecase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636" y="1016732"/>
            <a:ext cx="646747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280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3376" y="1628800"/>
            <a:ext cx="5197257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99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Q/A</a:t>
            </a:r>
            <a:endParaRPr lang="en-US" altLang="ko-KR" sz="199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0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03948" y="2672916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감사합니다</a:t>
            </a:r>
            <a:endParaRPr lang="en-US" altLang="ko-KR" sz="6000" spc="-250" dirty="0" smtClean="0">
              <a:ln w="6350" cmpd="sng">
                <a:solidFill>
                  <a:schemeClr val="bg1">
                    <a:alpha val="22000"/>
                  </a:schemeClr>
                </a:solidFill>
                <a:prstDash val="solid"/>
              </a:ln>
              <a:solidFill>
                <a:srgbClr val="36B5E4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743908" y="3688579"/>
            <a:ext cx="4104456" cy="0"/>
          </a:xfrm>
          <a:prstGeom prst="line">
            <a:avLst/>
          </a:prstGeom>
          <a:ln>
            <a:solidFill>
              <a:srgbClr val="36B5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0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940" y="263104"/>
            <a:ext cx="5019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Requirment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– Domain Model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1" y="1173973"/>
            <a:ext cx="7344815" cy="548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280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940" y="263104"/>
            <a:ext cx="3647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Requirment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–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용어집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7564" y="1592796"/>
            <a:ext cx="82809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ea typeface="a옛날목욕탕B"/>
              </a:rPr>
              <a:t>Session : </a:t>
            </a:r>
            <a:r>
              <a:rPr lang="ko-KR" altLang="en-US" sz="2400" dirty="0" smtClean="0">
                <a:ea typeface="a옛날목욕탕B"/>
              </a:rPr>
              <a:t>사용자와 컴퓨터간의 활성화된 접속을 의미한다</a:t>
            </a:r>
            <a:r>
              <a:rPr lang="en-US" altLang="ko-KR" sz="2400" dirty="0" smtClean="0">
                <a:ea typeface="a옛날목욕탕B"/>
              </a:rPr>
              <a:t>.</a:t>
            </a:r>
          </a:p>
          <a:p>
            <a:endParaRPr lang="en-US" altLang="ko-KR" sz="2400" dirty="0" smtClean="0">
              <a:ea typeface="a옛날목욕탕B"/>
            </a:endParaRPr>
          </a:p>
          <a:p>
            <a:r>
              <a:rPr lang="en-US" altLang="ko-KR" sz="2400" dirty="0" smtClean="0">
                <a:ea typeface="a옛날목욕탕B"/>
              </a:rPr>
              <a:t>Transaction : </a:t>
            </a:r>
            <a:r>
              <a:rPr lang="ko-KR" altLang="en-US" sz="2400" dirty="0" smtClean="0">
                <a:ea typeface="a옛날목욕탕B"/>
              </a:rPr>
              <a:t>업무나 거래를 말한다</a:t>
            </a:r>
            <a:r>
              <a:rPr lang="en-US" altLang="ko-KR" sz="2400" dirty="0" smtClean="0">
                <a:ea typeface="a옛날목욕탕B"/>
              </a:rPr>
              <a:t>.</a:t>
            </a:r>
          </a:p>
          <a:p>
            <a:endParaRPr lang="en-US" altLang="ko-KR" sz="2400" dirty="0" smtClean="0">
              <a:ea typeface="a옛날목욕탕B"/>
            </a:endParaRPr>
          </a:p>
          <a:p>
            <a:r>
              <a:rPr lang="en-US" altLang="ko-KR" sz="2400" dirty="0" err="1" smtClean="0">
                <a:ea typeface="a옛날목욕탕B"/>
              </a:rPr>
              <a:t>WithDrawal</a:t>
            </a:r>
            <a:r>
              <a:rPr lang="en-US" altLang="ko-KR" sz="2400" dirty="0" smtClean="0">
                <a:ea typeface="a옛날목욕탕B"/>
              </a:rPr>
              <a:t> : </a:t>
            </a:r>
            <a:r>
              <a:rPr lang="ko-KR" altLang="en-US" sz="2400" dirty="0" smtClean="0">
                <a:ea typeface="a옛날목욕탕B"/>
              </a:rPr>
              <a:t>은행업무에서 출금을 의미한다</a:t>
            </a:r>
            <a:r>
              <a:rPr lang="en-US" altLang="ko-KR" sz="2400" dirty="0" smtClean="0">
                <a:ea typeface="a옛날목욕탕B"/>
              </a:rPr>
              <a:t>.</a:t>
            </a:r>
          </a:p>
          <a:p>
            <a:endParaRPr lang="en-US" altLang="ko-KR" sz="2400" dirty="0" smtClean="0">
              <a:ea typeface="a옛날목욕탕B"/>
            </a:endParaRPr>
          </a:p>
          <a:p>
            <a:r>
              <a:rPr lang="en-US" altLang="ko-KR" sz="2400" dirty="0" smtClean="0">
                <a:ea typeface="a옛날목욕탕B"/>
              </a:rPr>
              <a:t>Deposit : </a:t>
            </a:r>
            <a:r>
              <a:rPr lang="ko-KR" altLang="en-US" sz="2400" dirty="0" smtClean="0">
                <a:ea typeface="a옛날목욕탕B"/>
              </a:rPr>
              <a:t>은행업무에서 예금을 의미한다</a:t>
            </a:r>
            <a:r>
              <a:rPr lang="en-US" altLang="ko-KR" sz="2400" dirty="0" smtClean="0">
                <a:ea typeface="a옛날목욕탕B"/>
              </a:rPr>
              <a:t>.</a:t>
            </a:r>
          </a:p>
          <a:p>
            <a:endParaRPr lang="en-US" altLang="ko-KR" sz="2400" dirty="0" smtClean="0">
              <a:ea typeface="a옛날목욕탕B"/>
            </a:endParaRPr>
          </a:p>
          <a:p>
            <a:r>
              <a:rPr lang="en-US" altLang="ko-KR" sz="2400" dirty="0" smtClean="0">
                <a:ea typeface="a옛날목욕탕B"/>
              </a:rPr>
              <a:t>Transfer : </a:t>
            </a:r>
            <a:r>
              <a:rPr lang="ko-KR" altLang="en-US" sz="2400" dirty="0" smtClean="0">
                <a:ea typeface="a옛날목욕탕B"/>
              </a:rPr>
              <a:t>은행업무에서 이체를 의미한다</a:t>
            </a:r>
            <a:r>
              <a:rPr lang="en-US" altLang="ko-KR" sz="2400" dirty="0" smtClean="0">
                <a:ea typeface="a옛날목욕탕B"/>
              </a:rPr>
              <a:t>.</a:t>
            </a:r>
          </a:p>
          <a:p>
            <a:endParaRPr lang="en-US" altLang="ko-KR" sz="2400" dirty="0" smtClean="0">
              <a:ea typeface="a옛날목욕탕B"/>
            </a:endParaRPr>
          </a:p>
          <a:p>
            <a:r>
              <a:rPr lang="en-US" altLang="ko-KR" sz="2400" dirty="0" smtClean="0">
                <a:ea typeface="a옛날목욕탕B"/>
              </a:rPr>
              <a:t>Inquiry : </a:t>
            </a:r>
            <a:r>
              <a:rPr lang="ko-KR" altLang="en-US" sz="2400" dirty="0" smtClean="0">
                <a:ea typeface="a옛날목욕탕B"/>
              </a:rPr>
              <a:t>은행업무에서 조회를 의미한다</a:t>
            </a:r>
            <a:r>
              <a:rPr lang="en-US" altLang="ko-KR" sz="2400" dirty="0" smtClean="0">
                <a:ea typeface="a옛날목욕탕B"/>
              </a:rPr>
              <a:t>.</a:t>
            </a:r>
            <a:endParaRPr lang="ko-KR" altLang="en-US" sz="2400" dirty="0">
              <a:ea typeface="a옛날목욕탕B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80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940" y="263104"/>
            <a:ext cx="4456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- </a:t>
            </a:r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ClassDiagram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412776"/>
            <a:ext cx="57626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304764"/>
            <a:ext cx="2628292" cy="514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67844" y="1304764"/>
            <a:ext cx="2160240" cy="511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16116" y="1304764"/>
            <a:ext cx="2988332" cy="396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300192" y="4797152"/>
            <a:ext cx="234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40</a:t>
            </a:r>
            <a:r>
              <a:rPr lang="ko-KR" altLang="en-US" dirty="0" smtClean="0"/>
              <a:t>개의 클래스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2800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526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Sequence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533987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526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Sequence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768667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526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Sequence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5629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677</Words>
  <Application>Microsoft Office PowerPoint</Application>
  <PresentationFormat>화면 슬라이드 쇼(4:3)</PresentationFormat>
  <Paragraphs>106</Paragraphs>
  <Slides>31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굴림</vt:lpstr>
      <vt:lpstr>Arial</vt:lpstr>
      <vt:lpstr>-윤고딕340</vt:lpstr>
      <vt:lpstr>양재붓꽃체L</vt:lpstr>
      <vt:lpstr>맑은 고딕</vt:lpstr>
      <vt:lpstr>-윤고딕330</vt:lpstr>
      <vt:lpstr>a옛날목욕탕B</vt:lpstr>
      <vt:lpstr>Yoon 윤고딕 550_TT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표지</dc:title>
  <dc:creator>Windows 사용자</dc:creator>
  <cp:lastModifiedBy>ingon</cp:lastModifiedBy>
  <cp:revision>285</cp:revision>
  <dcterms:created xsi:type="dcterms:W3CDTF">2011-05-12T13:17:36Z</dcterms:created>
  <dcterms:modified xsi:type="dcterms:W3CDTF">2015-01-16T05:39:57Z</dcterms:modified>
</cp:coreProperties>
</file>