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8" r:id="rId2"/>
    <p:sldId id="262" r:id="rId3"/>
    <p:sldId id="257" r:id="rId4"/>
    <p:sldId id="260" r:id="rId5"/>
    <p:sldId id="261" r:id="rId6"/>
    <p:sldId id="259" r:id="rId7"/>
    <p:sldId id="263" r:id="rId8"/>
    <p:sldId id="266" r:id="rId9"/>
    <p:sldId id="265" r:id="rId10"/>
    <p:sldId id="268" r:id="rId11"/>
    <p:sldId id="267" r:id="rId12"/>
    <p:sldId id="273" r:id="rId13"/>
    <p:sldId id="264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2E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75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1E8742-4E8E-4E8A-84C2-60152135BFE5}" type="datetimeFigureOut">
              <a:rPr lang="en-US" smtClean="0"/>
              <a:t>9/9/2020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F8DE82-7FD2-434C-B5B0-220E231A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353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F8DE82-7FD2-434C-B5B0-220E231A148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634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A81E-535E-4944-B3E6-85B159E6EB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8CADA6-90C3-407E-818B-03423121E1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2DCE0-3FA6-4A72-A1A8-3BDCA6AC32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F8B51-FAF7-40A8-9B7A-B15AF351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95669-1B5C-4618-8BFD-A9DB32C3A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60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0D0AD-D49C-4F7B-BDE9-EC0EED954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2AB0E9-9F6D-4C18-83CA-49B08C286E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E87B8-F96D-4370-B198-3C9BA02A33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498A5-3750-4369-A125-305541D8A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C71CD-C74B-4965-9C75-F3A24CF7A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1478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4D0C07-1C5E-48F6-BC39-591901A5AF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D948B-D274-4921-8792-0237EF3220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8A5ECC-B91E-4369-BB1E-5D20869BD7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99CD49-BABE-4C2B-A994-29623BA0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5BD82-77DA-4648-B72C-75826951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187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FD943-0D44-45EC-AF5F-C21204124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074" y="0"/>
            <a:ext cx="9887413" cy="95238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9AAFB-9B94-4E97-AAFF-27011B047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3A661-92A8-4231-BC74-765BC856D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E5443-6A0C-4248-B5BF-7CEE55EC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1BD482-D860-4BE6-9634-FA36030AC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020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2FE2-D84C-449D-8D12-120B8E402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4FDBB4-C6FA-43B1-8A45-E228E7933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E77EE0-92D1-4C99-A341-C72B6F2781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DDDD8-51FF-43C2-BD8A-ACD3D3404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D551CC-CEC0-4D30-825A-D7DA66009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174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46266-B593-4A94-809F-77A56AAE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D6245-110C-46B5-B898-7C6C5A2A29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70E878-5899-4CD9-975E-4D3699946F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5F11DB-4307-4A34-83D9-2D735C75E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658499-CF10-41E0-B054-20AC66912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1544EC-9363-424E-9536-184198DA7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954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05C80-C765-4A93-9186-215941BA9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B7ED9F-A536-4507-9E5D-464E98778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771DD-B786-4D63-B04D-445710F83C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D9C280-9E04-4E21-9F90-3D164C46EE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02A4A3-1DA0-47BF-88F4-6F22295C34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24FEA1-9B6C-4134-B794-3C354495498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2D7CBE-9CFF-4AB3-AFC9-D62A4289B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7726FA-3804-4607-8AF4-64E82925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24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0D495-191E-436B-93E8-F784E37B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6D349F-5D1A-40A3-809A-6B27AB2A71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7158ED-B473-42EB-A7C9-8DA1FB798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2C0589-C522-42C5-9A2B-DEA6C326E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320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8EA6E3-36E2-4B1C-80DE-20B5DBDDFD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5460D-6F98-4A96-8909-ED0F31340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94E2E7-137F-4D66-9954-C5BF09193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748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6A6E-2426-4B9F-B3AB-9C4BE2948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2257F-C898-404F-8288-A48B32F4D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6F8891-5EB6-4214-9EAE-FB4B4992B0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9DCAA-EC0B-4008-8686-36FD20CB3FD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0044F4-63B0-4A80-99A9-6182743D4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990044-26D2-4D3A-B573-BD7A282AE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35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BA7D-586D-4107-BA6C-F37AAA7EA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B4A987-32D2-4570-BB82-7CCA820693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7A553-B35C-4992-8E41-00EA0D188A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CDCDC7-19B6-465E-BADA-317B48E8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8D93D7C-965E-4748-B1E9-6C48A21DB9D4}" type="datetimeFigureOut">
              <a:rPr lang="en-US" smtClean="0"/>
              <a:t>9/9/2020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F514FA-AAD5-4075-8230-F1FE37FC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EA886-9585-4E39-BDB2-07DC8F5C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474FECA-8F66-4361-8D6E-C6B4D7E199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443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D86D38E-B9F1-4841-A01A-2177592C5F17}"/>
              </a:ext>
            </a:extLst>
          </p:cNvPr>
          <p:cNvGrpSpPr/>
          <p:nvPr userDrawn="1"/>
        </p:nvGrpSpPr>
        <p:grpSpPr>
          <a:xfrm>
            <a:off x="1524" y="0"/>
            <a:ext cx="12194332" cy="6858000"/>
            <a:chOff x="1524" y="0"/>
            <a:chExt cx="12194332" cy="6858000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8820609-38BE-4187-94B2-EE67177E5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1524" y="0"/>
              <a:ext cx="12190476" cy="952381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22D7731E-72F1-4666-A12C-DA89DAFD6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380" y="6374883"/>
              <a:ext cx="12190476" cy="47619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D98D14B-B04A-4A9A-BDBA-9072E484073C}"/>
                </a:ext>
              </a:extLst>
            </p:cNvPr>
            <p:cNvSpPr txBox="1">
              <a:spLocks/>
            </p:cNvSpPr>
            <p:nvPr/>
          </p:nvSpPr>
          <p:spPr>
            <a:xfrm>
              <a:off x="320512" y="6374883"/>
              <a:ext cx="5775488" cy="47619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UW BIDD 230 - Data Management, Maintenance, &amp; Reporting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88388C8-3AB2-4F12-8B60-F7D8E2A79A23}"/>
                </a:ext>
              </a:extLst>
            </p:cNvPr>
            <p:cNvSpPr txBox="1">
              <a:spLocks/>
            </p:cNvSpPr>
            <p:nvPr/>
          </p:nvSpPr>
          <p:spPr>
            <a:xfrm>
              <a:off x="6102475" y="6381810"/>
              <a:ext cx="5769013" cy="47619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r"/>
              <a:r>
                <a:rPr lang="en-US" sz="1600" dirty="0">
                  <a:solidFill>
                    <a:schemeClr val="bg1"/>
                  </a:solidFill>
                </a:rPr>
                <a:t>Red Team Final: Drake Lemm, Jane Lee, David Brandt</a:t>
              </a: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F218B26-201F-4925-AB47-BC029D3D1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5448" y="0"/>
            <a:ext cx="9896039" cy="9523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EBF76-73CB-4329-AEE1-656EDC230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0512" y="1147313"/>
            <a:ext cx="11550976" cy="5029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2411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crosoft/Bing-COVID-19-Data" TargetMode="External"/><Relationship Id="rId2" Type="http://schemas.openxmlformats.org/officeDocument/2006/relationships/hyperlink" Target="https://www.bing.com/covid/local/unitedstates" TargetMode="Externa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covidtracking.com/data" TargetMode="External"/><Relationship Id="rId4" Type="http://schemas.openxmlformats.org/officeDocument/2006/relationships/hyperlink" Target="https://covidtracking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6BDF11-2D7A-4835-990F-6AC9A1801B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COVID-19 Hospitalization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D5E028BF-3759-4B07-A00C-60E9B39F8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Red Team</a:t>
            </a:r>
          </a:p>
          <a:p>
            <a:r>
              <a:rPr lang="en-US" dirty="0"/>
              <a:t>The Project, the Data, &amp; the Dashboard</a:t>
            </a:r>
          </a:p>
        </p:txBody>
      </p:sp>
    </p:spTree>
    <p:extLst>
      <p:ext uri="{BB962C8B-B14F-4D97-AF65-F5344CB8AC3E}">
        <p14:creationId xmlns:p14="http://schemas.microsoft.com/office/powerpoint/2010/main" val="30473728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D0812-E18F-468A-BB65-7AB3D5871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Shaping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24AF18B-9D5C-4FE9-B0F9-F966F5E23C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97817" y="1147763"/>
            <a:ext cx="8973670" cy="5029200"/>
          </a:xfrm>
          <a:prstGeom prst="rect">
            <a:avLst/>
          </a:prstGeom>
          <a:ln w="28575">
            <a:solidFill>
              <a:srgbClr val="4B2E83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1468CA-0D57-489A-B4B5-3C8EBB698115}"/>
              </a:ext>
            </a:extLst>
          </p:cNvPr>
          <p:cNvSpPr txBox="1"/>
          <p:nvPr/>
        </p:nvSpPr>
        <p:spPr>
          <a:xfrm>
            <a:off x="320514" y="1147763"/>
            <a:ext cx="2358032" cy="50291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Initial data shaping is performed in SQL.  </a:t>
            </a:r>
          </a:p>
          <a:p>
            <a:pPr>
              <a:spcAft>
                <a:spcPts val="1200"/>
              </a:spcAft>
            </a:pPr>
            <a:r>
              <a:rPr lang="en-US" dirty="0"/>
              <a:t>The staging database reflects the data as received from the source.</a:t>
            </a:r>
          </a:p>
          <a:p>
            <a:pPr>
              <a:spcAft>
                <a:spcPts val="1200"/>
              </a:spcAft>
            </a:pPr>
            <a:r>
              <a:rPr lang="en-US" dirty="0"/>
              <a:t>The data is filtered and cleaned by the ETL to the data warehouse.</a:t>
            </a:r>
          </a:p>
          <a:p>
            <a:pPr>
              <a:spcAft>
                <a:spcPts val="1200"/>
              </a:spcAft>
            </a:pPr>
            <a:r>
              <a:rPr lang="en-US" dirty="0"/>
              <a:t>The views provide report friendly names for selected columns.</a:t>
            </a:r>
          </a:p>
          <a:p>
            <a:pPr>
              <a:spcAft>
                <a:spcPts val="1200"/>
              </a:spcAft>
            </a:pPr>
            <a:r>
              <a:rPr lang="en-US" dirty="0"/>
              <a:t>Finally the data received minor corrections at the Power BI queries.</a:t>
            </a:r>
          </a:p>
        </p:txBody>
      </p:sp>
    </p:spTree>
    <p:extLst>
      <p:ext uri="{BB962C8B-B14F-4D97-AF65-F5344CB8AC3E}">
        <p14:creationId xmlns:p14="http://schemas.microsoft.com/office/powerpoint/2010/main" val="4202945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50334-3C5B-419B-A624-FB3ECFC89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Relationships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13B1533-54B4-4BDB-AA06-05214AF3F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33779" y="1147763"/>
            <a:ext cx="6737708" cy="5029200"/>
          </a:xfrm>
          <a:prstGeom prst="rect">
            <a:avLst/>
          </a:prstGeom>
          <a:ln w="28575">
            <a:solidFill>
              <a:srgbClr val="4B2E83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28D905-8183-46B3-9207-612AF4C345D9}"/>
              </a:ext>
            </a:extLst>
          </p:cNvPr>
          <p:cNvSpPr txBox="1"/>
          <p:nvPr/>
        </p:nvSpPr>
        <p:spPr>
          <a:xfrm>
            <a:off x="320513" y="1147763"/>
            <a:ext cx="4528577" cy="502919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spcAft>
                <a:spcPts val="1200"/>
              </a:spcAft>
            </a:pPr>
            <a:r>
              <a:rPr lang="en-US" dirty="0"/>
              <a:t>Relationships between tables are defined in Power BI.</a:t>
            </a:r>
          </a:p>
          <a:p>
            <a:pPr>
              <a:spcAft>
                <a:spcPts val="1200"/>
              </a:spcAft>
            </a:pPr>
            <a:r>
              <a:rPr lang="en-US" dirty="0"/>
              <a:t>In our case both the Bing and the Atlantic data are joined Date and State dimensions.</a:t>
            </a:r>
          </a:p>
        </p:txBody>
      </p:sp>
    </p:spTree>
    <p:extLst>
      <p:ext uri="{BB962C8B-B14F-4D97-AF65-F5344CB8AC3E}">
        <p14:creationId xmlns:p14="http://schemas.microsoft.com/office/powerpoint/2010/main" val="3683201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3DACC28-11E4-462A-A365-F87652EE7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Measures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4D4308-7322-4146-BE3B-0562B770BD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20513" y="1160606"/>
            <a:ext cx="8776855" cy="501635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dedicated table is provided for measures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DBFA828-8B40-4A62-82BE-80A33BA61F6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3"/>
          <a:srcRect b="15677"/>
          <a:stretch/>
        </p:blipFill>
        <p:spPr>
          <a:xfrm>
            <a:off x="9584249" y="1986888"/>
            <a:ext cx="2287238" cy="4079240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AEA8373-1025-449C-8DC5-DBEEB51E3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711245"/>
              </p:ext>
            </p:extLst>
          </p:nvPr>
        </p:nvGraphicFramePr>
        <p:xfrm>
          <a:off x="320513" y="1986888"/>
          <a:ext cx="8888142" cy="407924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138832">
                  <a:extLst>
                    <a:ext uri="{9D8B030D-6E8A-4147-A177-3AD203B41FA5}">
                      <a16:colId xmlns:a16="http://schemas.microsoft.com/office/drawing/2014/main" val="2161658961"/>
                    </a:ext>
                  </a:extLst>
                </a:gridCol>
                <a:gridCol w="3121891">
                  <a:extLst>
                    <a:ext uri="{9D8B030D-6E8A-4147-A177-3AD203B41FA5}">
                      <a16:colId xmlns:a16="http://schemas.microsoft.com/office/drawing/2014/main" val="387991500"/>
                    </a:ext>
                  </a:extLst>
                </a:gridCol>
                <a:gridCol w="4627419">
                  <a:extLst>
                    <a:ext uri="{9D8B030D-6E8A-4147-A177-3AD203B41FA5}">
                      <a16:colId xmlns:a16="http://schemas.microsoft.com/office/drawing/2014/main" val="266008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Measure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39010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 Cases Hospitalized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Hospitalized / Confirmed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3289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Percent Hospitalized in ICU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in ICU / Currently Hospitalized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2851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Percent ICU on Ventilator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on Ventilator/ Currently in ICU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7899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Hospitalized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Hospitalized - Currently in ICU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60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in ICU - Currently on Ventilator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737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States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Ventilator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Currently on Ventilator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05439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Bing Covid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Count of Bing Covid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6034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effectLst/>
                        </a:rPr>
                        <a:t>Atlantic Covid Tracking Rows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Count of </a:t>
                      </a:r>
                      <a:r>
                        <a:rPr lang="en-US" sz="1800" kern="1200" dirty="0">
                          <a:effectLst/>
                        </a:rPr>
                        <a:t>Atlantic Covid Tracking Rows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014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States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Count of States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737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Dates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Count of Dates Rows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61986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14278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FE4E5-BDF3-4E62-B67C-6F1BD177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Dashboard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0D1B-2644-4233-AEAB-FDC9B8630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Power BI Reporting Dashboard</a:t>
            </a:r>
          </a:p>
        </p:txBody>
      </p:sp>
    </p:spTree>
    <p:extLst>
      <p:ext uri="{BB962C8B-B14F-4D97-AF65-F5344CB8AC3E}">
        <p14:creationId xmlns:p14="http://schemas.microsoft.com/office/powerpoint/2010/main" val="2609703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BFD7E45-979F-44A5-9EDF-46868CC8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7DFE870-C150-4DC4-A3BF-7487CCD7E4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176" y="1147763"/>
            <a:ext cx="894364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0891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4B806-AD87-4A10-9768-528F1E228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3015101-A80C-482C-B5D0-400F346260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176" y="1147763"/>
            <a:ext cx="894364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2932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47FB0-C2CA-447C-8399-332EB5BCD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EE31A8D-3EFF-4F2A-8C17-FB6E0ED498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176" y="1147763"/>
            <a:ext cx="894364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2214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165F4-B0BD-4DF2-9747-F93A83086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2DFE493-59E3-4E21-82F9-8908EB3D82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4176" y="1147763"/>
            <a:ext cx="8943647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67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4CBFC3C-771A-40C1-A1A5-0BCEBDAA9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Project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63D90-A96D-464C-9D16-308F112F5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Team , Collaboration, Coordination, and Content</a:t>
            </a:r>
          </a:p>
        </p:txBody>
      </p:sp>
    </p:spTree>
    <p:extLst>
      <p:ext uri="{BB962C8B-B14F-4D97-AF65-F5344CB8AC3E}">
        <p14:creationId xmlns:p14="http://schemas.microsoft.com/office/powerpoint/2010/main" val="95570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26A8-5730-40B5-99AE-25148E8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Team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594AC2B-FD8A-4CAE-9EBD-9ECBE3647F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7919377"/>
              </p:ext>
            </p:extLst>
          </p:nvPr>
        </p:nvGraphicFramePr>
        <p:xfrm>
          <a:off x="1977255" y="2514600"/>
          <a:ext cx="8237490" cy="1767840"/>
        </p:xfrm>
        <a:graphic>
          <a:graphicData uri="http://schemas.openxmlformats.org/drawingml/2006/table">
            <a:tbl>
              <a:tblPr firstRow="1">
                <a:tableStyleId>{125E5076-3810-47DD-B79F-674D7AD40C01}</a:tableStyleId>
              </a:tblPr>
              <a:tblGrid>
                <a:gridCol w="4118745">
                  <a:extLst>
                    <a:ext uri="{9D8B030D-6E8A-4147-A177-3AD203B41FA5}">
                      <a16:colId xmlns:a16="http://schemas.microsoft.com/office/drawing/2014/main" val="2052076536"/>
                    </a:ext>
                  </a:extLst>
                </a:gridCol>
                <a:gridCol w="4118745">
                  <a:extLst>
                    <a:ext uri="{9D8B030D-6E8A-4147-A177-3AD203B41FA5}">
                      <a16:colId xmlns:a16="http://schemas.microsoft.com/office/drawing/2014/main" val="1618113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+mj-lt"/>
                        </a:rPr>
                        <a:t>Primary Roles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1272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David Brandt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Database and ELTs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158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Jane Lee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Dashboard and Reports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243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/>
                        <a:t>Drake Lemm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Presentation and Delivery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24336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10EEB62-2C63-40AD-9C22-1B20D7048850}"/>
              </a:ext>
            </a:extLst>
          </p:cNvPr>
          <p:cNvSpPr txBox="1"/>
          <p:nvPr/>
        </p:nvSpPr>
        <p:spPr>
          <a:xfrm>
            <a:off x="1984074" y="1163782"/>
            <a:ext cx="8237490" cy="952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Each Team Red member shared design and review functions for all aspects of the project, and each member assumed primary responsibility for delivering a segment of the project.</a:t>
            </a:r>
          </a:p>
        </p:txBody>
      </p:sp>
    </p:spTree>
    <p:extLst>
      <p:ext uri="{BB962C8B-B14F-4D97-AF65-F5344CB8AC3E}">
        <p14:creationId xmlns:p14="http://schemas.microsoft.com/office/powerpoint/2010/main" val="42822904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02F543C-B47D-407B-8D15-2A2241D00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Collaboration: Zoom &amp; Email 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2B0A617-15B0-4673-B92B-266B5CF07CF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72270"/>
            <a:ext cx="5181600" cy="3458047"/>
          </a:xfrm>
          <a:prstGeom prst="rect">
            <a:avLst/>
          </a:prstGeom>
          <a:ln w="28575">
            <a:solidFill>
              <a:srgbClr val="4B2E83"/>
            </a:solidFill>
          </a:ln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BABDD3C-DD13-4E22-B0A5-4A1F1D0DD4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172200" y="2275009"/>
            <a:ext cx="5181600" cy="3452570"/>
          </a:xfrm>
          <a:prstGeom prst="rect">
            <a:avLst/>
          </a:prstGeom>
          <a:ln w="28575">
            <a:solidFill>
              <a:srgbClr val="4B2E83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3F0B9BF-3B8C-4C10-A75C-A7DCCE7ADD56}"/>
              </a:ext>
            </a:extLst>
          </p:cNvPr>
          <p:cNvSpPr txBox="1"/>
          <p:nvPr/>
        </p:nvSpPr>
        <p:spPr>
          <a:xfrm>
            <a:off x="1984074" y="1163782"/>
            <a:ext cx="8237490" cy="952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Collaboration for design and content was performed via Zoom conference calls and UW emails.</a:t>
            </a:r>
          </a:p>
        </p:txBody>
      </p:sp>
    </p:spTree>
    <p:extLst>
      <p:ext uri="{BB962C8B-B14F-4D97-AF65-F5344CB8AC3E}">
        <p14:creationId xmlns:p14="http://schemas.microsoft.com/office/powerpoint/2010/main" val="2615171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795E7E8-466C-44F7-8142-D8426DA6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Coordination: GitHub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BA0E719-80F0-4AA3-81D8-20C80E9878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76881" y="2350742"/>
            <a:ext cx="6238238" cy="3696911"/>
          </a:xfrm>
          <a:prstGeom prst="rect">
            <a:avLst/>
          </a:prstGeom>
          <a:ln w="28575">
            <a:solidFill>
              <a:srgbClr val="4B2E83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DE989A8-17B4-4929-A947-13A9C34AE5F9}"/>
              </a:ext>
            </a:extLst>
          </p:cNvPr>
          <p:cNvSpPr txBox="1"/>
          <p:nvPr/>
        </p:nvSpPr>
        <p:spPr>
          <a:xfrm>
            <a:off x="1984074" y="1163782"/>
            <a:ext cx="8237490" cy="95238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dirty="0"/>
              <a:t>A GitHub repository was provisioned to the project files for ease of access and coordination.</a:t>
            </a:r>
          </a:p>
        </p:txBody>
      </p:sp>
    </p:spTree>
    <p:extLst>
      <p:ext uri="{BB962C8B-B14F-4D97-AF65-F5344CB8AC3E}">
        <p14:creationId xmlns:p14="http://schemas.microsoft.com/office/powerpoint/2010/main" val="1558966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A26A8-5730-40B5-99AE-25148E8B17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Content: Visual Studio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6F56903-6664-48D1-8E84-9BBCA9CA25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16420" y="1138527"/>
            <a:ext cx="2361778" cy="502920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A67615-1517-4D43-BE91-EF4E58E53236}"/>
              </a:ext>
            </a:extLst>
          </p:cNvPr>
          <p:cNvSpPr txBox="1"/>
          <p:nvPr/>
        </p:nvSpPr>
        <p:spPr>
          <a:xfrm>
            <a:off x="1984074" y="1163781"/>
            <a:ext cx="6698108" cy="50039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000" dirty="0"/>
              <a:t>A Visual Studio solution was used to organize the project files.  Our project included the following types of content: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Data Files</a:t>
            </a:r>
            <a:r>
              <a:rPr lang="en-US" sz="2000" dirty="0"/>
              <a:t>: CSV &amp; XLSX files downloaded from the source web sites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Documents</a:t>
            </a:r>
            <a:r>
              <a:rPr lang="en-US" sz="2000" dirty="0"/>
              <a:t>: All project deliverables and support documents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Images</a:t>
            </a:r>
            <a:r>
              <a:rPr lang="en-US" sz="2000" dirty="0"/>
              <a:t>: Supporting deliverable document and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Power BI</a:t>
            </a:r>
            <a:r>
              <a:rPr lang="en-US" sz="2000" dirty="0"/>
              <a:t>: Our dashboard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SQL Back</a:t>
            </a:r>
            <a:r>
              <a:rPr lang="en-US" sz="2000" dirty="0"/>
              <a:t>ups: backups of our staging and data warehouse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Data-Tier Application</a:t>
            </a:r>
            <a:r>
              <a:rPr lang="en-US" sz="2000" dirty="0"/>
              <a:t>: SQL export of the DW for import to Azure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u="sng" dirty="0"/>
              <a:t>SQL Scripts</a:t>
            </a:r>
            <a:r>
              <a:rPr lang="en-US" sz="2000" dirty="0"/>
              <a:t>: Scripts for creating the staging and data warehouse  database as well as ETL processes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6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FE4E5-BDF3-4E62-B67C-6F1BD177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D50D1B-2644-4233-AEAB-FDC9B8630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Data sources, pipeline, shaping, and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25092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156285E-4B54-4261-B6F9-1A48EA3843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anchor="t"/>
          <a:lstStyle/>
          <a:p>
            <a:r>
              <a:rPr lang="en-US" dirty="0"/>
              <a:t>Bing: COVID-19 Tracker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594F228-72E3-484F-834E-B5BAC70FBE5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Reports: </a:t>
            </a:r>
            <a:r>
              <a:rPr lang="en-US" sz="1600" u="sng" dirty="0">
                <a:hlinkClick r:id="rId2"/>
              </a:rPr>
              <a:t>https://www.bing.com/covid/local/unitedstates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Data: </a:t>
            </a:r>
            <a:r>
              <a:rPr lang="en-US" sz="1600" u="sng" dirty="0">
                <a:hlinkClick r:id="rId3"/>
              </a:rPr>
              <a:t>https://github.com/microsoft/Bing-COVID-19-Data</a:t>
            </a:r>
            <a:endParaRPr lang="en-US" sz="1600" u="sng" dirty="0"/>
          </a:p>
          <a:p>
            <a:pPr marL="0" indent="0">
              <a:buNone/>
            </a:pPr>
            <a:endParaRPr lang="en-US" sz="1700" dirty="0"/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800" dirty="0"/>
              <a:t>Bing COVID-19 data includes confirmed, fatal, and recovered cases from all regions, updated daily in a .csv file. If there is an update or correction to already-published data, the data file will be updated accordingly. To ensure the stability of the data we share, it will be released with a 24-hour delay.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FC3A40-9B01-4228-8B26-23665EA8B6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 anchor="t"/>
          <a:lstStyle/>
          <a:p>
            <a:r>
              <a:rPr lang="en-US" dirty="0"/>
              <a:t>The Atlantic: The COVID Tracking Project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757C726-E304-49E8-BFAF-991BB9DD2EE3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Reports: </a:t>
            </a:r>
            <a:r>
              <a:rPr lang="en-US" sz="1600" u="sng" dirty="0">
                <a:hlinkClick r:id="rId4"/>
              </a:rPr>
              <a:t>https://covidtracking.com/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Data: </a:t>
            </a:r>
            <a:r>
              <a:rPr lang="en-US" sz="1600" u="sng" dirty="0">
                <a:hlinkClick r:id="rId5"/>
              </a:rPr>
              <a:t>https://covidtracking.com/data</a:t>
            </a:r>
            <a:endParaRPr lang="en-US" sz="1600" u="sng" dirty="0"/>
          </a:p>
          <a:p>
            <a:pPr marL="0" indent="0">
              <a:buNone/>
            </a:pPr>
            <a:endParaRPr lang="en-US" sz="16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Overlaps the Bing dataset but includes these additional data points. Granularity is by state by day.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Currently hospitalized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Cumulative hospitalized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Currently in ICU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Cumulative in ICU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Currently on ventilator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800" dirty="0"/>
              <a:t>Cumulative on ventilator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63E9481B-CD4E-4F31-B79B-D396EBBC8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074" y="0"/>
            <a:ext cx="9887413" cy="952381"/>
          </a:xfrm>
        </p:spPr>
        <p:txBody>
          <a:bodyPr/>
          <a:lstStyle/>
          <a:p>
            <a:r>
              <a:rPr lang="en-US" dirty="0"/>
              <a:t>Data Sources</a:t>
            </a:r>
          </a:p>
        </p:txBody>
      </p:sp>
    </p:spTree>
    <p:extLst>
      <p:ext uri="{BB962C8B-B14F-4D97-AF65-F5344CB8AC3E}">
        <p14:creationId xmlns:p14="http://schemas.microsoft.com/office/powerpoint/2010/main" val="3792347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8F5CA70-5911-48EB-947F-0972FB1A5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Pipeline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2CDBD9E-65DB-4CC1-89FF-A1854FB0E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1067" y="1430151"/>
            <a:ext cx="11849865" cy="4518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328393"/>
      </p:ext>
    </p:extLst>
  </p:cSld>
  <p:clrMapOvr>
    <a:masterClrMapping/>
  </p:clrMapOvr>
</p:sld>
</file>

<file path=ppt/theme/theme1.xml><?xml version="1.0" encoding="utf-8"?>
<a:theme xmlns:a="http://schemas.openxmlformats.org/drawingml/2006/main" name="BIDD 230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536</TotalTime>
  <Words>569</Words>
  <Application>Microsoft Office PowerPoint</Application>
  <PresentationFormat>Widescreen</PresentationFormat>
  <Paragraphs>97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BIDD 230</vt:lpstr>
      <vt:lpstr>COVID-19 Hospitalization</vt:lpstr>
      <vt:lpstr>The Project</vt:lpstr>
      <vt:lpstr>The Team</vt:lpstr>
      <vt:lpstr>Collaboration: Zoom &amp; Email </vt:lpstr>
      <vt:lpstr>Coordination: GitHub</vt:lpstr>
      <vt:lpstr>Content: Visual Studio</vt:lpstr>
      <vt:lpstr>The Data</vt:lpstr>
      <vt:lpstr>Data Sources</vt:lpstr>
      <vt:lpstr>Data Pipeline</vt:lpstr>
      <vt:lpstr>Data Shaping</vt:lpstr>
      <vt:lpstr>Data Relationships</vt:lpstr>
      <vt:lpstr>Data Measures</vt:lpstr>
      <vt:lpstr>The Dashboard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Brandt</dc:creator>
  <cp:lastModifiedBy>David Brandt</cp:lastModifiedBy>
  <cp:revision>36</cp:revision>
  <dcterms:created xsi:type="dcterms:W3CDTF">2020-09-06T19:22:01Z</dcterms:created>
  <dcterms:modified xsi:type="dcterms:W3CDTF">2020-09-09T22:52:00Z</dcterms:modified>
</cp:coreProperties>
</file>