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7" r:id="rId4"/>
    <p:sldId id="260" r:id="rId5"/>
    <p:sldId id="261" r:id="rId6"/>
    <p:sldId id="259" r:id="rId7"/>
    <p:sldId id="263" r:id="rId8"/>
    <p:sldId id="266" r:id="rId9"/>
    <p:sldId id="265" r:id="rId10"/>
    <p:sldId id="268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A81E-535E-4944-B3E6-85B159E6E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CADA6-90C3-407E-818B-03423121E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DCE0-3FA6-4A72-A1A8-3BDCA6AC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F8B51-FAF7-40A8-9B7A-B15AF351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5669-1B5C-4618-8BFD-A9DB32C3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D0AD-D49C-4F7B-BDE9-EC0EED95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AB0E9-9F6D-4C18-83CA-49B08C286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E87B8-F96D-4370-B198-3C9BA02A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98A5-3750-4369-A125-305541D8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71CD-C74B-4965-9C75-F3A24CF7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7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D0C07-1C5E-48F6-BC39-591901A5A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D948B-D274-4921-8792-0237EF322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A5ECC-B91E-4369-BB1E-5D20869B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CD49-BABE-4C2B-A994-29623BA0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5BD82-77DA-4648-B72C-75826951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D943-0D44-45EC-AF5F-C2120412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74" y="0"/>
            <a:ext cx="9887413" cy="9523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AAFB-9B94-4E97-AAFF-27011B047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3A661-92A8-4231-BC74-765BC856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E5443-6A0C-4248-B5BF-7CEE55EC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D482-D860-4BE6-9634-FA36030A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2FE2-D84C-449D-8D12-120B8E40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FDBB4-C6FA-43B1-8A45-E228E7933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77EE0-92D1-4C99-A341-C72B6F27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DDDD8-51FF-43C2-BD8A-ACD3D340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51CC-CEC0-4D30-825A-D7DA6600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6266-B593-4A94-809F-77A56AAE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6245-110C-46B5-B898-7C6C5A2A2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0E878-5899-4CD9-975E-4D3699946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F11DB-4307-4A34-83D9-2D735C75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58499-CF10-41E0-B054-20AC6691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544EC-9363-424E-9536-184198DA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5C80-C765-4A93-9186-215941BA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7ED9F-A536-4507-9E5D-464E9877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771DD-B786-4D63-B04D-445710F83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9C280-9E04-4E21-9F90-3D164C46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2A4A3-1DA0-47BF-88F4-6F22295C3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4FEA1-9B6C-4134-B794-3C354495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D7CBE-9CFF-4AB3-AFC9-D62A4289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726FA-3804-4607-8AF4-64E82925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2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D495-191E-436B-93E8-F784E37B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D349F-5D1A-40A3-809A-6B27AB2A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158ED-B473-42EB-A7C9-8DA1FB79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C0589-C522-42C5-9A2B-DEA6C326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2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EA6E3-36E2-4B1C-80DE-20B5DBDD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5460D-6F98-4A96-8909-ED0F3134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4E2E7-137F-4D66-9954-C5BF091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4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6A6E-2426-4B9F-B3AB-9C4BE294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257F-C898-404F-8288-A48B32F4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F8891-5EB6-4214-9EAE-FB4B4992B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9DCAA-EC0B-4008-8686-36FD20CB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044F4-63B0-4A80-99A9-6182743D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90044-26D2-4D3A-B573-BD7A282A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BA7D-586D-4107-BA6C-F37AAA7E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4A987-32D2-4570-BB82-7CCA82069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7A553-B35C-4992-8E41-00EA0D188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DCDC7-19B6-465E-BADA-317B48E8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514FA-AAD5-4075-8230-F1FE37FC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EA886-9585-4E39-BDB2-07DC8F5C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D86D38E-B9F1-4841-A01A-2177592C5F17}"/>
              </a:ext>
            </a:extLst>
          </p:cNvPr>
          <p:cNvGrpSpPr/>
          <p:nvPr userDrawn="1"/>
        </p:nvGrpSpPr>
        <p:grpSpPr>
          <a:xfrm>
            <a:off x="1524" y="0"/>
            <a:ext cx="12194332" cy="6858000"/>
            <a:chOff x="1524" y="0"/>
            <a:chExt cx="1219433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820609-38BE-4187-94B2-EE67177E5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24" y="0"/>
              <a:ext cx="12190476" cy="95238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D7731E-72F1-4666-A12C-DA89DAFD6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80" y="6374883"/>
              <a:ext cx="12190476" cy="47619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98D14B-B04A-4A9A-BDBA-9072E484073C}"/>
                </a:ext>
              </a:extLst>
            </p:cNvPr>
            <p:cNvSpPr txBox="1">
              <a:spLocks/>
            </p:cNvSpPr>
            <p:nvPr/>
          </p:nvSpPr>
          <p:spPr>
            <a:xfrm>
              <a:off x="320512" y="6374883"/>
              <a:ext cx="5775488" cy="47619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UW BIDD 230 - Data Management, Maintenance, &amp; Reporting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8388C8-3AB2-4F12-8B60-F7D8E2A79A23}"/>
                </a:ext>
              </a:extLst>
            </p:cNvPr>
            <p:cNvSpPr txBox="1">
              <a:spLocks/>
            </p:cNvSpPr>
            <p:nvPr/>
          </p:nvSpPr>
          <p:spPr>
            <a:xfrm>
              <a:off x="6102475" y="6381810"/>
              <a:ext cx="5769013" cy="47619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Red Team Final: Drake Lemm, Jane Lee, David Brandt</a:t>
              </a: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18B26-201F-4925-AB47-BC029D3D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448" y="0"/>
            <a:ext cx="9896039" cy="952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EBF76-73CB-4329-AEE1-656EDC230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512" y="1147313"/>
            <a:ext cx="11550976" cy="502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241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Bing-COVID-19-Data" TargetMode="External"/><Relationship Id="rId2" Type="http://schemas.openxmlformats.org/officeDocument/2006/relationships/hyperlink" Target="https://www.bing.com/covid/local/unitedstate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ovidtracking.com/data" TargetMode="External"/><Relationship Id="rId4" Type="http://schemas.openxmlformats.org/officeDocument/2006/relationships/hyperlink" Target="https://covidtracking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6BDF11-2D7A-4835-990F-6AC9A1801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Hospitalization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E028BF-3759-4B07-A00C-60E9B39F8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Red Team</a:t>
            </a:r>
          </a:p>
          <a:p>
            <a:r>
              <a:rPr lang="en-US" dirty="0"/>
              <a:t>The Project, the Data, &amp; the Dashboard</a:t>
            </a:r>
          </a:p>
        </p:txBody>
      </p:sp>
    </p:spTree>
    <p:extLst>
      <p:ext uri="{BB962C8B-B14F-4D97-AF65-F5344CB8AC3E}">
        <p14:creationId xmlns:p14="http://schemas.microsoft.com/office/powerpoint/2010/main" val="304737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0812-E18F-468A-BB65-7AB3D587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Shaping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AF18B-9D5C-4FE9-B0F9-F966F5E2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817" y="1147763"/>
            <a:ext cx="8973670" cy="5029200"/>
          </a:xfrm>
          <a:prstGeom prst="rect">
            <a:avLst/>
          </a:prstGeom>
          <a:ln w="28575">
            <a:solidFill>
              <a:srgbClr val="4B2E83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468CA-0D57-489A-B4B5-3C8EBB698115}"/>
              </a:ext>
            </a:extLst>
          </p:cNvPr>
          <p:cNvSpPr txBox="1"/>
          <p:nvPr/>
        </p:nvSpPr>
        <p:spPr>
          <a:xfrm>
            <a:off x="320514" y="1147763"/>
            <a:ext cx="2358032" cy="50291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Initial data shaping is performed in SQL.  </a:t>
            </a:r>
          </a:p>
          <a:p>
            <a:pPr>
              <a:spcAft>
                <a:spcPts val="1200"/>
              </a:spcAft>
            </a:pPr>
            <a:r>
              <a:rPr lang="en-US" dirty="0"/>
              <a:t>The staging database reflects the data as received from the source.</a:t>
            </a:r>
          </a:p>
          <a:p>
            <a:pPr>
              <a:spcAft>
                <a:spcPts val="1200"/>
              </a:spcAft>
            </a:pPr>
            <a:r>
              <a:rPr lang="en-US" dirty="0"/>
              <a:t>The data is filtered and cleaned by the ETL to the data warehouse.</a:t>
            </a:r>
          </a:p>
          <a:p>
            <a:pPr>
              <a:spcAft>
                <a:spcPts val="1200"/>
              </a:spcAft>
            </a:pPr>
            <a:r>
              <a:rPr lang="en-US" dirty="0"/>
              <a:t>The views provide report friendly names for selected columns.</a:t>
            </a:r>
          </a:p>
          <a:p>
            <a:pPr>
              <a:spcAft>
                <a:spcPts val="1200"/>
              </a:spcAft>
            </a:pPr>
            <a:r>
              <a:rPr lang="en-US" dirty="0"/>
              <a:t>Finally the data received minor corrections at the Power BI queries.</a:t>
            </a:r>
          </a:p>
        </p:txBody>
      </p:sp>
    </p:spTree>
    <p:extLst>
      <p:ext uri="{BB962C8B-B14F-4D97-AF65-F5344CB8AC3E}">
        <p14:creationId xmlns:p14="http://schemas.microsoft.com/office/powerpoint/2010/main" val="420294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0334-3C5B-419B-A624-FB3ECFC8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Relationships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3B1533-54B4-4BDB-AA06-05214AF3F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779" y="1147763"/>
            <a:ext cx="6737708" cy="5029200"/>
          </a:xfrm>
          <a:prstGeom prst="rect">
            <a:avLst/>
          </a:prstGeom>
          <a:ln w="28575">
            <a:solidFill>
              <a:srgbClr val="4B2E83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28D905-8183-46B3-9207-612AF4C345D9}"/>
              </a:ext>
            </a:extLst>
          </p:cNvPr>
          <p:cNvSpPr txBox="1"/>
          <p:nvPr/>
        </p:nvSpPr>
        <p:spPr>
          <a:xfrm>
            <a:off x="320513" y="1147763"/>
            <a:ext cx="4528577" cy="50291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Relationships between tables are defined in Power BI.</a:t>
            </a:r>
          </a:p>
          <a:p>
            <a:pPr>
              <a:spcAft>
                <a:spcPts val="1200"/>
              </a:spcAft>
            </a:pPr>
            <a:r>
              <a:rPr lang="en-US" dirty="0"/>
              <a:t>In our case both the Bing and the Atlantic data are joined Date and State dimensions.</a:t>
            </a:r>
          </a:p>
        </p:txBody>
      </p:sp>
    </p:spTree>
    <p:extLst>
      <p:ext uri="{BB962C8B-B14F-4D97-AF65-F5344CB8AC3E}">
        <p14:creationId xmlns:p14="http://schemas.microsoft.com/office/powerpoint/2010/main" val="368320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FE4E5-BDF3-4E62-B67C-6F1BD177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Dashboard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0D1B-2644-4233-AEAB-FDC9B8630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BI Reporting Dashboard</a:t>
            </a:r>
          </a:p>
        </p:txBody>
      </p:sp>
    </p:spTree>
    <p:extLst>
      <p:ext uri="{BB962C8B-B14F-4D97-AF65-F5344CB8AC3E}">
        <p14:creationId xmlns:p14="http://schemas.microsoft.com/office/powerpoint/2010/main" val="260970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BFC3C-771A-40C1-A1A5-0BCEBDAA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63D90-A96D-464C-9D16-308F112F5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Team , Collaboration, Coordination, and Content</a:t>
            </a:r>
          </a:p>
        </p:txBody>
      </p:sp>
    </p:spTree>
    <p:extLst>
      <p:ext uri="{BB962C8B-B14F-4D97-AF65-F5344CB8AC3E}">
        <p14:creationId xmlns:p14="http://schemas.microsoft.com/office/powerpoint/2010/main" val="95570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26A8-5730-40B5-99AE-25148E8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94AC2B-FD8A-4CAE-9EBD-9ECBE3647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919377"/>
              </p:ext>
            </p:extLst>
          </p:nvPr>
        </p:nvGraphicFramePr>
        <p:xfrm>
          <a:off x="1977255" y="2514600"/>
          <a:ext cx="8237490" cy="1767840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4118745">
                  <a:extLst>
                    <a:ext uri="{9D8B030D-6E8A-4147-A177-3AD203B41FA5}">
                      <a16:colId xmlns:a16="http://schemas.microsoft.com/office/drawing/2014/main" val="2052076536"/>
                    </a:ext>
                  </a:extLst>
                </a:gridCol>
                <a:gridCol w="4118745">
                  <a:extLst>
                    <a:ext uri="{9D8B030D-6E8A-4147-A177-3AD203B41FA5}">
                      <a16:colId xmlns:a16="http://schemas.microsoft.com/office/drawing/2014/main" val="1618113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Primary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27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David Brandt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Database and ELTs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8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Jane 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Dashboard and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4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Drake Lemm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Presentation and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2433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0EEB62-2C63-40AD-9C22-1B20D7048850}"/>
              </a:ext>
            </a:extLst>
          </p:cNvPr>
          <p:cNvSpPr txBox="1"/>
          <p:nvPr/>
        </p:nvSpPr>
        <p:spPr>
          <a:xfrm>
            <a:off x="1984074" y="1163782"/>
            <a:ext cx="8237490" cy="952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Each Team Red member shared design and review functions for all aspects of the project, and each member assumed primary responsibility for delivering a segment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428229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2F543C-B47D-407B-8D15-2A2241D0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Collaboration: Zoom &amp; Email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B0A617-15B0-4673-B92B-266B5CF07C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72270"/>
            <a:ext cx="5181600" cy="3458047"/>
          </a:xfrm>
          <a:prstGeom prst="rect">
            <a:avLst/>
          </a:prstGeom>
          <a:ln w="28575">
            <a:solidFill>
              <a:srgbClr val="4B2E83"/>
            </a:solidFill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ABDD3C-DD13-4E22-B0A5-4A1F1D0DD4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75009"/>
            <a:ext cx="5181600" cy="3452570"/>
          </a:xfrm>
          <a:prstGeom prst="rect">
            <a:avLst/>
          </a:prstGeom>
          <a:ln w="28575">
            <a:solidFill>
              <a:srgbClr val="4B2E83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F0B9BF-3B8C-4C10-A75C-A7DCCE7ADD56}"/>
              </a:ext>
            </a:extLst>
          </p:cNvPr>
          <p:cNvSpPr txBox="1"/>
          <p:nvPr/>
        </p:nvSpPr>
        <p:spPr>
          <a:xfrm>
            <a:off x="1984074" y="1163782"/>
            <a:ext cx="8237490" cy="952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Collaboration for design and content was performed via Zoom conference calls and UW emails.</a:t>
            </a:r>
          </a:p>
        </p:txBody>
      </p:sp>
    </p:spTree>
    <p:extLst>
      <p:ext uri="{BB962C8B-B14F-4D97-AF65-F5344CB8AC3E}">
        <p14:creationId xmlns:p14="http://schemas.microsoft.com/office/powerpoint/2010/main" val="261517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95E7E8-466C-44F7-8142-D8426DA6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Coordination: GitHub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A0E719-80F0-4AA3-81D8-20C80E987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881" y="2350742"/>
            <a:ext cx="6238238" cy="3696911"/>
          </a:xfrm>
          <a:prstGeom prst="rect">
            <a:avLst/>
          </a:prstGeom>
          <a:ln w="28575">
            <a:solidFill>
              <a:srgbClr val="4B2E8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E989A8-17B4-4929-A947-13A9C34AE5F9}"/>
              </a:ext>
            </a:extLst>
          </p:cNvPr>
          <p:cNvSpPr txBox="1"/>
          <p:nvPr/>
        </p:nvSpPr>
        <p:spPr>
          <a:xfrm>
            <a:off x="1984074" y="1163782"/>
            <a:ext cx="8237490" cy="952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 GitHub repository was provisioned to the project files for ease of access and coordination.</a:t>
            </a:r>
          </a:p>
        </p:txBody>
      </p:sp>
    </p:spTree>
    <p:extLst>
      <p:ext uri="{BB962C8B-B14F-4D97-AF65-F5344CB8AC3E}">
        <p14:creationId xmlns:p14="http://schemas.microsoft.com/office/powerpoint/2010/main" val="155896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26A8-5730-40B5-99AE-25148E8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 Visual Studio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F56903-6664-48D1-8E84-9BBCA9CA2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6420" y="1138527"/>
            <a:ext cx="2361778" cy="502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A67615-1517-4D43-BE91-EF4E58E53236}"/>
              </a:ext>
            </a:extLst>
          </p:cNvPr>
          <p:cNvSpPr txBox="1"/>
          <p:nvPr/>
        </p:nvSpPr>
        <p:spPr>
          <a:xfrm>
            <a:off x="1984074" y="1163781"/>
            <a:ext cx="6698108" cy="5003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A Visual Studio solution was used to organize the project files.  Our project included the following types of content: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Data Files</a:t>
            </a:r>
            <a:r>
              <a:rPr lang="en-US" sz="2000" dirty="0"/>
              <a:t>: CSV &amp; XLSX files downloaded from the source web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Documents</a:t>
            </a:r>
            <a:r>
              <a:rPr lang="en-US" sz="2000" dirty="0"/>
              <a:t>: All project deliverables and support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Images</a:t>
            </a:r>
            <a:r>
              <a:rPr lang="en-US" sz="2000" dirty="0"/>
              <a:t>: Supporting deliverable document and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Power BI</a:t>
            </a:r>
            <a:r>
              <a:rPr lang="en-US" sz="2000" dirty="0"/>
              <a:t>: Our dashboard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SQL Back</a:t>
            </a:r>
            <a:r>
              <a:rPr lang="en-US" sz="2000" dirty="0"/>
              <a:t>ups: backups of our staging and data warehouse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Data-Tier Application</a:t>
            </a:r>
            <a:r>
              <a:rPr lang="en-US" sz="2000" dirty="0"/>
              <a:t>: SQL export of the DW for import to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SQL Scripts</a:t>
            </a:r>
            <a:r>
              <a:rPr lang="en-US" sz="2000" dirty="0"/>
              <a:t>: Scripts for creating the staging and data warehouse  database as well as ETL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FE4E5-BDF3-4E62-B67C-6F1BD177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0D1B-2644-4233-AEAB-FDC9B8630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sources, pipeline, shaping,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25092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56285E-4B54-4261-B6F9-1A48EA384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Bing: COVID-19 Tracker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94F228-72E3-484F-834E-B5BAC70FBE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Reports: </a:t>
            </a:r>
            <a:r>
              <a:rPr lang="en-US" sz="1600" u="sng" dirty="0">
                <a:hlinkClick r:id="rId2"/>
              </a:rPr>
              <a:t>https://www.bing.com/covid/local/unitedstates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Data: </a:t>
            </a:r>
            <a:r>
              <a:rPr lang="en-US" sz="1600" u="sng" dirty="0">
                <a:hlinkClick r:id="rId3"/>
              </a:rPr>
              <a:t>https://github.com/microsoft/Bing-COVID-19-Data</a:t>
            </a:r>
            <a:endParaRPr lang="en-US" sz="1600" u="sng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Bing COVID-19 data includes confirmed, fatal, and recovered cases from all regions, updated daily in a .csv file. If there is an update or correction to already-published data, the data file will be updated accordingly. To ensure the stability of the data we share, it will be released with a 24-hour delay.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FC3A40-9B01-4228-8B26-23665EA8B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The Atlantic: The COVID Tracking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57C726-E304-49E8-BFAF-991BB9DD2E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Reports: </a:t>
            </a:r>
            <a:r>
              <a:rPr lang="en-US" sz="1600" u="sng" dirty="0">
                <a:hlinkClick r:id="rId4"/>
              </a:rPr>
              <a:t>https://covidtracking.com/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Data: </a:t>
            </a:r>
            <a:r>
              <a:rPr lang="en-US" sz="1600" u="sng" dirty="0">
                <a:hlinkClick r:id="rId5"/>
              </a:rPr>
              <a:t>https://covidtracking.com/data</a:t>
            </a:r>
            <a:endParaRPr lang="en-US" sz="1600" u="sng" dirty="0"/>
          </a:p>
          <a:p>
            <a:pPr marL="0" indent="0">
              <a:buNone/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Overlaps the Bing dataset but includes these additional data points. Granularity is by state by day.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Currently hospitalized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Cumulative hospitalized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Currently in ICU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Cumulative in ICU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Currently on ventilator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Cumulative on ventilator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3E9481B-CD4E-4F31-B79B-D396EBBC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74" y="0"/>
            <a:ext cx="9887413" cy="952381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79234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F5CA70-5911-48EB-947F-0972FB1A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CDBD9E-65DB-4CC1-89FF-A1854FB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67" y="1430151"/>
            <a:ext cx="11849865" cy="45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28393"/>
      </p:ext>
    </p:extLst>
  </p:cSld>
  <p:clrMapOvr>
    <a:masterClrMapping/>
  </p:clrMapOvr>
</p:sld>
</file>

<file path=ppt/theme/theme1.xml><?xml version="1.0" encoding="utf-8"?>
<a:theme xmlns:a="http://schemas.openxmlformats.org/drawingml/2006/main" name="BIDD 23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468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BIDD 230</vt:lpstr>
      <vt:lpstr>COVID-19 Hospitalization</vt:lpstr>
      <vt:lpstr>The Project</vt:lpstr>
      <vt:lpstr>The Team</vt:lpstr>
      <vt:lpstr>Collaboration: Zoom &amp; Email </vt:lpstr>
      <vt:lpstr>Coordination: GitHub</vt:lpstr>
      <vt:lpstr>Content: Visual Studio</vt:lpstr>
      <vt:lpstr>The Data</vt:lpstr>
      <vt:lpstr>Data Sources</vt:lpstr>
      <vt:lpstr>Data Pipeline</vt:lpstr>
      <vt:lpstr>Data Shaping</vt:lpstr>
      <vt:lpstr>Data Relationships</vt:lpstr>
      <vt:lpstr>The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Brandt</dc:creator>
  <cp:lastModifiedBy>David Brandt</cp:lastModifiedBy>
  <cp:revision>32</cp:revision>
  <dcterms:created xsi:type="dcterms:W3CDTF">2020-09-06T19:22:01Z</dcterms:created>
  <dcterms:modified xsi:type="dcterms:W3CDTF">2020-09-07T21:57:33Z</dcterms:modified>
</cp:coreProperties>
</file>