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62" r:id="rId3"/>
    <p:sldId id="257" r:id="rId4"/>
    <p:sldId id="260" r:id="rId5"/>
    <p:sldId id="261" r:id="rId6"/>
    <p:sldId id="259" r:id="rId7"/>
    <p:sldId id="263" r:id="rId8"/>
    <p:sldId id="266" r:id="rId9"/>
    <p:sldId id="265" r:id="rId10"/>
    <p:sldId id="268" r:id="rId11"/>
    <p:sldId id="267" r:id="rId12"/>
    <p:sldId id="273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E8742-4E8E-4E8A-84C2-60152135BFE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DE82-7FD2-434C-B5B0-220E231A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8DE82-7FD2-434C-B5B0-220E231A14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81E-535E-4944-B3E6-85B159E6E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ADA6-90C3-407E-818B-03423121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DCE0-3FA6-4A72-A1A8-3BDCA6A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8B51-FAF7-40A8-9B7A-B15AF35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5669-1B5C-4618-8BFD-A9DB32C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D0AD-D49C-4F7B-BDE9-EC0EED95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B0E9-9F6D-4C18-83CA-49B08C28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87B8-F96D-4370-B198-3C9BA02A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98A5-3750-4369-A125-305541D8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71CD-C74B-4965-9C75-F3A24CF7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7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0C07-1C5E-48F6-BC39-591901A5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D948B-D274-4921-8792-0237EF32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5ECC-B91E-4369-BB1E-5D20869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CD49-BABE-4C2B-A994-29623BA0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BD82-77DA-4648-B72C-7582695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D943-0D44-45EC-AF5F-C2120412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AFB-9B94-4E97-AAFF-27011B04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661-92A8-4231-BC74-765BC85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5443-6A0C-4248-B5BF-7CEE55E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D482-D860-4BE6-9634-FA36030A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2FE2-D84C-449D-8D12-120B8E40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DBB4-C6FA-43B1-8A45-E228E793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7EE0-92D1-4C99-A341-C72B6F27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DDD8-51FF-43C2-BD8A-ACD3D340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51CC-CEC0-4D30-825A-D7DA660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6266-B593-4A94-809F-77A56AAE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6245-110C-46B5-B898-7C6C5A2A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E878-5899-4CD9-975E-4D369994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1DB-4307-4A34-83D9-2D735C7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8499-CF10-41E0-B054-20AC669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44EC-9363-424E-9536-184198DA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5C80-C765-4A93-9186-215941BA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ED9F-A536-4507-9E5D-464E9877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771DD-B786-4D63-B04D-445710F8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9C280-9E04-4E21-9F90-3D164C46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2A4A3-1DA0-47BF-88F4-6F22295C3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4FEA1-9B6C-4134-B794-3C354495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7CBE-9CFF-4AB3-AFC9-D62A428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726FA-3804-4607-8AF4-64E8292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D495-191E-436B-93E8-F784E37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D349F-5D1A-40A3-809A-6B27AB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58ED-B473-42EB-A7C9-8DA1FB7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0589-C522-42C5-9A2B-DEA6C326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EA6E3-36E2-4B1C-80DE-20B5DBD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460D-6F98-4A96-8909-ED0F3134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E2E7-137F-4D66-9954-C5BF091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6A6E-2426-4B9F-B3AB-9C4BE2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257F-C898-404F-8288-A48B32F4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8891-5EB6-4214-9EAE-FB4B4992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DCAA-EC0B-4008-8686-36FD20CB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44F4-63B0-4A80-99A9-6182743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90044-26D2-4D3A-B573-BD7A282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A7D-586D-4107-BA6C-F37AAA7E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A987-32D2-4570-BB82-7CCA8206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A553-B35C-4992-8E41-00EA0D18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CDC7-19B6-465E-BADA-317B48E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14FA-AAD5-4075-8230-F1FE37FC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A886-9585-4E39-BDB2-07DC8F5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D86D38E-B9F1-4841-A01A-2177592C5F17}"/>
              </a:ext>
            </a:extLst>
          </p:cNvPr>
          <p:cNvGrpSpPr/>
          <p:nvPr userDrawn="1"/>
        </p:nvGrpSpPr>
        <p:grpSpPr>
          <a:xfrm>
            <a:off x="1524" y="0"/>
            <a:ext cx="12194332" cy="6858000"/>
            <a:chOff x="1524" y="0"/>
            <a:chExt cx="1219433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20609-38BE-4187-94B2-EE67177E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24" y="0"/>
              <a:ext cx="12190476" cy="9523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D7731E-72F1-4666-A12C-DA89DAFD6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80" y="6374883"/>
              <a:ext cx="12190476" cy="4761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8D14B-B04A-4A9A-BDBA-9072E484073C}"/>
                </a:ext>
              </a:extLst>
            </p:cNvPr>
            <p:cNvSpPr txBox="1">
              <a:spLocks/>
            </p:cNvSpPr>
            <p:nvPr/>
          </p:nvSpPr>
          <p:spPr>
            <a:xfrm>
              <a:off x="320512" y="6374883"/>
              <a:ext cx="5775488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UW BIDD 230 - Data Management, Maintenance, &amp; Reporting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8388C8-3AB2-4F12-8B60-F7D8E2A79A23}"/>
                </a:ext>
              </a:extLst>
            </p:cNvPr>
            <p:cNvSpPr txBox="1">
              <a:spLocks/>
            </p:cNvSpPr>
            <p:nvPr/>
          </p:nvSpPr>
          <p:spPr>
            <a:xfrm>
              <a:off x="6102475" y="6381810"/>
              <a:ext cx="5769013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Red Team Final: Drake Lemm, Jane Lee, David Brandt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8B26-201F-4925-AB47-BC029D3D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448" y="0"/>
            <a:ext cx="9896039" cy="95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BF76-73CB-4329-AEE1-656EDC23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2" y="1147313"/>
            <a:ext cx="11550976" cy="502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ing-COVID-19-Data" TargetMode="External"/><Relationship Id="rId2" Type="http://schemas.openxmlformats.org/officeDocument/2006/relationships/hyperlink" Target="https://www.bing.com/covid/local/unitedstat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vidtracking.com/data" TargetMode="External"/><Relationship Id="rId4" Type="http://schemas.openxmlformats.org/officeDocument/2006/relationships/hyperlink" Target="https://covidtracking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BDF11-2D7A-4835-990F-6AC9A180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Hospitalization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E028BF-3759-4B07-A00C-60E9B39F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 Team</a:t>
            </a:r>
          </a:p>
          <a:p>
            <a:r>
              <a:rPr lang="en-US" dirty="0"/>
              <a:t>The Project, the Data, &amp;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0473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0812-E18F-468A-BB65-7AB3D587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AF18B-9D5C-4FE9-B0F9-F966F5E2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17" y="1147763"/>
            <a:ext cx="8973670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468CA-0D57-489A-B4B5-3C8EBB698115}"/>
              </a:ext>
            </a:extLst>
          </p:cNvPr>
          <p:cNvSpPr txBox="1"/>
          <p:nvPr/>
        </p:nvSpPr>
        <p:spPr>
          <a:xfrm>
            <a:off x="320514" y="1147763"/>
            <a:ext cx="2358032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Initial data shaping is performed in SQL.  </a:t>
            </a:r>
          </a:p>
          <a:p>
            <a:pPr>
              <a:spcAft>
                <a:spcPts val="1200"/>
              </a:spcAft>
            </a:pPr>
            <a:r>
              <a:rPr lang="en-US" dirty="0"/>
              <a:t>The staging database reflects the data as received from the source.</a:t>
            </a:r>
          </a:p>
          <a:p>
            <a:pPr>
              <a:spcAft>
                <a:spcPts val="1200"/>
              </a:spcAft>
            </a:pPr>
            <a:r>
              <a:rPr lang="en-US" dirty="0"/>
              <a:t>The data is filtered and cleaned by the ETL to the data warehouse.</a:t>
            </a:r>
          </a:p>
          <a:p>
            <a:pPr>
              <a:spcAft>
                <a:spcPts val="1200"/>
              </a:spcAft>
            </a:pPr>
            <a:r>
              <a:rPr lang="en-US" dirty="0"/>
              <a:t>The views provide report friendly names for selected columns.</a:t>
            </a:r>
          </a:p>
          <a:p>
            <a:pPr>
              <a:spcAft>
                <a:spcPts val="1200"/>
              </a:spcAft>
            </a:pPr>
            <a:r>
              <a:rPr lang="en-US" dirty="0"/>
              <a:t>Finally the data received minor corrections at the Power BI queries.</a:t>
            </a:r>
          </a:p>
        </p:txBody>
      </p:sp>
    </p:spTree>
    <p:extLst>
      <p:ext uri="{BB962C8B-B14F-4D97-AF65-F5344CB8AC3E}">
        <p14:creationId xmlns:p14="http://schemas.microsoft.com/office/powerpoint/2010/main" val="42029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0334-3C5B-419B-A624-FB3ECFC8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Relationships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B1533-54B4-4BDB-AA06-05214AF3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79" y="1147763"/>
            <a:ext cx="6737708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8D905-8183-46B3-9207-612AF4C345D9}"/>
              </a:ext>
            </a:extLst>
          </p:cNvPr>
          <p:cNvSpPr txBox="1"/>
          <p:nvPr/>
        </p:nvSpPr>
        <p:spPr>
          <a:xfrm>
            <a:off x="320513" y="1147763"/>
            <a:ext cx="4528577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Relationships between tables are defined in Power BI.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case both the Bing and the Atlantic data are joined Date and State dimensions.</a:t>
            </a:r>
          </a:p>
        </p:txBody>
      </p:sp>
    </p:spTree>
    <p:extLst>
      <p:ext uri="{BB962C8B-B14F-4D97-AF65-F5344CB8AC3E}">
        <p14:creationId xmlns:p14="http://schemas.microsoft.com/office/powerpoint/2010/main" val="36832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ACC28-11E4-462A-A365-F87652EE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4D4308-7322-4146-BE3B-0562B770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13" y="1160606"/>
            <a:ext cx="8776855" cy="5016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dedicated table is provided for measures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BFA828-8B40-4A62-82BE-80A33BA61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5677"/>
          <a:stretch/>
        </p:blipFill>
        <p:spPr>
          <a:xfrm>
            <a:off x="9584249" y="1986888"/>
            <a:ext cx="2287238" cy="407924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EA8373-1025-449C-8DC5-DBEEB51E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11245"/>
              </p:ext>
            </p:extLst>
          </p:nvPr>
        </p:nvGraphicFramePr>
        <p:xfrm>
          <a:off x="320513" y="1986888"/>
          <a:ext cx="8888142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8832">
                  <a:extLst>
                    <a:ext uri="{9D8B030D-6E8A-4147-A177-3AD203B41FA5}">
                      <a16:colId xmlns:a16="http://schemas.microsoft.com/office/drawing/2014/main" val="216165896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87991500"/>
                    </a:ext>
                  </a:extLst>
                </a:gridCol>
                <a:gridCol w="4627419">
                  <a:extLst>
                    <a:ext uri="{9D8B030D-6E8A-4147-A177-3AD203B41FA5}">
                      <a16:colId xmlns:a16="http://schemas.microsoft.com/office/drawing/2014/main" val="26600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0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Cases 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Hospitalized / Confirmed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Percent Hospitalized in ICU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in ICU / Currently 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5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Percent ICU on Ventilator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on Ventilator/ Currently in ICU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Hospitalized - Currently in ICU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in ICU - Currently on Ventilator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on Ventilator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Bing Covid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Bing Covid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Atlantic Covid Tracking Rows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</a:t>
                      </a:r>
                      <a:r>
                        <a:rPr lang="en-US" sz="1800" kern="1200" dirty="0">
                          <a:effectLst/>
                        </a:rPr>
                        <a:t>Atlantic Covid Tracking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1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States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3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Dates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9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Reporting Dashboard</a:t>
            </a:r>
          </a:p>
        </p:txBody>
      </p:sp>
    </p:spTree>
    <p:extLst>
      <p:ext uri="{BB962C8B-B14F-4D97-AF65-F5344CB8AC3E}">
        <p14:creationId xmlns:p14="http://schemas.microsoft.com/office/powerpoint/2010/main" val="260970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D7E45-979F-44A5-9EDF-46868CC8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FE870-C150-4DC4-A3BF-7487CCD7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176" y="1147855"/>
            <a:ext cx="8943647" cy="50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B806-AD87-4A10-9768-528F1E22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15101-A80C-482C-B5D0-400F34626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176" y="1147856"/>
            <a:ext cx="8943647" cy="50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3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7FB0-C2CA-447C-8399-332EB5B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31A8D-3EFF-4F2A-8C17-FB6E0ED4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5F4-B0BD-4DF2-9747-F93A8308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FE493-59E3-4E21-82F9-8908EB3D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BFC3C-771A-40C1-A1A5-0BCEBDAA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63D90-A96D-464C-9D16-308F112F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, Collaboration, Coordination, and Content</a:t>
            </a:r>
          </a:p>
        </p:txBody>
      </p:sp>
    </p:spTree>
    <p:extLst>
      <p:ext uri="{BB962C8B-B14F-4D97-AF65-F5344CB8AC3E}">
        <p14:creationId xmlns:p14="http://schemas.microsoft.com/office/powerpoint/2010/main" val="9557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94AC2B-FD8A-4CAE-9EBD-9ECBE3647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19377"/>
              </p:ext>
            </p:extLst>
          </p:nvPr>
        </p:nvGraphicFramePr>
        <p:xfrm>
          <a:off x="1977255" y="2514600"/>
          <a:ext cx="8237490" cy="176784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4118745">
                  <a:extLst>
                    <a:ext uri="{9D8B030D-6E8A-4147-A177-3AD203B41FA5}">
                      <a16:colId xmlns:a16="http://schemas.microsoft.com/office/drawing/2014/main" val="2052076536"/>
                    </a:ext>
                  </a:extLst>
                </a:gridCol>
                <a:gridCol w="4118745">
                  <a:extLst>
                    <a:ext uri="{9D8B030D-6E8A-4147-A177-3AD203B41FA5}">
                      <a16:colId xmlns:a16="http://schemas.microsoft.com/office/drawing/2014/main" val="161811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Primary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7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David Brandt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 and 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8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Dashboard and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Drake Lemm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433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0EEB62-2C63-40AD-9C22-1B20D7048850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Each Team Red member shared design and review functions for all aspects of the project, and each member assumed primary responsibility for delivering a segment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8229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F543C-B47D-407B-8D15-2A2241D0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Collaboration: Zoom &amp; Email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B0A617-15B0-4673-B92B-266B5CF07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2270"/>
            <a:ext cx="5181600" cy="3458047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ABDD3C-DD13-4E22-B0A5-4A1F1D0DD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5009"/>
            <a:ext cx="5181600" cy="345257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0B9BF-3B8C-4C10-A75C-A7DCCE7ADD56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Collaboration for design and content was performed via Zoom conference calls and UW emails.</a:t>
            </a:r>
          </a:p>
        </p:txBody>
      </p:sp>
    </p:spTree>
    <p:extLst>
      <p:ext uri="{BB962C8B-B14F-4D97-AF65-F5344CB8AC3E}">
        <p14:creationId xmlns:p14="http://schemas.microsoft.com/office/powerpoint/2010/main" val="26151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5E7E8-466C-44F7-8142-D8426DA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A0E719-80F0-4AA3-81D8-20C80E987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881" y="2350742"/>
            <a:ext cx="6238238" cy="3696911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989A8-17B4-4929-A947-13A9C34AE5F9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GitHub repository was provisioned to the project files for ease of access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5589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 Visual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56903-6664-48D1-8E84-9BBCA9CA2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420" y="1138527"/>
            <a:ext cx="2361778" cy="502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67615-1517-4D43-BE91-EF4E58E53236}"/>
              </a:ext>
            </a:extLst>
          </p:cNvPr>
          <p:cNvSpPr txBox="1"/>
          <p:nvPr/>
        </p:nvSpPr>
        <p:spPr>
          <a:xfrm>
            <a:off x="1984074" y="1163781"/>
            <a:ext cx="6698108" cy="5003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 Visual Studio solution was used to organize the project files.  Our project included the following types of content: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 Files</a:t>
            </a:r>
            <a:r>
              <a:rPr lang="en-US" sz="2000" dirty="0"/>
              <a:t>: CSV &amp; XLSX files downloaded from the source web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Documents</a:t>
            </a:r>
            <a:r>
              <a:rPr lang="en-US" sz="2000" dirty="0"/>
              <a:t>: All project deliverables and support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Images</a:t>
            </a:r>
            <a:r>
              <a:rPr lang="en-US" sz="2000" dirty="0"/>
              <a:t>: Supporting deliverable document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Power BI</a:t>
            </a:r>
            <a:r>
              <a:rPr lang="en-US" sz="2000" dirty="0"/>
              <a:t>: Our dashboard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Back</a:t>
            </a:r>
            <a:r>
              <a:rPr lang="en-US" sz="2000" dirty="0"/>
              <a:t>ups: backups of our staging and data warehouse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Data-Tier Application</a:t>
            </a:r>
            <a:r>
              <a:rPr lang="en-US" sz="2000" dirty="0"/>
              <a:t>: SQL export of the DW for import to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Scripts</a:t>
            </a:r>
            <a:r>
              <a:rPr lang="en-US" sz="2000" dirty="0"/>
              <a:t>: Scripts for creating the staging and data warehouse  database as well as ETL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sources, pipeline, shaping,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509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6285E-4B54-4261-B6F9-1A48EA384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Bing: COVID-19 Tracker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94F228-72E3-484F-834E-B5BAC70FB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2"/>
              </a:rPr>
              <a:t>https://www.bing.com/covid/local/unitedstates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3"/>
              </a:rPr>
              <a:t>https://github.com/microsoft/Bing-COVID-19-Data</a:t>
            </a:r>
            <a:endParaRPr lang="en-US" sz="1600" u="sng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Bing COVID-19 data includes confirmed, fatal, and recovered cases from all regions, updated daily in a .csv file. If there is an update or correction to already-published data, the data file will be updated accordingly. To ensure the stability of the data we share, it will be released with a 24-hour delay.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FC3A40-9B01-4228-8B26-23665EA8B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The Atlantic: The COVID Tracking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57C726-E304-49E8-BFAF-991BB9DD2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4"/>
              </a:rPr>
              <a:t>https://covidtracking.com/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5"/>
              </a:rPr>
              <a:t>https://covidtracking.com/data</a:t>
            </a:r>
            <a:endParaRPr lang="en-US" sz="1600" u="sng" dirty="0"/>
          </a:p>
          <a:p>
            <a:pPr marL="0" indent="0"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Overlaps the Bing dataset but includes these additional data points. Granularity is by state by day.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on ventilator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on ventilator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E9481B-CD4E-4F31-B79B-D396EBBC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923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5CA70-5911-48EB-947F-0972FB1A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BD9E-65DB-4CC1-89FF-A1854FB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7" y="1430151"/>
            <a:ext cx="11849865" cy="4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8393"/>
      </p:ext>
    </p:extLst>
  </p:cSld>
  <p:clrMapOvr>
    <a:masterClrMapping/>
  </p:clrMapOvr>
</p:sld>
</file>

<file path=ppt/theme/theme1.xml><?xml version="1.0" encoding="utf-8"?>
<a:theme xmlns:a="http://schemas.openxmlformats.org/drawingml/2006/main" name="BIDD 23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569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BIDD 230</vt:lpstr>
      <vt:lpstr>COVID-19 Hospitalization</vt:lpstr>
      <vt:lpstr>The Project</vt:lpstr>
      <vt:lpstr>The Team</vt:lpstr>
      <vt:lpstr>Collaboration: Zoom &amp; Email </vt:lpstr>
      <vt:lpstr>Coordination: GitHub</vt:lpstr>
      <vt:lpstr>Content: Visual Studio</vt:lpstr>
      <vt:lpstr>The Data</vt:lpstr>
      <vt:lpstr>Data Sources</vt:lpstr>
      <vt:lpstr>Data Pipeline</vt:lpstr>
      <vt:lpstr>Data Shaping</vt:lpstr>
      <vt:lpstr>Data Relationships</vt:lpstr>
      <vt:lpstr>Data Measures</vt:lpstr>
      <vt:lpstr>The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Brandt</dc:creator>
  <cp:lastModifiedBy>David Brandt</cp:lastModifiedBy>
  <cp:revision>37</cp:revision>
  <dcterms:created xsi:type="dcterms:W3CDTF">2020-09-06T19:22:01Z</dcterms:created>
  <dcterms:modified xsi:type="dcterms:W3CDTF">2020-09-10T03:49:29Z</dcterms:modified>
</cp:coreProperties>
</file>