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a:normAutofit fontScale="100000" lnSpcReduction="0"/>
          </a:bodyPr>
          <a:lstStyle/>
          <a:p>
            <a:pPr defTabSz="338327">
              <a:defRPr sz="5180"/>
            </a:pPr>
            <a:r>
              <a:rPr sz="2960">
                <a:latin typeface="+mj-lt"/>
                <a:ea typeface="+mj-ea"/>
                <a:cs typeface="+mj-cs"/>
                <a:sym typeface="Helvetica"/>
              </a:rPr>
              <a:t>U.C. Berkeley: Economics 115: Spring 2020</a:t>
            </a:r>
            <a:r>
              <a:t> </a:t>
            </a:r>
          </a:p>
          <a:p>
            <a:pPr defTabSz="338327">
              <a:defRPr sz="4440"/>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a:normAutofit fontScale="100000" lnSpcReduction="0"/>
          </a:bodyPr>
          <a:lstStyle/>
          <a:p>
            <a:pPr marL="0" indent="0" algn="ctr" defTabSz="402336">
              <a:spcBef>
                <a:spcPts val="1000"/>
              </a:spcBef>
              <a:buSzTx/>
              <a:buFontTx/>
              <a:buNone/>
              <a:defRPr b="1" sz="3168">
                <a:latin typeface="+mj-lt"/>
                <a:ea typeface="+mj-ea"/>
                <a:cs typeface="+mj-cs"/>
                <a:sym typeface="Helvetica"/>
              </a:defRPr>
            </a:pPr>
          </a:p>
          <a:p>
            <a:pPr marL="0" indent="0" algn="ctr" defTabSz="402336">
              <a:spcBef>
                <a:spcPts val="1000"/>
              </a:spcBef>
              <a:buSzTx/>
              <a:buFontTx/>
              <a:buNone/>
              <a:defRPr b="1" sz="3168">
                <a:latin typeface="+mj-lt"/>
                <a:ea typeface="+mj-ea"/>
                <a:cs typeface="+mj-cs"/>
                <a:sym typeface="Helvetica"/>
              </a:defRPr>
            </a:pPr>
            <a:r>
              <a:t>Brad DeLong</a:t>
            </a:r>
          </a:p>
          <a:p>
            <a:pPr marL="0" indent="0" algn="ctr" defTabSz="402336">
              <a:spcBef>
                <a:spcPts val="1000"/>
              </a:spcBef>
              <a:buSzTx/>
              <a:buFontTx/>
              <a:buNone/>
              <a:defRPr sz="2112">
                <a:latin typeface="+mj-lt"/>
                <a:ea typeface="+mj-ea"/>
                <a:cs typeface="+mj-cs"/>
                <a:sym typeface="Helvetica"/>
              </a:defRPr>
            </a:pPr>
            <a:r>
              <a:t>Department of Economics and Blum Center, U.C. Berkeley; and WCEG</a:t>
            </a:r>
          </a:p>
          <a:p>
            <a:pPr marL="0" indent="0" algn="ctr" defTabSz="402336">
              <a:spcBef>
                <a:spcPts val="1000"/>
              </a:spcBef>
              <a:buSzTx/>
              <a:buFontTx/>
              <a:buNone/>
              <a:defRPr sz="2112">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p>
          <a:p>
            <a:pPr marL="0" indent="0" algn="ctr" defTabSz="402336">
              <a:spcBef>
                <a:spcPts val="1000"/>
              </a:spcBef>
              <a:buSzTx/>
              <a:buFontTx/>
              <a:buNone/>
              <a:defRPr sz="2112">
                <a:latin typeface="+mj-lt"/>
                <a:ea typeface="+mj-ea"/>
                <a:cs typeface="+mj-cs"/>
                <a:sym typeface="Helvetica"/>
              </a:defRPr>
            </a:pPr>
          </a:p>
          <a:p>
            <a:pPr marL="0" indent="0" algn="ctr" defTabSz="402336">
              <a:spcBef>
                <a:spcPts val="1000"/>
              </a:spcBef>
              <a:buSzTx/>
              <a:buFontTx/>
              <a:buNone/>
              <a:defRPr sz="2112">
                <a:latin typeface="+mj-lt"/>
                <a:ea typeface="+mj-ea"/>
                <a:cs typeface="+mj-cs"/>
                <a:sym typeface="Helvetica"/>
              </a:defRPr>
            </a:pPr>
            <a:r>
              <a:t>last revised: 2019-12-18</a:t>
            </a:r>
          </a:p>
          <a:p>
            <a:pPr marL="0" indent="0" algn="ctr" defTabSz="402336">
              <a:spcBef>
                <a:spcPts val="1000"/>
              </a:spcBef>
              <a:buSzTx/>
              <a:buFontTx/>
              <a:buNone/>
              <a:defRPr sz="2112">
                <a:latin typeface="+mj-lt"/>
                <a:ea typeface="+mj-ea"/>
                <a:cs typeface="+mj-cs"/>
                <a:sym typeface="Helvetica"/>
              </a:defRPr>
            </a:pPr>
            <a:r>
              <a:t>for delivery: W 2020-01-22 17:00 HMMB390</a:t>
            </a:r>
          </a:p>
          <a:p>
            <a:pPr marL="0" indent="0" algn="ctr" defTabSz="402336">
              <a:spcBef>
                <a:spcPts val="1000"/>
              </a:spcBef>
              <a:buSzTx/>
              <a:buFontTx/>
              <a:buNone/>
              <a:defRPr sz="1408">
                <a:latin typeface="+mj-lt"/>
                <a:ea typeface="+mj-ea"/>
                <a:cs typeface="+mj-cs"/>
                <a:sym typeface="Helvetica"/>
              </a:defRPr>
            </a:pPr>
          </a:p>
          <a:p>
            <a:pPr marL="0" indent="0" algn="ctr" defTabSz="402336">
              <a:spcBef>
                <a:spcPts val="0"/>
              </a:spcBef>
              <a:buSzTx/>
              <a:buFontTx/>
              <a:buNone/>
              <a:defRPr sz="1232">
                <a:latin typeface="+mj-lt"/>
                <a:ea typeface="+mj-ea"/>
                <a:cs typeface="+mj-cs"/>
                <a:sym typeface="Helvetica"/>
              </a:defRPr>
            </a:pPr>
            <a:r>
              <a:t>&lt;</a:t>
            </a:r>
            <a:r>
              <a:rPr u="sng">
                <a:solidFill>
                  <a:srgbClr val="0000FF"/>
                </a:solidFill>
                <a:uFill>
                  <a:solidFill>
                    <a:srgbClr val="0000FF"/>
                  </a:solidFill>
                </a:uFill>
                <a:hlinkClick r:id="rId3"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64" name="Why do I say the long twentieth century really start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7" name="When do I say the long twentieth century really ende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ended?</a:t>
            </a:r>
          </a:p>
          <a:p>
            <a:pPr marL="401052" indent="-401052">
              <a:spcBef>
                <a:spcPts val="1200"/>
              </a:spcBef>
              <a:buFontTx/>
              <a:buAutoNum type="alphaUcPeriod" startAt="1"/>
              <a:defRPr sz="2400">
                <a:latin typeface="Times New Roman"/>
                <a:ea typeface="Times New Roman"/>
                <a:cs typeface="Times New Roman"/>
                <a:sym typeface="Times New Roman"/>
              </a:defRPr>
            </a:pPr>
            <a:r>
              <a:t>1989</a:t>
            </a:r>
          </a:p>
          <a:p>
            <a:pPr marL="401052" indent="-401052">
              <a:spcBef>
                <a:spcPts val="1200"/>
              </a:spcBef>
              <a:buFontTx/>
              <a:buAutoNum type="alphaUcPeriod" startAt="1"/>
              <a:defRPr sz="2400">
                <a:latin typeface="Times New Roman"/>
                <a:ea typeface="Times New Roman"/>
                <a:cs typeface="Times New Roman"/>
                <a:sym typeface="Times New Roman"/>
              </a:defRPr>
            </a:pPr>
            <a:r>
              <a:t>2000</a:t>
            </a:r>
          </a:p>
          <a:p>
            <a:pPr marL="401052" indent="-401052">
              <a:spcBef>
                <a:spcPts val="1200"/>
              </a:spcBef>
              <a:buFontTx/>
              <a:buAutoNum type="alphaUcPeriod" startAt="1"/>
              <a:defRPr sz="2400">
                <a:latin typeface="Times New Roman"/>
                <a:ea typeface="Times New Roman"/>
                <a:cs typeface="Times New Roman"/>
                <a:sym typeface="Times New Roman"/>
              </a:defRPr>
            </a:pPr>
            <a:r>
              <a:t>2008</a:t>
            </a:r>
          </a:p>
          <a:p>
            <a:pPr marL="401052" indent="-401052">
              <a:spcBef>
                <a:spcPts val="1200"/>
              </a:spcBef>
              <a:buFontTx/>
              <a:buAutoNum type="alphaUcPeriod" startAt="1"/>
              <a:defRPr sz="2400">
                <a:latin typeface="Times New Roman"/>
                <a:ea typeface="Times New Roman"/>
                <a:cs typeface="Times New Roman"/>
                <a:sym typeface="Times New Roman"/>
              </a:defRPr>
            </a:pPr>
            <a:r>
              <a:t>2016</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70" name="Why do I say the long twentieth century really end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Living Standards</a:t>
            </a:r>
          </a:p>
        </p:txBody>
      </p:sp>
      <p:sp>
        <p:nvSpPr>
          <p:cNvPr id="73" name="What was a typical human standard of living back in 187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was a typical human standard of living back in 1870?</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6" name="What is a typical human standard of living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a typical human standard of living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9" name="How well-off is the typical inhabitant of Greater San Francisco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well-off is the typical inhabitant of Greater San Francisco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2" name="Well, then, the world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5" name="Well, then, Greater San Francisco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Pre-Industrial Poverty</a:t>
            </a:r>
          </a:p>
        </p:txBody>
      </p:sp>
      <p:sp>
        <p:nvSpPr>
          <p:cNvPr id="88" name="The principal reason that pre-industrial humanity was so poor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principal reason that pre-industrial humanity was so poor was: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genetically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malnourished, and so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Malthusian reasons.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oppressive upper classes.</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1"/>
            <a:ext cx="8572501" cy="1267124"/>
          </a:xfrm>
          <a:prstGeom prst="rect">
            <a:avLst/>
          </a:prstGeom>
        </p:spPr>
        <p:txBody>
          <a:bodyPr>
            <a:normAutofit fontScale="100000" lnSpcReduction="0"/>
          </a:bodyPr>
          <a:lstStyle>
            <a:lvl1pPr defTabSz="333756">
              <a:defRPr sz="4380">
                <a:solidFill>
                  <a:srgbClr val="000080"/>
                </a:solidFill>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date after which it was clear that humanity had broken through to at least the potential of permanent prosperity was:</a:t>
            </a:r>
          </a:p>
          <a:p>
            <a:pPr marL="401052" indent="-401052">
              <a:spcBef>
                <a:spcPts val="1200"/>
              </a:spcBef>
              <a:buFontTx/>
              <a:buAutoNum type="alphaUcPeriod" startAt="1"/>
              <a:defRPr sz="2400">
                <a:latin typeface="Times New Roman"/>
                <a:ea typeface="Times New Roman"/>
                <a:cs typeface="Times New Roman"/>
                <a:sym typeface="Times New Roman"/>
              </a:defRPr>
            </a:pPr>
            <a:r>
              <a:t>1600, when it became clear that the Commercial Revolution had revolutionized trade and commerce.</a:t>
            </a:r>
          </a:p>
          <a:p>
            <a:pPr marL="401052" indent="-401052">
              <a:spcBef>
                <a:spcPts val="1200"/>
              </a:spcBef>
              <a:buFontTx/>
              <a:buAutoNum type="alphaUcPeriod" startAt="1"/>
              <a:defRPr sz="2400">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a:spcBef>
                <a:spcPts val="1200"/>
              </a:spcBef>
              <a:buFontTx/>
              <a:buAutoNum type="alphaUcPeriod" startAt="1"/>
              <a:defRPr sz="2400">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a:spcBef>
                <a:spcPts val="1200"/>
              </a:spcBef>
              <a:buFontTx/>
              <a:buAutoNum type="alphaUcPeriod" startAt="1"/>
              <a:defRPr sz="2400">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a:spcBef>
                <a:spcPts val="1200"/>
              </a:spcBef>
              <a:buFontTx/>
              <a:buAutoNum type="alphaUcPeriod" startAt="1"/>
              <a:defRPr sz="2400">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About the Course</a:t>
            </a:r>
          </a:p>
        </p:txBody>
      </p:sp>
      <p:sp>
        <p:nvSpPr>
          <p:cNvPr id="40" name="The long 20th century will in all likelihood be seen in the future as the watershed in human experience:…"/>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The long 20th century will in all likelihood be seen in the future as </a:t>
            </a:r>
            <a:r>
              <a:rPr i="1"/>
              <a:t>the</a:t>
            </a:r>
            <a:r>
              <a:t> watershed in human experience:</a:t>
            </a:r>
          </a:p>
          <a:p>
            <a:pPr marL="194911" indent="-194911" defTabSz="370331">
              <a:spcBef>
                <a:spcPts val="900"/>
              </a:spcBef>
              <a:buFontTx/>
              <a:defRPr sz="1944">
                <a:latin typeface="Times New Roman"/>
                <a:ea typeface="Times New Roman"/>
                <a:cs typeface="Times New Roman"/>
                <a:sym typeface="Times New Roman"/>
              </a:defRPr>
            </a:pPr>
            <a:r>
              <a:t>Nine aspects:</a:t>
            </a:r>
          </a:p>
          <a:p>
            <a:pPr lvl="1" marL="503521" indent="-194911" defTabSz="370331">
              <a:spcBef>
                <a:spcPts val="900"/>
              </a:spcBef>
              <a:buFontTx/>
              <a:buChar char="•"/>
              <a:defRPr sz="1944">
                <a:latin typeface="Times New Roman"/>
                <a:ea typeface="Times New Roman"/>
                <a:cs typeface="Times New Roman"/>
                <a:sym typeface="Times New Roman"/>
              </a:defRPr>
            </a:pPr>
            <a:r>
              <a:t>History was economic…</a:t>
            </a:r>
          </a:p>
          <a:p>
            <a:pPr lvl="1" marL="503521" indent="-194911" defTabSz="370331">
              <a:spcBef>
                <a:spcPts val="900"/>
              </a:spcBef>
              <a:buFontTx/>
              <a:buChar char="•"/>
              <a:defRPr sz="1944">
                <a:latin typeface="Times New Roman"/>
                <a:ea typeface="Times New Roman"/>
                <a:cs typeface="Times New Roman"/>
                <a:sym typeface="Times New Roman"/>
              </a:defRPr>
            </a:pPr>
            <a:r>
              <a:t>Explosion of wealth…</a:t>
            </a:r>
          </a:p>
          <a:p>
            <a:pPr lvl="1" marL="503521" indent="-194911" defTabSz="370331">
              <a:spcBef>
                <a:spcPts val="900"/>
              </a:spcBef>
              <a:buFontTx/>
              <a:buChar char="•"/>
              <a:defRPr sz="1944">
                <a:latin typeface="Times New Roman"/>
                <a:ea typeface="Times New Roman"/>
                <a:cs typeface="Times New Roman"/>
                <a:sym typeface="Times New Roman"/>
              </a:defRPr>
            </a:pPr>
            <a:r>
              <a:t>Cornucopia of technology…</a:t>
            </a:r>
          </a:p>
          <a:p>
            <a:pPr lvl="1" marL="503521" indent="-194911" defTabSz="370331">
              <a:spcBef>
                <a:spcPts val="900"/>
              </a:spcBef>
              <a:buFontTx/>
              <a:buChar char="•"/>
              <a:defRPr sz="1944">
                <a:latin typeface="Times New Roman"/>
                <a:ea typeface="Times New Roman"/>
                <a:cs typeface="Times New Roman"/>
                <a:sym typeface="Times New Roman"/>
              </a:defRPr>
            </a:pPr>
            <a:r>
              <a:t>Demographic transition…</a:t>
            </a:r>
          </a:p>
          <a:p>
            <a:pPr lvl="1" marL="503521" indent="-194911" defTabSz="370331">
              <a:spcBef>
                <a:spcPts val="900"/>
              </a:spcBef>
              <a:buFontTx/>
              <a:buChar char="•"/>
              <a:defRPr sz="1944">
                <a:latin typeface="Times New Roman"/>
                <a:ea typeface="Times New Roman"/>
                <a:cs typeface="Times New Roman"/>
                <a:sym typeface="Times New Roman"/>
              </a:defRPr>
            </a:pPr>
            <a:r>
              <a:t>Feminist revolution…</a:t>
            </a:r>
          </a:p>
          <a:p>
            <a:pPr lvl="1" marL="503521" indent="-194911" defTabSz="370331">
              <a:spcBef>
                <a:spcPts val="900"/>
              </a:spcBef>
              <a:buFontTx/>
              <a:buChar char="•"/>
              <a:defRPr sz="1944">
                <a:latin typeface="Times New Roman"/>
                <a:ea typeface="Times New Roman"/>
                <a:cs typeface="Times New Roman"/>
                <a:sym typeface="Times New Roman"/>
              </a:defRPr>
            </a:pPr>
            <a:r>
              <a:t>Empowered tyrannies…</a:t>
            </a:r>
          </a:p>
          <a:p>
            <a:pPr lvl="1" marL="503521" indent="-194911" defTabSz="370331">
              <a:spcBef>
                <a:spcPts val="900"/>
              </a:spcBef>
              <a:buFontTx/>
              <a:buChar char="•"/>
              <a:defRPr sz="1944">
                <a:latin typeface="Times New Roman"/>
                <a:ea typeface="Times New Roman"/>
                <a:cs typeface="Times New Roman"/>
                <a:sym typeface="Times New Roman"/>
              </a:defRPr>
            </a:pPr>
            <a:r>
              <a:t>Wealth gulfs…</a:t>
            </a:r>
          </a:p>
          <a:p>
            <a:pPr lvl="1" marL="503521" indent="-194911" defTabSz="370331">
              <a:spcBef>
                <a:spcPts val="900"/>
              </a:spcBef>
              <a:buFontTx/>
              <a:buChar char="•"/>
              <a:defRPr sz="1944">
                <a:latin typeface="Times New Roman"/>
                <a:ea typeface="Times New Roman"/>
                <a:cs typeface="Times New Roman"/>
                <a:sym typeface="Times New Roman"/>
              </a:defRPr>
            </a:pPr>
            <a:r>
              <a:t>Inclusion and hierarchy attenuation…</a:t>
            </a:r>
          </a:p>
          <a:p>
            <a:pPr lvl="1" marL="503521" indent="-194911" defTabSz="370331">
              <a:spcBef>
                <a:spcPts val="900"/>
              </a:spcBef>
              <a:buFontTx/>
              <a:buChar char="•"/>
              <a:defRPr sz="1944">
                <a:latin typeface="Times New Roman"/>
                <a:ea typeface="Times New Roman"/>
                <a:cs typeface="Times New Roman"/>
                <a:sym typeface="Times New Roman"/>
              </a:defRPr>
            </a:pPr>
            <a:r>
              <a:t>Mismanagement and insecurity…</a:t>
            </a:r>
          </a:p>
          <a:p>
            <a:pPr marL="194911" indent="-194911" defTabSz="370331">
              <a:spcBef>
                <a:spcPts val="900"/>
              </a:spcBef>
              <a:buFontTx/>
              <a:defRPr sz="1944">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Professor DeLong has an index of how much economically useful knowledge about technology and organization humanity has. That index goes from:</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75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8 in 1870 to roughly 16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16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4047">
              <a:spcBef>
                <a:spcPts val="1000"/>
              </a:spcBef>
              <a:buSzTx/>
              <a:buFontTx/>
              <a:buNone/>
              <a:defRPr b="1" sz="2016">
                <a:latin typeface="+mj-lt"/>
                <a:ea typeface="+mj-ea"/>
                <a:cs typeface="+mj-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capitalism: capitalists still the property of the farmers and the craftsmen and turned them into wage-slaves.</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1"/>
            <a:ext cx="8572501" cy="1267124"/>
          </a:xfrm>
          <a:prstGeom prst="rect">
            <a:avLst/>
          </a:prstGeom>
        </p:spPr>
        <p:txBody>
          <a:bodyPr>
            <a:normAutofit fontScale="100000" lnSpcReduction="0"/>
          </a:bodyPr>
          <a:lstStyle>
            <a:lvl1pPr defTabSz="393192">
              <a:defRPr sz="5160">
                <a:solidFill>
                  <a:srgbClr val="000080"/>
                </a:solidFill>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It was something like $900 per year in 1500, and still only $1300 in 1870. What is it today, roughly?</a:t>
            </a:r>
          </a:p>
          <a:p>
            <a:pPr marL="401052" indent="-401052">
              <a:spcBef>
                <a:spcPts val="1200"/>
              </a:spcBef>
              <a:buFontTx/>
              <a:buAutoNum type="alphaUcPeriod" startAt="1"/>
              <a:defRPr sz="2400">
                <a:latin typeface="Times New Roman"/>
                <a:ea typeface="Times New Roman"/>
                <a:cs typeface="Times New Roman"/>
                <a:sym typeface="Times New Roman"/>
              </a:defRPr>
            </a:pPr>
            <a:r>
              <a:t>$1200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Long 20th Century’s Economic Revolution</a:t>
            </a:r>
          </a:p>
        </p:txBody>
      </p:sp>
      <p:sp>
        <p:nvSpPr>
          <p:cNvPr id="103" name="Its principal source wa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Its principal source was: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1"/>
            <a:ext cx="8572501" cy="1267124"/>
          </a:xfrm>
          <a:prstGeom prst="rect">
            <a:avLst/>
          </a:prstGeom>
        </p:spPr>
        <p:txBody>
          <a:bodyPr>
            <a:normAutofit fontScale="100000" lnSpcReduction="0"/>
          </a:bodyPr>
          <a:lstStyle/>
          <a:p>
            <a:pPr defTabSz="224027">
              <a:defRPr sz="2940">
                <a:solidFill>
                  <a:srgbClr val="000080"/>
                </a:solidFill>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single number you should hold in your head?</a:t>
            </a:r>
          </a:p>
          <a:p>
            <a:pPr marL="401052" indent="-401052">
              <a:spcBef>
                <a:spcPts val="1200"/>
              </a:spcBef>
              <a:buFontTx/>
              <a:buAutoNum type="alphaUcPeriod" startAt="1"/>
              <a:defRPr sz="2400">
                <a:latin typeface="Times New Roman"/>
                <a:ea typeface="Times New Roman"/>
                <a:cs typeface="Times New Roman"/>
                <a:sym typeface="Times New Roman"/>
              </a:defRPr>
            </a:pPr>
            <a:r>
              <a:t>0.15%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8% per year.</a:t>
            </a:r>
          </a:p>
          <a:p>
            <a:pPr marL="401052" indent="-401052">
              <a:spcBef>
                <a:spcPts val="1200"/>
              </a:spcBef>
              <a:buFontTx/>
              <a:buAutoNum type="alphaUcPeriod" startAt="1"/>
              <a:defRPr sz="2400">
                <a:latin typeface="Times New Roman"/>
                <a:ea typeface="Times New Roman"/>
                <a:cs typeface="Times New Roman"/>
                <a:sym typeface="Times New Roman"/>
              </a:defRPr>
            </a:pPr>
            <a:r>
              <a:t>2.3% per 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Who writing in the 19th century had more of a grasp of the possibilities that the 20th century was going to bring?</a:t>
            </a:r>
          </a:p>
          <a:p>
            <a:pPr marL="401052" indent="-401052">
              <a:spcBef>
                <a:spcPts val="1200"/>
              </a:spcBef>
              <a:buFontTx/>
              <a:buAutoNum type="alphaUcPeriod" startAt="1"/>
              <a:defRPr sz="2400">
                <a:latin typeface="Times New Roman"/>
                <a:ea typeface="Times New Roman"/>
                <a:cs typeface="Times New Roman"/>
                <a:sym typeface="Times New Roman"/>
              </a:defRPr>
            </a:pPr>
            <a:r>
              <a:t>Thomas Robert Malthus</a:t>
            </a:r>
          </a:p>
          <a:p>
            <a:pPr marL="401052" indent="-401052">
              <a:spcBef>
                <a:spcPts val="1200"/>
              </a:spcBef>
              <a:buFontTx/>
              <a:buAutoNum type="alphaUcPeriod" startAt="1"/>
              <a:defRPr sz="2400">
                <a:latin typeface="Times New Roman"/>
                <a:ea typeface="Times New Roman"/>
                <a:cs typeface="Times New Roman"/>
                <a:sym typeface="Times New Roman"/>
              </a:defRPr>
            </a:pPr>
            <a:r>
              <a:t>Karl Marx (and his under-appreciated BFF, Friedrich Engels)</a:t>
            </a:r>
          </a:p>
          <a:p>
            <a:pPr marL="401052" indent="-401052">
              <a:spcBef>
                <a:spcPts val="1200"/>
              </a:spcBef>
              <a:buFontTx/>
              <a:buAutoNum type="alphaUcPeriod" startAt="1"/>
              <a:defRPr sz="2400">
                <a:latin typeface="Times New Roman"/>
                <a:ea typeface="Times New Roman"/>
                <a:cs typeface="Times New Roman"/>
                <a:sym typeface="Times New Roman"/>
              </a:defRPr>
            </a:pPr>
            <a:r>
              <a:t>John Stuart Mill</a:t>
            </a:r>
          </a:p>
          <a:p>
            <a:pPr marL="401052" indent="-401052">
              <a:spcBef>
                <a:spcPts val="1200"/>
              </a:spcBef>
              <a:buFontTx/>
              <a:buAutoNum type="alphaUcPeriod" startAt="1"/>
              <a:defRPr sz="2400">
                <a:latin typeface="Times New Roman"/>
                <a:ea typeface="Times New Roman"/>
                <a:cs typeface="Times New Roman"/>
                <a:sym typeface="Times New Roman"/>
              </a:defRPr>
            </a:pPr>
            <a:r>
              <a:t>William Stanley Jevons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5" name="How many people today are still living on less than $2 a 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people today are still living on less than $2 a day?</a:t>
            </a:r>
          </a:p>
          <a:p>
            <a:pPr marL="401052" indent="-401052">
              <a:spcBef>
                <a:spcPts val="1200"/>
              </a:spcBef>
              <a:buFontTx/>
              <a:buAutoNum type="alphaUcPeriod" startAt="1"/>
              <a:defRPr sz="2400">
                <a:latin typeface="Times New Roman"/>
                <a:ea typeface="Times New Roman"/>
                <a:cs typeface="Times New Roman"/>
                <a:sym typeface="Times New Roman"/>
              </a:defRPr>
            </a:pPr>
            <a:r>
              <a:t>70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230 million</a:t>
            </a:r>
          </a:p>
          <a:p>
            <a:pPr marL="401052" indent="-401052">
              <a:spcBef>
                <a:spcPts val="1200"/>
              </a:spcBef>
              <a:buFontTx/>
              <a:buAutoNum type="alphaUcPeriod" startAt="1"/>
              <a:defRPr sz="2400">
                <a:latin typeface="Times New Roman"/>
                <a:ea typeface="Times New Roman"/>
                <a:cs typeface="Times New Roman"/>
                <a:sym typeface="Times New Roman"/>
              </a:defRPr>
            </a:pPr>
            <a:r>
              <a:t>700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 billion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people today live in countries where average income</a:t>
            </a:r>
            <a:r>
              <a:rPr i="1"/>
              <a:t> per capita</a:t>
            </a:r>
            <a:r>
              <a:t> is greater than $40,000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5%</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Administration, etc.</a:t>
            </a:r>
          </a:p>
        </p:txBody>
      </p:sp>
      <p:sp>
        <p:nvSpPr>
          <p:cNvPr id="43" name="bCourses website &lt;https://bcourses.berkeley.edu/courses/1487684&gt;…"/>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8620">
              <a:spcBef>
                <a:spcPts val="1000"/>
              </a:spcBef>
              <a:buSzTx/>
              <a:buFontTx/>
              <a:buNone/>
              <a:defRPr b="1" sz="2040">
                <a:latin typeface="+mj-lt"/>
                <a:ea typeface="+mj-ea"/>
                <a:cs typeface="+mj-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6" indent="-204536" defTabSz="388620">
              <a:spcBef>
                <a:spcPts val="1000"/>
              </a:spcBef>
              <a:buFontTx/>
              <a:defRPr sz="2040">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6" indent="-204536" defTabSz="388620">
              <a:spcBef>
                <a:spcPts val="1000"/>
              </a:spcBef>
              <a:buFontTx/>
              <a:defRPr sz="2040">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6" indent="-204536" defTabSz="388620">
              <a:spcBef>
                <a:spcPts val="1000"/>
              </a:spcBef>
              <a:buFontTx/>
              <a:defRPr sz="2040">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6" indent="-204536" defTabSz="388620">
              <a:spcBef>
                <a:spcPts val="1000"/>
              </a:spcBef>
              <a:buFontTx/>
              <a:defRPr sz="2040">
                <a:latin typeface="Times New Roman"/>
                <a:ea typeface="Times New Roman"/>
                <a:cs typeface="Times New Roman"/>
                <a:sym typeface="Times New Roman"/>
              </a:defRPr>
            </a:pPr>
            <a:r>
              <a:t>Readings:</a:t>
            </a:r>
          </a:p>
          <a:p>
            <a:pPr lvl="1" marL="528386" indent="-204536" defTabSz="388620">
              <a:spcBef>
                <a:spcPts val="1000"/>
              </a:spcBef>
              <a:buFontTx/>
              <a:buChar char="•"/>
              <a:defRPr sz="2040">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6" defTabSz="388620">
              <a:spcBef>
                <a:spcPts val="1000"/>
              </a:spcBef>
              <a:buFontTx/>
              <a:buChar char="•"/>
              <a:defRPr sz="2040">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6" indent="-204536" defTabSz="388620">
              <a:spcBef>
                <a:spcPts val="1000"/>
              </a:spcBef>
              <a:buFontTx/>
              <a:defRPr sz="2040">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1"/>
            <a:ext cx="8572501" cy="1267124"/>
          </a:xfrm>
          <a:prstGeom prst="rect">
            <a:avLst/>
          </a:prstGeom>
        </p:spPr>
        <p:txBody>
          <a:bodyPr>
            <a:normAutofit fontScale="100000" lnSpcReduction="0"/>
          </a:bodyPr>
          <a:lstStyle/>
          <a:p>
            <a:pPr defTabSz="292607">
              <a:defRPr sz="3839"/>
            </a:pPr>
            <a:r>
              <a:rPr>
                <a:latin typeface="+mj-lt"/>
                <a:ea typeface="+mj-ea"/>
                <a:cs typeface="+mj-cs"/>
                <a:sym typeface="Helvetica"/>
              </a:rPr>
              <a:t>Edward Bellamy: </a:t>
            </a:r>
            <a:r>
              <a:rPr i="1">
                <a:latin typeface="+mj-lt"/>
                <a:ea typeface="+mj-ea"/>
                <a:cs typeface="+mj-cs"/>
                <a:sym typeface="Helvetica"/>
              </a:rPr>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2"/>
            <a:ext cx="4545065" cy="5397501"/>
          </a:xfrm>
          <a:prstGeom prst="rect">
            <a:avLst/>
          </a:prstGeom>
        </p:spPr>
        <p:txBody>
          <a:bodyPr>
            <a:normAutofit fontScale="100000" lnSpcReduction="0"/>
          </a:bodyPr>
          <a:lstStyle/>
          <a:p>
            <a:pPr marL="0" indent="0" defTabSz="288036">
              <a:buSzTx/>
              <a:buFontTx/>
              <a:buNone/>
              <a:defRPr b="1" sz="1512">
                <a:latin typeface="+mj-lt"/>
                <a:ea typeface="+mj-ea"/>
                <a:cs typeface="+mj-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7" indent="-151597" defTabSz="288036">
              <a:buFontTx/>
              <a:defRPr sz="1512">
                <a:latin typeface="Times New Roman"/>
                <a:ea typeface="Times New Roman"/>
                <a:cs typeface="Times New Roman"/>
                <a:sym typeface="Times New Roman"/>
              </a:defRPr>
            </a:pPr>
            <a:r>
              <a:t>2000 is a utopia…</a:t>
            </a:r>
          </a:p>
          <a:p>
            <a:pPr marL="151597" indent="-151597" defTabSz="288036">
              <a:buFontTx/>
              <a:defRPr sz="1512">
                <a:latin typeface="Times New Roman"/>
                <a:ea typeface="Times New Roman"/>
                <a:cs typeface="Times New Roman"/>
                <a:sym typeface="Times New Roman"/>
              </a:defRPr>
            </a:pPr>
            <a:r>
              <a:t>The narrator is carried forward in time from 1887-2000 by an implausible plot device:</a:t>
            </a:r>
          </a:p>
          <a:p>
            <a:pPr lvl="1" marL="391627" indent="-151597" defTabSz="288036">
              <a:buFontTx/>
              <a:buChar char="•"/>
              <a:defRPr sz="1512">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7" indent="-151597" defTabSz="288036">
              <a:buFontTx/>
              <a:defRPr sz="1512">
                <a:latin typeface="Times New Roman"/>
                <a:ea typeface="Times New Roman"/>
                <a:cs typeface="Times New Roman"/>
                <a:sym typeface="Times New Roman"/>
              </a:defRPr>
            </a:pPr>
            <a:r>
              <a:t>He then wanders around, looking at the utopia of 2000…</a:t>
            </a:r>
          </a:p>
          <a:p>
            <a:pPr marL="151597" indent="-151597" defTabSz="288036">
              <a:buFontTx/>
              <a:defRPr sz="1512">
                <a:latin typeface="Times New Roman"/>
                <a:ea typeface="Times New Roman"/>
                <a:cs typeface="Times New Roman"/>
                <a:sym typeface="Times New Roman"/>
              </a:defRPr>
            </a:pPr>
            <a:r>
              <a:t>The opening:</a:t>
            </a:r>
          </a:p>
          <a:p>
            <a:pPr lvl="1" marL="391627" indent="-151597" defTabSz="288036">
              <a:buFontTx/>
              <a:buChar char="•"/>
              <a:defRPr sz="1512">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7" y="1267122"/>
            <a:ext cx="4027437" cy="5397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1"/>
            <a:ext cx="8572501" cy="1267124"/>
          </a:xfrm>
          <a:prstGeom prst="rect">
            <a:avLst/>
          </a:prstGeom>
        </p:spPr>
        <p:txBody>
          <a:bodyPr>
            <a:normAutofit fontScale="100000" lnSpcReduction="0"/>
          </a:bodyPr>
          <a:lstStyle>
            <a:lvl1pPr defTabSz="397763">
              <a:defRPr sz="52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a:t>
            </a:r>
          </a:p>
        </p:txBody>
      </p:sp>
      <p:sp>
        <p:nvSpPr>
          <p:cNvPr id="128" name="Those who ride and this who pull:…"/>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42900">
              <a:spcBef>
                <a:spcPts val="900"/>
              </a:spcBef>
              <a:buSzTx/>
              <a:buFontTx/>
              <a:buNone/>
              <a:defRPr b="1" sz="1800">
                <a:latin typeface="+mj-lt"/>
                <a:ea typeface="+mj-ea"/>
                <a:cs typeface="+mj-cs"/>
                <a:sym typeface="Helvetica"/>
              </a:defRPr>
            </a:pPr>
            <a:r>
              <a:t>Those who ride and this who pull:</a:t>
            </a:r>
          </a:p>
          <a:p>
            <a:pPr marL="180473" indent="-180473" defTabSz="342900">
              <a:spcBef>
                <a:spcPts val="900"/>
              </a:spcBef>
              <a:buFontTx/>
              <a:defRPr sz="1800">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3" indent="-180473" defTabSz="342900">
              <a:spcBef>
                <a:spcPts val="900"/>
              </a:spcBef>
              <a:buFontTx/>
              <a:defRPr sz="1800">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3" indent="-180473" defTabSz="342900">
              <a:spcBef>
                <a:spcPts val="900"/>
              </a:spcBef>
              <a:buFontTx/>
              <a:defRPr sz="1800">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1"/>
            <a:ext cx="8572501" cy="1267124"/>
          </a:xfrm>
          <a:prstGeom prst="rect">
            <a:avLst/>
          </a:prstGeom>
        </p:spPr>
        <p:txBody>
          <a:bodyPr>
            <a:normAutofit fontScale="100000" lnSpcReduction="0"/>
          </a:bodyPr>
          <a:lstStyle>
            <a:lvl1pPr defTabSz="374904">
              <a:defRPr sz="49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a:t>
            </a:r>
          </a:p>
        </p:txBody>
      </p:sp>
      <p:sp>
        <p:nvSpPr>
          <p:cNvPr id="131" name="“Finer clay”:…"/>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“Finer clay”:</a:t>
            </a:r>
          </a:p>
          <a:p>
            <a:pPr marL="194911" indent="-194911" defTabSz="370331">
              <a:spcBef>
                <a:spcPts val="900"/>
              </a:spcBef>
              <a:buFontTx/>
              <a:defRPr sz="1944">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1" indent="-194911" defTabSz="370331">
              <a:spcBef>
                <a:spcPts val="900"/>
              </a:spcBef>
              <a:buFontTx/>
              <a:defRPr sz="1944">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1" indent="-194911" defTabSz="370331">
              <a:spcBef>
                <a:spcPts val="900"/>
              </a:spcBef>
              <a:buFontTx/>
              <a:defRPr sz="1944">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III</a:t>
            </a:r>
          </a:p>
        </p:txBody>
      </p:sp>
      <p:sp>
        <p:nvSpPr>
          <p:cNvPr id="134" name="Class war:…"/>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Class war:</a:t>
            </a:r>
          </a:p>
          <a:p>
            <a:pPr marL="185286" indent="-185286" defTabSz="352043">
              <a:spcBef>
                <a:spcPts val="900"/>
              </a:spcBef>
              <a:buFontTx/>
              <a:defRPr sz="1848">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3">
              <a:spcBef>
                <a:spcPts val="900"/>
              </a:spcBef>
              <a:buFontTx/>
              <a:defRPr sz="1848">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3">
              <a:spcBef>
                <a:spcPts val="900"/>
              </a:spcBef>
              <a:buFontTx/>
              <a:defRPr sz="1848">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1"/>
            <a:ext cx="8572501" cy="1267124"/>
          </a:xfrm>
          <a:prstGeom prst="rect">
            <a:avLst/>
          </a:prstGeom>
        </p:spPr>
        <p:txBody>
          <a:bodyPr>
            <a:normAutofit fontScale="100000" lnSpcReduction="0"/>
          </a:bodyPr>
          <a:lstStyle>
            <a:lvl1pPr defTabSz="388620">
              <a:defRPr sz="51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a:t>
            </a:r>
          </a:p>
        </p:txBody>
      </p:sp>
      <p:sp>
        <p:nvSpPr>
          <p:cNvPr id="137" name="Technological marvels of 2000: great cities, Amazon drop-shipments, music…"/>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Technological marvels of 2000: great cities, Amazon drop-shipments, music</a:t>
            </a:r>
          </a:p>
          <a:p>
            <a:pPr marL="206943" indent="-206943" defTabSz="393192">
              <a:spcBef>
                <a:spcPts val="1000"/>
              </a:spcBef>
              <a:buFontTx/>
              <a:defRPr sz="2064">
                <a:latin typeface="Times New Roman"/>
                <a:ea typeface="Times New Roman"/>
                <a:cs typeface="Times New Roman"/>
                <a:sym typeface="Times New Roman"/>
              </a:defRPr>
            </a:pPr>
            <a:r>
              <a:t>Julian West expects Edith Leete to play the piano, but:</a:t>
            </a:r>
          </a:p>
          <a:p>
            <a:pPr marL="206943" indent="-206943" defTabSz="393192">
              <a:spcBef>
                <a:spcPts val="1000"/>
              </a:spcBef>
              <a:buFontTx/>
              <a:defRPr sz="2064">
                <a:latin typeface="Times New Roman"/>
                <a:ea typeface="Times New Roman"/>
                <a:cs typeface="Times New Roman"/>
                <a:sym typeface="Times New Roman"/>
              </a:defRPr>
            </a:pPr>
            <a:r>
              <a:t>‘“Nothing would delight me so much as to listen to you,” I said. </a:t>
            </a:r>
          </a:p>
          <a:p>
            <a:pPr marL="206943" indent="-206943" defTabSz="393192">
              <a:spcBef>
                <a:spcPts val="1000"/>
              </a:spcBef>
              <a:buFontTx/>
              <a:defRPr sz="2064">
                <a:latin typeface="Times New Roman"/>
                <a:ea typeface="Times New Roman"/>
                <a:cs typeface="Times New Roman"/>
                <a:sym typeface="Times New Roman"/>
              </a:defRPr>
            </a:pPr>
            <a:r>
              <a:t>‘“To me!” she exclaimed, laughing. “Did you think I was going to play or sing to you?” </a:t>
            </a:r>
          </a:p>
          <a:p>
            <a:pPr marL="206943" indent="-206943" defTabSz="393192">
              <a:spcBef>
                <a:spcPts val="1000"/>
              </a:spcBef>
              <a:buFontTx/>
              <a:defRPr sz="2064">
                <a:latin typeface="Times New Roman"/>
                <a:ea typeface="Times New Roman"/>
                <a:cs typeface="Times New Roman"/>
                <a:sym typeface="Times New Roman"/>
              </a:defRPr>
            </a:pPr>
            <a:r>
              <a:t>‘“I hoped so, certainly,” I replied. </a:t>
            </a:r>
          </a:p>
          <a:p>
            <a:pPr marL="206943" indent="-206943" defTabSz="393192">
              <a:spcBef>
                <a:spcPts val="1000"/>
              </a:spcBef>
              <a:buFontTx/>
              <a:defRPr sz="2064">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a:t>
            </a:r>
          </a:p>
        </p:txBody>
      </p:sp>
      <p:sp>
        <p:nvSpPr>
          <p:cNvPr id="140" name="In the music room:…"/>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11479">
              <a:spcBef>
                <a:spcPts val="1000"/>
              </a:spcBef>
              <a:buSzTx/>
              <a:buFontTx/>
              <a:buNone/>
              <a:defRPr b="1" sz="2159">
                <a:latin typeface="+mj-lt"/>
                <a:ea typeface="+mj-ea"/>
                <a:cs typeface="+mj-cs"/>
                <a:sym typeface="Helvetica"/>
              </a:defRPr>
            </a:pPr>
            <a:r>
              <a:t>In the music room:</a:t>
            </a:r>
          </a:p>
          <a:p>
            <a:pPr marL="216568" indent="-216568" defTabSz="411479">
              <a:spcBef>
                <a:spcPts val="1000"/>
              </a:spcBef>
              <a:buFontTx/>
              <a:defRPr sz="2159">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FontTx/>
              <a:defRPr sz="2159">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FontTx/>
              <a:defRPr sz="2159">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III</a:t>
            </a:r>
          </a:p>
        </p:txBody>
      </p:sp>
      <p:sp>
        <p:nvSpPr>
          <p:cNvPr id="143" name="Four live orchestras you can listen to on the speakerphon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Four live orchestras you can listen to on the speakerphone!</a:t>
            </a:r>
          </a:p>
          <a:p>
            <a:pPr marL="240631" indent="-240631">
              <a:spcBef>
                <a:spcPts val="1200"/>
              </a:spcBef>
              <a:buFontTx/>
              <a:defRPr sz="2400">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46" name="The elimination of housework—and of the servant clas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52627">
              <a:spcBef>
                <a:spcPts val="1100"/>
              </a:spcBef>
              <a:buSzTx/>
              <a:buFontTx/>
              <a:buNone/>
              <a:defRPr b="1" sz="2376">
                <a:latin typeface="+mj-lt"/>
                <a:ea typeface="+mj-ea"/>
                <a:cs typeface="+mj-cs"/>
                <a:sym typeface="Helvetica"/>
              </a:defRPr>
            </a:pPr>
            <a:r>
              <a:t>The elimination of housework—and of the servant class:</a:t>
            </a:r>
          </a:p>
          <a:p>
            <a:pPr marL="238225" indent="-238225" defTabSz="452627">
              <a:spcBef>
                <a:spcPts val="1100"/>
              </a:spcBef>
              <a:buFontTx/>
              <a:defRPr sz="2376">
                <a:latin typeface="Times New Roman"/>
                <a:ea typeface="Times New Roman"/>
                <a:cs typeface="Times New Roman"/>
                <a:sym typeface="Times New Roman"/>
              </a:defRPr>
            </a:pPr>
            <a:r>
              <a:t>‘“Who does your house-work, then?” I asked. </a:t>
            </a:r>
          </a:p>
          <a:p>
            <a:pPr marL="238225" indent="-238225" defTabSz="452627">
              <a:spcBef>
                <a:spcPts val="1100"/>
              </a:spcBef>
              <a:buFontTx/>
              <a:defRPr sz="2376">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5" indent="-238225" defTabSz="452627">
              <a:spcBef>
                <a:spcPts val="1100"/>
              </a:spcBef>
              <a:buFontTx/>
              <a:defRPr sz="2376">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1"/>
            <a:ext cx="8572501" cy="1267124"/>
          </a:xfrm>
          <a:prstGeom prst="rect">
            <a:avLst/>
          </a:prstGeom>
        </p:spPr>
        <p:txBody>
          <a:bodyPr>
            <a:normAutofit fontScale="100000" lnSpcReduction="0"/>
          </a:bodyPr>
          <a:lstStyle>
            <a:lvl1pPr defTabSz="438911">
              <a:defRPr sz="576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Ideas come in an overwhelming number, a tsunami of unfamiliar concepts, and understanding later ideas requires fluency with all the earlier ideas. It’s overwhelming…</a:t>
            </a:r>
          </a:p>
          <a:p>
            <a:pPr marL="240631" indent="-240631">
              <a:spcBef>
                <a:spcPts val="1200"/>
              </a:spcBef>
              <a:buFontTx/>
              <a:defRPr sz="2400">
                <a:latin typeface="Times New Roman"/>
                <a:ea typeface="Times New Roman"/>
                <a:cs typeface="Times New Roman"/>
                <a:sym typeface="Times New Roman"/>
              </a:defRPr>
            </a:pPr>
            <a:r>
              <a:t>Quiz you on what you read…</a:t>
            </a:r>
          </a:p>
          <a:p>
            <a:pPr marL="240631" indent="-240631">
              <a:spcBef>
                <a:spcPts val="1200"/>
              </a:spcBef>
              <a:buFontTx/>
              <a:defRPr sz="2400">
                <a:latin typeface="Times New Roman"/>
                <a:ea typeface="Times New Roman"/>
                <a:cs typeface="Times New Roman"/>
                <a:sym typeface="Times New Roman"/>
              </a:defRPr>
            </a:pPr>
            <a:r>
              <a:t>For long-term memory it’s not enough for users to be tested just once…</a:t>
            </a:r>
          </a:p>
          <a:p>
            <a:pPr marL="240631" indent="-240631">
              <a:spcBef>
                <a:spcPts val="1200"/>
              </a:spcBef>
              <a:buFontTx/>
              <a:defRPr sz="2400">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a:spcBef>
                <a:spcPts val="1200"/>
              </a:spcBef>
              <a:buFontTx/>
              <a:defRPr sz="2400">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2. The View from 3000: Themes &amp; Big Ideas</a:t>
            </a:r>
          </a:p>
        </p:txBody>
      </p:sp>
      <p:sp>
        <p:nvSpPr>
          <p:cNvPr id="152" name="Science reaches critical mass and from it springs engineering—all of the engineering subdisciplines, including the management of human resources and of organizations that is called sociology, and including that other form of social engineering that is called economics. From a liberal political order spring national and then the global market economy. And from engineering and the market then, over the course of 1870-2016, spring……"/>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Science reaches critical mass and from it springs engineering—all of the engineering subdisciplines, including the management of human resources and of organizations that is called sociology, and including that other form of social engineering that is called economics. From a liberal political order spring national and then the global market economy. And from engineering and the market then, over the course of 1870-2016, spring…</a:t>
            </a:r>
          </a:p>
          <a:p>
            <a:pPr marL="185286" indent="-185286" defTabSz="352043">
              <a:spcBef>
                <a:spcPts val="900"/>
              </a:spcBef>
              <a:buFontTx/>
              <a:defRPr sz="1848">
                <a:latin typeface="Times New Roman"/>
                <a:ea typeface="Times New Roman"/>
                <a:cs typeface="Times New Roman"/>
                <a:sym typeface="Times New Roman"/>
              </a:defRPr>
            </a:pPr>
            <a:r>
              <a:t>History was economic…</a:t>
            </a:r>
          </a:p>
          <a:p>
            <a:pPr marL="185286" indent="-185286" defTabSz="352043">
              <a:spcBef>
                <a:spcPts val="900"/>
              </a:spcBef>
              <a:buFontTx/>
              <a:defRPr sz="1848">
                <a:latin typeface="Times New Roman"/>
                <a:ea typeface="Times New Roman"/>
                <a:cs typeface="Times New Roman"/>
                <a:sym typeface="Times New Roman"/>
              </a:defRPr>
            </a:pPr>
            <a:r>
              <a:t>Explosion of wealth…</a:t>
            </a:r>
          </a:p>
          <a:p>
            <a:pPr marL="185286" indent="-185286" defTabSz="352043">
              <a:spcBef>
                <a:spcPts val="900"/>
              </a:spcBef>
              <a:buFontTx/>
              <a:defRPr sz="1848">
                <a:latin typeface="Times New Roman"/>
                <a:ea typeface="Times New Roman"/>
                <a:cs typeface="Times New Roman"/>
                <a:sym typeface="Times New Roman"/>
              </a:defRPr>
            </a:pPr>
            <a:r>
              <a:t>Cornucopia of technology…</a:t>
            </a:r>
          </a:p>
          <a:p>
            <a:pPr marL="185286" indent="-185286" defTabSz="352043">
              <a:spcBef>
                <a:spcPts val="900"/>
              </a:spcBef>
              <a:buFontTx/>
              <a:defRPr sz="1848">
                <a:latin typeface="Times New Roman"/>
                <a:ea typeface="Times New Roman"/>
                <a:cs typeface="Times New Roman"/>
                <a:sym typeface="Times New Roman"/>
              </a:defRPr>
            </a:pPr>
            <a:r>
              <a:t>Demographic transition…</a:t>
            </a:r>
          </a:p>
          <a:p>
            <a:pPr marL="185286" indent="-185286" defTabSz="352043">
              <a:spcBef>
                <a:spcPts val="900"/>
              </a:spcBef>
              <a:buFontTx/>
              <a:defRPr sz="1848">
                <a:latin typeface="Times New Roman"/>
                <a:ea typeface="Times New Roman"/>
                <a:cs typeface="Times New Roman"/>
                <a:sym typeface="Times New Roman"/>
              </a:defRPr>
            </a:pPr>
            <a:r>
              <a:t>Feminist revolution…</a:t>
            </a:r>
          </a:p>
          <a:p>
            <a:pPr marL="185286" indent="-185286" defTabSz="352043">
              <a:spcBef>
                <a:spcPts val="900"/>
              </a:spcBef>
              <a:buFontTx/>
              <a:defRPr sz="1848">
                <a:latin typeface="Times New Roman"/>
                <a:ea typeface="Times New Roman"/>
                <a:cs typeface="Times New Roman"/>
                <a:sym typeface="Times New Roman"/>
              </a:defRPr>
            </a:pPr>
            <a:r>
              <a:t>Empowered tyrannies…</a:t>
            </a:r>
          </a:p>
          <a:p>
            <a:pPr marL="185286" indent="-185286" defTabSz="352043">
              <a:spcBef>
                <a:spcPts val="900"/>
              </a:spcBef>
              <a:buFontTx/>
              <a:defRPr sz="1848">
                <a:latin typeface="Times New Roman"/>
                <a:ea typeface="Times New Roman"/>
                <a:cs typeface="Times New Roman"/>
                <a:sym typeface="Times New Roman"/>
              </a:defRPr>
            </a:pPr>
            <a:r>
              <a:t>Wealth gulfs…</a:t>
            </a:r>
          </a:p>
          <a:p>
            <a:pPr marL="185286" indent="-185286" defTabSz="352043">
              <a:spcBef>
                <a:spcPts val="900"/>
              </a:spcBef>
              <a:buFontTx/>
              <a:defRPr sz="1848">
                <a:latin typeface="Times New Roman"/>
                <a:ea typeface="Times New Roman"/>
                <a:cs typeface="Times New Roman"/>
                <a:sym typeface="Times New Roman"/>
              </a:defRPr>
            </a:pPr>
            <a:r>
              <a:t>Inclusion and hierarchy attenuation…</a:t>
            </a:r>
          </a:p>
          <a:p>
            <a:pPr marL="185286" indent="-185286" defTabSz="352043">
              <a:spcBef>
                <a:spcPts val="900"/>
              </a:spcBef>
              <a:buFontTx/>
              <a:defRPr sz="1848">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Office Hours</a:t>
            </a:r>
          </a:p>
        </p:txBody>
      </p:sp>
      <p:sp>
        <p:nvSpPr>
          <p:cNvPr id="46" name="When should I have my office hour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When should I have my office hours?</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Is it the case that British Queen Victoria I Hanover was a better queen but not a happier woman than Queen Elizabeth I Tudor?</a:t>
            </a:r>
          </a:p>
          <a:p>
            <a:pPr marL="401052" indent="-401052">
              <a:spcBef>
                <a:spcPts val="1200"/>
              </a:spcBef>
              <a:buFontTx/>
              <a:buAutoNum type="alphaUcPeriod" startAt="1"/>
              <a:defRPr sz="2400">
                <a:latin typeface="Times New Roman"/>
                <a:ea typeface="Times New Roman"/>
                <a:cs typeface="Times New Roman"/>
                <a:sym typeface="Times New Roman"/>
              </a:defRPr>
            </a:pPr>
            <a:r>
              <a:t>Yes</a:t>
            </a:r>
          </a:p>
          <a:p>
            <a:pPr marL="401052" indent="-401052">
              <a:spcBef>
                <a:spcPts val="1200"/>
              </a:spcBef>
              <a:buFontTx/>
              <a:buAutoNum type="alphaUcPeriod" startAt="1"/>
              <a:defRPr sz="2400">
                <a:latin typeface="Times New Roman"/>
                <a:ea typeface="Times New Roman"/>
                <a:cs typeface="Times New Roman"/>
                <a:sym typeface="Times New Roman"/>
              </a:defRPr>
            </a:pPr>
            <a:r>
              <a:t>No</a:t>
            </a:r>
          </a:p>
          <a:p>
            <a:pPr marL="401052" indent="-401052">
              <a:spcBef>
                <a:spcPts val="1200"/>
              </a:spcBef>
              <a:buFontTx/>
              <a:buAutoNum type="alphaUcPeriod" startAt="1"/>
              <a:defRPr sz="2400">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are my estimates of the rate of growth of economically-useful human knowledge over 1-1500, 1500-1800, 1800-1870, and 1870-2000?</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0.5%/year,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0.000%/year, 0.02%/year, 0.2%/year,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0.8%/year, and 2.3%/year</a:t>
            </a:r>
          </a:p>
          <a:p>
            <a:pPr marL="401052" indent="-401052">
              <a:spcBef>
                <a:spcPts val="1200"/>
              </a:spcBef>
              <a:buFontTx/>
              <a:buAutoNum type="alphaUcPeriod" startAt="1"/>
              <a:defRPr sz="2400">
                <a:latin typeface="Times New Roman"/>
                <a:ea typeface="Times New Roman"/>
                <a:cs typeface="Times New Roman"/>
                <a:sym typeface="Times New Roman"/>
              </a:defRPr>
            </a:pPr>
            <a:r>
              <a:t>0.2%/year, 0.8%/year, 2.3%/year, and 4.7%/year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69747">
              <a:defRPr sz="3539">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19455">
              <a:defRPr sz="28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a:t>
            </a:r>
          </a:p>
        </p:txBody>
      </p:sp>
      <p:sp>
        <p:nvSpPr>
          <p:cNvPr id="167" name="What is the “demographic transitio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 II</a:t>
            </a:r>
          </a:p>
        </p:txBody>
      </p:sp>
      <p:sp>
        <p:nvSpPr>
          <p:cNvPr id="170" name="What is the principal cause of the demographic transition?…"/>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principal cause of the demographic transition?</a:t>
            </a:r>
          </a:p>
          <a:p>
            <a:pPr marL="401052" indent="-401052">
              <a:spcBef>
                <a:spcPts val="1200"/>
              </a:spcBef>
              <a:buFontTx/>
              <a:buAutoNum type="alphaUcPeriod" startAt="1"/>
              <a:defRPr sz="2400">
                <a:latin typeface="Times New Roman"/>
                <a:ea typeface="Times New Roman"/>
                <a:cs typeface="Times New Roman"/>
                <a:sym typeface="Times New Roman"/>
              </a:defRPr>
            </a:pPr>
            <a:r>
              <a:t>Female wealth and control of property.</a:t>
            </a:r>
          </a:p>
          <a:p>
            <a:pPr marL="401052" indent="-401052">
              <a:spcBef>
                <a:spcPts val="1200"/>
              </a:spcBef>
              <a:buFontTx/>
              <a:buAutoNum type="alphaUcPeriod" startAt="1"/>
              <a:defRPr sz="2400">
                <a:latin typeface="Times New Roman"/>
                <a:ea typeface="Times New Roman"/>
                <a:cs typeface="Times New Roman"/>
                <a:sym typeface="Times New Roman"/>
              </a:defRPr>
            </a:pPr>
            <a:r>
              <a:t>Female literacy.</a:t>
            </a:r>
          </a:p>
          <a:p>
            <a:pPr marL="401052" indent="-401052">
              <a:spcBef>
                <a:spcPts val="1200"/>
              </a:spcBef>
              <a:buFontTx/>
              <a:buAutoNum type="alphaUcPeriod" startAt="1"/>
              <a:defRPr sz="2400">
                <a:latin typeface="Times New Roman"/>
                <a:ea typeface="Times New Roman"/>
                <a:cs typeface="Times New Roman"/>
                <a:sym typeface="Times New Roman"/>
              </a:defRPr>
            </a:pPr>
            <a:r>
              <a:t>Falling infant and child mortality.</a:t>
            </a:r>
          </a:p>
          <a:p>
            <a:pPr marL="401052" indent="-401052">
              <a:spcBef>
                <a:spcPts val="1200"/>
              </a:spcBef>
              <a:buFontTx/>
              <a:buAutoNum type="alphaUcPeriod" startAt="1"/>
              <a:defRPr sz="2400">
                <a:latin typeface="Times New Roman"/>
                <a:ea typeface="Times New Roman"/>
                <a:cs typeface="Times New Roman"/>
                <a:sym typeface="Times New Roman"/>
              </a:defRPr>
            </a:pPr>
            <a:r>
              <a:t>Land shortages and high unemployment.</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73" name="How many pregnancies do we think Abigail Smith Adams had between when she was 20 and 34?…"/>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pregnancies do we think Abigail Smith Adams had between when she was 20 and 34?</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1"/>
            <a:ext cx="8572501" cy="1267124"/>
          </a:xfrm>
          <a:prstGeom prst="rect">
            <a:avLst/>
          </a:prstGeom>
        </p:spPr>
        <p:txBody>
          <a:bodyPr>
            <a:normAutofit fontScale="100000" lnSpcReduction="0"/>
          </a:bodyPr>
          <a:lstStyle>
            <a:lvl1pPr defTabSz="443484">
              <a:defRPr sz="5820">
                <a:solidFill>
                  <a:srgbClr val="000080"/>
                </a:solidFill>
                <a:latin typeface="+mj-lt"/>
                <a:ea typeface="+mj-ea"/>
                <a:cs typeface="+mj-cs"/>
                <a:sym typeface="Helvetica"/>
              </a:defRPr>
            </a:lvl1pPr>
          </a:lstStyle>
          <a:p>
            <a:pPr/>
            <a:r>
              <a:t>Empowered Tyrannies II</a:t>
            </a:r>
          </a:p>
        </p:txBody>
      </p:sp>
      <p:sp>
        <p:nvSpPr>
          <p:cNvPr id="176" name="How many world leaders are members of the 10-million club?…"/>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world leaders are members of the 10-million club?</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r>
              <a:t>Wealth Gulfs</a:t>
            </a:r>
          </a:p>
        </p:txBody>
      </p:sp>
      <p:sp>
        <p:nvSpPr>
          <p:cNvPr id="179" name="What fraction of humanity has not climbed onto the “escalator to modernit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humanity has not climbed onto the “escalator to modernity”?</a:t>
            </a:r>
          </a:p>
          <a:p>
            <a:pPr marL="401052" indent="-401052">
              <a:spcBef>
                <a:spcPts val="1200"/>
              </a:spcBef>
              <a:buFontTx/>
              <a:buAutoNum type="alphaUcPeriod" startAt="1"/>
              <a:defRPr sz="2400">
                <a:latin typeface="Times New Roman"/>
                <a:ea typeface="Times New Roman"/>
                <a:cs typeface="Times New Roman"/>
                <a:sym typeface="Times New Roman"/>
              </a:defRPr>
            </a:pPr>
            <a:r>
              <a:t>10%</a:t>
            </a:r>
          </a:p>
          <a:p>
            <a:pPr marL="401052" indent="-401052">
              <a:spcBef>
                <a:spcPts val="1200"/>
              </a:spcBef>
              <a:buFontTx/>
              <a:buAutoNum type="alphaUcPeriod" startAt="1"/>
              <a:defRPr sz="2400">
                <a:latin typeface="Times New Roman"/>
                <a:ea typeface="Times New Roman"/>
                <a:cs typeface="Times New Roman"/>
                <a:sym typeface="Times New Roman"/>
              </a:defRPr>
            </a:pPr>
            <a:r>
              <a:t>1%</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75%</a:t>
            </a:r>
          </a:p>
          <a:p>
            <a:pPr marL="401052" indent="-401052">
              <a:spcBef>
                <a:spcPts val="1200"/>
              </a:spcBef>
              <a:buFontTx/>
              <a:buAutoNum type="alphaUcPeriod" startAt="1"/>
              <a:defRPr sz="2400">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1"/>
            <a:ext cx="8572501" cy="1267124"/>
          </a:xfrm>
          <a:prstGeom prst="rect">
            <a:avLst/>
          </a:prstGeom>
        </p:spPr>
        <p:txBody>
          <a:bodyPr>
            <a:normAutofit fontScale="100000" lnSpcReduction="0"/>
          </a:bodyPr>
          <a:lstStyle>
            <a:lvl1pPr defTabSz="292607">
              <a:defRPr sz="3839">
                <a:solidFill>
                  <a:srgbClr val="000080"/>
                </a:solidFill>
                <a:latin typeface="+mj-lt"/>
                <a:ea typeface="+mj-ea"/>
                <a:cs typeface="+mj-cs"/>
                <a:sym typeface="Helvetica"/>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At the start of the 1970s, future President Ronald Reagan said that diplomats from Tanzania appeared uncomfortable:</a:t>
            </a:r>
          </a:p>
          <a:p>
            <a:pPr marL="401052" indent="-401052">
              <a:spcBef>
                <a:spcPts val="1200"/>
              </a:spcBef>
              <a:buFontTx/>
              <a:buAutoNum type="alphaUcPeriod" startAt="1"/>
              <a:defRPr sz="2400">
                <a:latin typeface="Times New Roman"/>
                <a:ea typeface="Times New Roman"/>
                <a:cs typeface="Times New Roman"/>
                <a:sym typeface="Times New Roman"/>
              </a:defRPr>
            </a:pPr>
            <a:r>
              <a:t>resisting pressure to vote with the Soviet Union at the United Nations.</a:t>
            </a:r>
          </a:p>
          <a:p>
            <a:pPr marL="401052" indent="-401052">
              <a:spcBef>
                <a:spcPts val="1200"/>
              </a:spcBef>
              <a:buFontTx/>
              <a:buAutoNum type="alphaUcPeriod" startAt="1"/>
              <a:defRPr sz="2400">
                <a:latin typeface="Times New Roman"/>
                <a:ea typeface="Times New Roman"/>
                <a:cs typeface="Times New Roman"/>
                <a:sym typeface="Times New Roman"/>
              </a:defRPr>
            </a:pPr>
            <a:r>
              <a:t>making small talk with New York socialites.</a:t>
            </a:r>
          </a:p>
          <a:p>
            <a:pPr marL="401052" indent="-401052">
              <a:spcBef>
                <a:spcPts val="1200"/>
              </a:spcBef>
              <a:buFontTx/>
              <a:buAutoNum type="alphaUcPeriod" startAt="1"/>
              <a:defRPr sz="2400">
                <a:latin typeface="Times New Roman"/>
                <a:ea typeface="Times New Roman"/>
                <a:cs typeface="Times New Roman"/>
                <a:sym typeface="Times New Roman"/>
              </a:defRPr>
            </a:pPr>
            <a:r>
              <a:t>wearing shoes.</a:t>
            </a:r>
          </a:p>
          <a:p>
            <a:pPr marL="401052" indent="-401052">
              <a:spcBef>
                <a:spcPts val="1200"/>
              </a:spcBef>
              <a:buFontTx/>
              <a:buAutoNum type="alphaUcPeriod" startAt="1"/>
              <a:defRPr sz="2400">
                <a:latin typeface="Times New Roman"/>
                <a:ea typeface="Times New Roman"/>
                <a:cs typeface="Times New Roman"/>
                <a:sym typeface="Times New Roman"/>
              </a:defRPr>
            </a:pPr>
            <a:r>
              <a:t>in formal tuxedos.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1"/>
            <a:ext cx="8572501" cy="1267124"/>
          </a:xfrm>
          <a:prstGeom prst="rect">
            <a:avLst/>
          </a:prstGeom>
        </p:spPr>
        <p:txBody>
          <a:bodyPr>
            <a:normAutofit fontScale="100000" lnSpcReduction="0"/>
          </a:bodyPr>
          <a:lstStyle>
            <a:lvl1pPr defTabSz="420623">
              <a:defRPr sz="55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You Should Have Already</a:t>
            </a:r>
          </a:p>
        </p:txBody>
      </p:sp>
      <p:sp>
        <p:nvSpPr>
          <p:cNvPr id="49" name="Bought your books…"/>
          <p:cNvSpPr txBox="1"/>
          <p:nvPr>
            <p:ph type="body" idx="4294967295"/>
          </p:nvPr>
        </p:nvSpPr>
        <p:spPr>
          <a:xfrm>
            <a:off x="277663" y="1267122"/>
            <a:ext cx="8572501" cy="5397501"/>
          </a:xfrm>
          <a:prstGeom prst="rect">
            <a:avLst/>
          </a:prstGeom>
        </p:spPr>
        <p:txBody>
          <a:bodyPr>
            <a:normAutofit fontScale="100000" lnSpcReduction="0"/>
          </a:bodyPr>
          <a:lstStyle/>
          <a:p>
            <a:pPr marL="317633" indent="-317633" defTabSz="452627">
              <a:spcBef>
                <a:spcPts val="1100"/>
              </a:spcBef>
              <a:buFontTx/>
              <a:buAutoNum type="arabicPeriod" startAt="1"/>
              <a:defRPr sz="2376">
                <a:latin typeface="Times New Roman"/>
                <a:ea typeface="Times New Roman"/>
                <a:cs typeface="Times New Roman"/>
                <a:sym typeface="Times New Roman"/>
              </a:defRPr>
            </a:pPr>
            <a:r>
              <a:t>Bought your books</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Allen</a:t>
            </a:r>
            <a:r>
              <a:t> (2011): </a:t>
            </a:r>
            <a:r>
              <a:rPr i="1"/>
              <a:t>Global Economic History: A Very Short Introduction</a:t>
            </a:r>
            <a:r>
              <a:t> </a:t>
            </a:r>
          </a:p>
          <a:p>
            <a:pPr lvl="1" marL="615415" indent="-238225" defTabSz="452627">
              <a:spcBef>
                <a:spcPts val="0"/>
              </a:spcBef>
              <a:buFontTx/>
              <a:buChar char="•"/>
              <a:defRPr sz="2376">
                <a:uFillTx/>
                <a:latin typeface="Times New Roman"/>
                <a:ea typeface="Times New Roman"/>
                <a:cs typeface="Times New Roman"/>
                <a:sym typeface="Times New Roman"/>
              </a:defRPr>
            </a:pPr>
            <a:r>
              <a:rPr b="1"/>
              <a:t>Stephen Cohen and J. Bradford DeLong</a:t>
            </a:r>
            <a:r>
              <a:t> (2016): </a:t>
            </a:r>
            <a:r>
              <a:rPr i="1"/>
              <a:t>Concrete Economics: A Hamilton Approach to Economic Policy</a:t>
            </a:r>
          </a:p>
          <a:p>
            <a:pPr lvl="1" marL="615415" indent="-238225" defTabSz="452627">
              <a:spcBef>
                <a:spcPts val="0"/>
              </a:spcBef>
              <a:buFontTx/>
              <a:buChar char="•"/>
              <a:defRPr sz="2376">
                <a:uFillTx/>
                <a:latin typeface="Times New Roman"/>
                <a:ea typeface="Times New Roman"/>
                <a:cs typeface="Times New Roman"/>
                <a:sym typeface="Times New Roman"/>
              </a:defRPr>
            </a:pPr>
            <a:r>
              <a:rPr b="1"/>
              <a:t>Partha Dasgupta</a:t>
            </a:r>
            <a:r>
              <a:t> (2007): </a:t>
            </a:r>
            <a:r>
              <a:rPr i="1"/>
              <a:t>Economics: A Very Short Introduction</a:t>
            </a:r>
          </a:p>
          <a:p>
            <a:pPr lvl="1" marL="615415" indent="-238225" defTabSz="452627">
              <a:spcBef>
                <a:spcPts val="0"/>
              </a:spcBef>
              <a:buFontTx/>
              <a:buChar char="•"/>
              <a:defRPr sz="2376">
                <a:uFillTx/>
                <a:latin typeface="Times New Roman"/>
                <a:ea typeface="Times New Roman"/>
                <a:cs typeface="Times New Roman"/>
                <a:sym typeface="Times New Roman"/>
              </a:defRPr>
            </a:pPr>
            <a:r>
              <a:rPr b="1"/>
              <a:t>Barry Eichengreen</a:t>
            </a:r>
            <a:r>
              <a:t> (2008): </a:t>
            </a:r>
            <a:r>
              <a:rPr i="1"/>
              <a:t>Globalizing Capital: A Short History of the World Monetary System</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Skidelsky</a:t>
            </a:r>
            <a:r>
              <a:t> (2010): </a:t>
            </a:r>
            <a:r>
              <a:rPr i="1"/>
              <a:t>Keynes: A Very Short Introduction</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FontTx/>
              <a:buAutoNum type="arabicPeriod" startAt="1"/>
              <a:defRPr sz="2376">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Karl Polanyi argued that people have rights to what things that the market economy turns into “commodities”?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labor (a “just” income),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respect (deference from your peers).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property (the ability to keep what you earn),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According to Karl Polanyi, what rights does the market economy respect?</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land (a stable community).</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labor (a “just” income).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1"/>
            <a:ext cx="8572501" cy="1267124"/>
          </a:xfrm>
          <a:prstGeom prst="rect">
            <a:avLst/>
          </a:prstGeom>
        </p:spPr>
        <p:txBody>
          <a:bodyPr>
            <a:normAutofit fontScale="100000" lnSpcReduction="0"/>
          </a:bodyPr>
          <a:lstStyle>
            <a:lvl1pPr defTabSz="329184">
              <a:defRPr sz="43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Was Unconvincing Today?</a:t>
            </a:r>
          </a:p>
        </p:txBody>
      </p:sp>
      <p:sp>
        <p:nvSpPr>
          <p:cNvPr id="191" name="Mistakes and unclarities: typos, wordos, and mindo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Mistakes and unclarities: typos, wordos, and mindos…</a:t>
            </a:r>
          </a:p>
          <a:p>
            <a:pPr marL="240631" indent="-240631">
              <a:spcBef>
                <a:spcPts val="1200"/>
              </a:spcBef>
              <a:buFontTx/>
              <a:defRPr sz="2400">
                <a:latin typeface="Times New Roman"/>
                <a:ea typeface="Times New Roman"/>
                <a:cs typeface="Times New Roman"/>
                <a:sym typeface="Times New Roman"/>
              </a:defRPr>
            </a:pPr>
            <a:r>
              <a:t>In the DRAFT textbook?</a:t>
            </a:r>
          </a:p>
          <a:p>
            <a:pPr marL="240631" indent="-240631">
              <a:spcBef>
                <a:spcPts val="1200"/>
              </a:spcBef>
              <a:buFontTx/>
              <a:defRPr sz="2400">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Preview: Next Time</a:t>
            </a:r>
          </a:p>
        </p:txBody>
      </p:sp>
      <p:sp>
        <p:nvSpPr>
          <p:cNvPr id="194" name="On to Chapter 3: Globalizing the World, 1870-1914 (&amp; Eichengreen, 1&amp;2):…"/>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29768">
              <a:spcBef>
                <a:spcPts val="1100"/>
              </a:spcBef>
              <a:buSzTx/>
              <a:buFontTx/>
              <a:buNone/>
              <a:defRPr b="1" sz="2256">
                <a:latin typeface="+mj-lt"/>
                <a:ea typeface="+mj-ea"/>
                <a:cs typeface="+mj-cs"/>
                <a:sym typeface="Helvetica"/>
              </a:defRPr>
            </a:pPr>
            <a:r>
              <a:t>On to Chapter 3: Globalizing the World, 1870-1914 (&amp; Eichengreen, 1&amp;2):</a:t>
            </a:r>
          </a:p>
          <a:p>
            <a:pPr marL="226193" indent="-226193" defTabSz="429768">
              <a:spcBef>
                <a:spcPts val="1100"/>
              </a:spcBef>
              <a:buFontTx/>
              <a:defRPr sz="2256">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FontTx/>
              <a:defRPr sz="2256">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FontTx/>
              <a:defRPr sz="2256">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FontTx/>
              <a:defRPr sz="2256">
                <a:latin typeface="Times New Roman"/>
                <a:ea typeface="Times New Roman"/>
                <a:cs typeface="Times New Roman"/>
                <a:sym typeface="Times New Roman"/>
              </a:defRPr>
            </a:pPr>
            <a:r>
              <a:t>The world economy becomes one story…</a:t>
            </a:r>
          </a:p>
          <a:p>
            <a:pPr marL="226193" indent="-226193" defTabSz="429768">
              <a:spcBef>
                <a:spcPts val="1100"/>
              </a:spcBef>
              <a:buFontTx/>
              <a:defRPr sz="2256">
                <a:latin typeface="Times New Roman"/>
                <a:ea typeface="Times New Roman"/>
                <a:cs typeface="Times New Roman"/>
                <a:sym typeface="Times New Roman"/>
              </a:defRPr>
            </a:pPr>
            <a:r>
              <a:t>And a progressive story…</a:t>
            </a:r>
          </a:p>
          <a:p>
            <a:pPr marL="226193" indent="-226193" defTabSz="429768">
              <a:spcBef>
                <a:spcPts val="1100"/>
              </a:spcBef>
              <a:buFontTx/>
              <a:defRPr sz="2256">
                <a:latin typeface="Times New Roman"/>
                <a:ea typeface="Times New Roman"/>
                <a:cs typeface="Times New Roman"/>
                <a:sym typeface="Times New Roman"/>
              </a:defRPr>
            </a:pPr>
            <a:r>
              <a:t>Plus: beating up on Henry David Thoreau</a:t>
            </a:r>
          </a:p>
          <a:p>
            <a:pPr lvl="1" marL="584333" indent="-226193" defTabSz="429768">
              <a:spcBef>
                <a:spcPts val="1100"/>
              </a:spcBef>
              <a:buFontTx/>
              <a:buChar char="•"/>
              <a:defRPr sz="2256">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1"/>
            <a:ext cx="8572501" cy="1270001"/>
          </a:xfrm>
          <a:prstGeom prst="rect">
            <a:avLst/>
          </a:prstGeom>
        </p:spPr>
        <p:txBody>
          <a:bodyPr/>
          <a:lstStyle/>
          <a:p>
            <a:pPr/>
            <a:r>
              <a:t>Catch Our Breath…</a:t>
            </a:r>
          </a:p>
        </p:txBody>
      </p:sp>
      <p:sp>
        <p:nvSpPr>
          <p:cNvPr id="197"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199"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2"/>
            <a:ext cx="8572501" cy="5397501"/>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a:spcBef>
                <a:spcPts val="1200"/>
              </a:spcBef>
              <a:buFontTx/>
              <a:defRPr sz="2400">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a:spcBef>
                <a:spcPts val="1200"/>
              </a:spcBef>
              <a:buFontTx/>
              <a:defRPr sz="2400">
                <a:latin typeface="Times New Roman"/>
                <a:ea typeface="Times New Roman"/>
                <a:cs typeface="Times New Roman"/>
                <a:sym typeface="Times New Roman"/>
              </a:defRPr>
            </a:pPr>
            <a:r>
              <a:t>Answer the question you thought up</a:t>
            </a:r>
          </a:p>
          <a:p>
            <a:pPr marL="240631" indent="-240631">
              <a:spcBef>
                <a:spcPts val="1200"/>
              </a:spcBef>
              <a:buFontTx/>
              <a:defRPr sz="2400">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1. My Grand Narrative</a:t>
            </a:r>
          </a:p>
        </p:txBody>
      </p:sp>
      <p:sp>
        <p:nvSpPr>
          <p:cNvPr id="55" name="This course covers the history of the long twentieth century, beginning in 1870 and ending in 2016:…"/>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This course covers the history of the long twentieth century, beginning in 1870 and ending in 2016:</a:t>
            </a:r>
          </a:p>
          <a:p>
            <a:pPr marL="240631" indent="-240631">
              <a:spcBef>
                <a:spcPts val="1200"/>
              </a:spcBef>
              <a:buFontTx/>
              <a:defRPr sz="2400">
                <a:latin typeface="Times New Roman"/>
                <a:ea typeface="Times New Roman"/>
                <a:cs typeface="Times New Roman"/>
                <a:sym typeface="Times New Roman"/>
              </a:defRPr>
            </a:pPr>
            <a:r>
              <a:t>By now you all should have finished reading chapters 1 &amp; 2 of my book draft…</a:t>
            </a:r>
          </a:p>
          <a:p>
            <a:pPr marL="240631" indent="-240631">
              <a:spcBef>
                <a:spcPts val="1200"/>
              </a:spcBef>
              <a:buFontTx/>
              <a:defRPr sz="2400">
                <a:latin typeface="Times New Roman"/>
                <a:ea typeface="Times New Roman"/>
                <a:cs typeface="Times New Roman"/>
                <a:sym typeface="Times New Roman"/>
              </a:defRPr>
            </a:pPr>
            <a:r>
              <a:t>But it is well known that most of us are, most of the time, bad readers…</a:t>
            </a:r>
          </a:p>
          <a:p>
            <a:pPr marL="240631" indent="-240631">
              <a:spcBef>
                <a:spcPts val="1200"/>
              </a:spcBef>
              <a:buFontTx/>
              <a:defRPr sz="2400">
                <a:latin typeface="Times New Roman"/>
                <a:ea typeface="Times New Roman"/>
                <a:cs typeface="Times New Roman"/>
                <a:sym typeface="Times New Roman"/>
              </a:defRPr>
            </a:pPr>
            <a:r>
              <a:rPr b="1"/>
              <a:t>Andy Matuschak</a:t>
            </a:r>
            <a:r>
              <a:t>: </a:t>
            </a:r>
            <a:r>
              <a:rPr i="1"/>
              <a:t>Why Books Don’t Work</a:t>
            </a:r>
            <a:r>
              <a:t> &lt;</a:t>
            </a:r>
            <a:r>
              <a:rPr u="sng">
                <a:solidFill>
                  <a:srgbClr val="0000FF"/>
                </a:solidFill>
                <a:uFill>
                  <a:solidFill>
                    <a:srgbClr val="0000FF"/>
                  </a:solidFill>
                </a:uFill>
                <a:hlinkClick r:id="rId2" invalidUrl="" action="" tgtFrame="" tooltip="" history="1" highlightClick="0" endSnd="0"/>
              </a:rPr>
              <a:t>https://andymatuschak.org/books/</a:t>
            </a:r>
            <a:r>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But: Active Reading</a:t>
            </a:r>
          </a:p>
        </p:txBody>
      </p:sp>
      <p:sp>
        <p:nvSpPr>
          <p:cNvPr id="58" name="How can this be, since books are in fact ‘shockingly powerful knowledge-carrying artifact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can this be, since books are in fact ‘shockingly powerful knowledge-carrying artifacts’?</a:t>
            </a:r>
          </a:p>
          <a:p>
            <a:pPr marL="240631" indent="-240631">
              <a:spcBef>
                <a:spcPts val="1200"/>
              </a:spcBef>
              <a:buFontTx/>
              <a:defRPr sz="2400">
                <a:latin typeface="Times New Roman"/>
                <a:ea typeface="Times New Roman"/>
                <a:cs typeface="Times New Roman"/>
                <a:sym typeface="Times New Roman"/>
              </a:defRPr>
            </a:pPr>
            <a:r>
              <a:rPr b="1"/>
              <a:t>Matuschak</a:t>
            </a:r>
            <a:r>
              <a:t>: ‘Human progress in the era of mass communication makes clear that some readers really do absorb deep knowledge from books….</a:t>
            </a:r>
          </a:p>
          <a:p>
            <a:pPr marL="240631" indent="-240631">
              <a:spcBef>
                <a:spcPts val="1200"/>
              </a:spcBef>
              <a:buFontTx/>
              <a:defRPr sz="2400">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a:spcBef>
                <a:spcPts val="1200"/>
              </a:spcBef>
              <a:buFontTx/>
              <a:buChar char="•"/>
              <a:defRPr sz="2400">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a:spcBef>
                <a:spcPts val="1200"/>
              </a:spcBef>
              <a:buFontTx/>
              <a:defRPr sz="2400">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1" name="When do I say the long twentieth century really started? Wh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started? Why?</a:t>
            </a:r>
          </a:p>
          <a:p>
            <a:pPr marL="401052" indent="-401052">
              <a:spcBef>
                <a:spcPts val="1200"/>
              </a:spcBef>
              <a:buFontTx/>
              <a:buAutoNum type="alphaUcPeriod" startAt="1"/>
              <a:defRPr sz="2400">
                <a:latin typeface="Times New Roman"/>
                <a:ea typeface="Times New Roman"/>
                <a:cs typeface="Times New Roman"/>
                <a:sym typeface="Times New Roman"/>
              </a:defRPr>
            </a:pPr>
            <a:r>
              <a:t>1870</a:t>
            </a:r>
          </a:p>
          <a:p>
            <a:pPr marL="401052" indent="-401052">
              <a:spcBef>
                <a:spcPts val="1200"/>
              </a:spcBef>
              <a:buFontTx/>
              <a:buAutoNum type="alphaUcPeriod" startAt="1"/>
              <a:defRPr sz="2400">
                <a:latin typeface="Times New Roman"/>
                <a:ea typeface="Times New Roman"/>
                <a:cs typeface="Times New Roman"/>
                <a:sym typeface="Times New Roman"/>
              </a:defRPr>
            </a:pPr>
            <a:r>
              <a:t>1900</a:t>
            </a:r>
          </a:p>
          <a:p>
            <a:pPr marL="401052" indent="-401052">
              <a:spcBef>
                <a:spcPts val="1200"/>
              </a:spcBef>
              <a:buFontTx/>
              <a:buAutoNum type="alphaUcPeriod" startAt="1"/>
              <a:defRPr sz="2400">
                <a:latin typeface="Times New Roman"/>
                <a:ea typeface="Times New Roman"/>
                <a:cs typeface="Times New Roman"/>
                <a:sym typeface="Times New Roman"/>
              </a:defRPr>
            </a:pPr>
            <a:r>
              <a:t>1901</a:t>
            </a:r>
          </a:p>
          <a:p>
            <a:pPr marL="401052" indent="-401052">
              <a:spcBef>
                <a:spcPts val="1200"/>
              </a:spcBef>
              <a:buFontTx/>
              <a:buAutoNum type="alphaUcPeriod" startAt="1"/>
              <a:defRPr sz="2400">
                <a:latin typeface="Times New Roman"/>
                <a:ea typeface="Times New Roman"/>
                <a:cs typeface="Times New Roman"/>
                <a:sym typeface="Times New Roman"/>
              </a:defRPr>
            </a:pPr>
            <a:r>
              <a:t>1914</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