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 Id="rId3" Type="http://schemas.openxmlformats.org/officeDocument/2006/relationships/hyperlink" Target="https://github.com/braddelong/public-files/tree/master/econ-115"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assignments/8051996"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 Id="rId7" Type="http://schemas.openxmlformats.org/officeDocument/2006/relationships/hyperlink" Target="https://github.com/braddelong/public-files"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7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7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6"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7" name="Image" descr="Image"/>
          <p:cNvPicPr>
            <a:picLocks noChangeAspect="0"/>
          </p:cNvPicPr>
          <p:nvPr/>
        </p:nvPicPr>
        <p:blipFill>
          <a:blip r:embed="rId2">
            <a:extLst/>
          </a:blip>
          <a:stretch>
            <a:fillRect/>
          </a:stretch>
        </p:blipFill>
        <p:spPr>
          <a:xfrm>
            <a:off x="5874958" y="1267123"/>
            <a:ext cx="2975207" cy="284823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8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8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6"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92"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95"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8"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101"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104"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7"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10"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13"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9"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22"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601A, or elsewhere: email &lt;</a:t>
            </a:r>
            <a:r>
              <a:rPr u="sng">
                <a:solidFill>
                  <a:srgbClr val="0000FF"/>
                </a:solidFill>
                <a:uFill>
                  <a:solidFill>
                    <a:srgbClr val="0000FF"/>
                  </a:solidFill>
                </a:uFill>
                <a:hlinkClick r:id="rId2" invalidUrl="" action="" tgtFrame="" tooltip="" history="1" highlightClick="0" endSnd="0"/>
              </a:rPr>
              <a:t>delong@econ.berkeley.edu</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2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31"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32" name="Image" descr="Image"/>
          <p:cNvPicPr>
            <a:picLocks noChangeAspect="1"/>
          </p:cNvPicPr>
          <p:nvPr/>
        </p:nvPicPr>
        <p:blipFill>
          <a:blip r:embed="rId2">
            <a:extLst/>
          </a:blip>
          <a:stretch>
            <a:fillRect/>
          </a:stretch>
        </p:blipFill>
        <p:spPr>
          <a:xfrm>
            <a:off x="5009086"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3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8"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9"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42"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43"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6"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7"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50"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182880">
              <a:spcBef>
                <a:spcPts val="400"/>
              </a:spcBef>
              <a:buSzTx/>
              <a:buFont typeface="Arial"/>
              <a:buNone/>
              <a:defRPr b="1" sz="960">
                <a:uFill>
                  <a:solidFill>
                    <a:srgbClr val="000000"/>
                  </a:solidFill>
                </a:uFill>
                <a:latin typeface="+mn-lt"/>
                <a:ea typeface="+mn-ea"/>
                <a:cs typeface="+mn-cs"/>
                <a:sym typeface="Helvetica"/>
              </a:defRPr>
            </a:pPr>
            <a:r>
              <a:t>How could Tesla make a difference?</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He made a difference because he could work for corporations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And his ideas could be developed and applied by corporations.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quit</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Nevertheless, Tesla found financial backers. Tesla made inventions. 1887 sees Tesla as the proprietor of Tesla Electric Light and Manufacturing (but his financial backers soon fire him from his own company). 1888 saw Tesla demonstrating an alternating-current induction motor—the ancestor of all our current alternating- current motors—at the American Institute of Electrical Engineers meeting. 1889 saw Tesla working at the Westinghouse Electric and Manufacturing Company’s laboratory in Pittsburg. In 1891, at the age of 35, Tesla was back in New York establishing his own laboratory. In 1892 he becomes vice president of the American Institute of Electrical Engineers and receives his patents for the polyphase alternating-current electric power system. And in 1893 Nikola Tesla and George Westinghouse use alternating-current power to illuminate the Chicago’s World Fair—the first World Fair ever to have a building for electricity and its applications.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11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Slouching Towards Utopia? 4: 8576 words DRAFT 6.03 August 24, 2019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 The alternating current—AC—systems of Tesla and Westinghouse, by contrast, allowed the efficient transmission of electric power over long distances through very high-voltage power lines. Once the energy got where you want it to go, it could then be reduced to a voltage that isn’t immediately fatal via step-down transformer. There was no equivalent trick for Edison’s direct-current system: Edison had to push your power at low voltage across long distances, thus incurring extremely large resistance power losses. On the other hand, it was not obvious before Tesla’s induction motor how alternating current could be used to power anything useful. Westinghouse and Tesla won—although ConEd still had 4600 DC customers in New York as of 1998.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1899 saw Tesla move from New York to Colorado Springs to conduct experiments in high-voltage power distribution—both through wires and wireless—and the wireless power distribution experiments soon turned into radio. But Tesla was not especially interested in radio. Tesla was interested in distributing electric power to the world without having to build power lines, and in distributing electric power to the world for free: a kind of open-source electric power movement antedating the open-source software movement by ninety years. Marconi and his backers were to win the patents over and profit from radio—at least until World War I when the U.S. Navy seized all radio intellectual property as of vital importance for national security, and then during World War II when the U.S. Supreme Court decided for Tesla, perhaps because the then-penniless Tesla was less likely to make trouble if he owned the radio patents than if Marconi’s heirs did.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Dominant financier J.P. Morgan backed Tesla, directly and indirectly, for a long while. But then in 1907 he decided that the heroic age of electricity was over, and it was time to rationalize operations and replace the visionary inventors like Tesla and the executives like George Westinghouse who could deal with them by managers who would routinize the business, and focus on the bottom line. </a:t>
            </a:r>
          </a:p>
        </p:txBody>
      </p:sp>
      <p:pic>
        <p:nvPicPr>
          <p:cNvPr id="151"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54"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24027">
              <a:spcBef>
                <a:spcPts val="500"/>
              </a:spcBef>
              <a:buSzTx/>
              <a:buFont typeface="Arial"/>
              <a:buNone/>
              <a:defRPr b="1" sz="1176">
                <a:uFill>
                  <a:solidFill>
                    <a:srgbClr val="000000"/>
                  </a:solidFill>
                </a:uFill>
                <a:latin typeface="+mn-lt"/>
                <a:ea typeface="+mn-ea"/>
                <a:cs typeface="+mn-cs"/>
                <a:sym typeface="Helvetica"/>
              </a:defRPr>
            </a:pPr>
            <a:r>
              <a:t>Tesla finds financial backers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1887 sees Tesla as the proprietor of Tesla Electric Light and Manufacturing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his financial backers soon fire him from his own company).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In 1893 Nikola Tesla and George Westinghouse use alternating-current power to illuminate the Chicago’s World Fair—the first World Fair ever to have a building for electricity and its applications.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rationalize operations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55"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58"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59"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Book Draft</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0"/>
              </a:spcBef>
              <a:buSzTx/>
              <a:buNone/>
              <a:defRPr sz="1600">
                <a:solidFill>
                  <a:srgbClr val="2D3B45"/>
                </a:solidFill>
                <a:latin typeface="+mn-lt"/>
                <a:ea typeface="+mn-ea"/>
                <a:cs typeface="+mn-cs"/>
                <a:sym typeface="Helvetica"/>
              </a:defRPr>
            </a:pPr>
            <a:r>
              <a:t>DRAFT of J. Bradford DeLong, </a:t>
            </a:r>
            <a:r>
              <a:rPr i="1"/>
              <a:t>Slouching Towards Utopia?: An Economic History of the Long Twentieth Century</a:t>
            </a:r>
            <a:r>
              <a:t> (New York: Basic Books, forthcoming):</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2" invalidUrl="" action="" tgtFrame="" tooltip="" history="1" highlightClick="0" endSnd="0"/>
              </a:rPr>
              <a:t>https://delong.typepad.com/files/slouching-towards-utopia-fall-2019.zip</a:t>
            </a:r>
            <a:r>
              <a:t>&gt;</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3" invalidUrl="" action="" tgtFrame="" tooltip="" history="1" highlightClick="0" endSnd="0"/>
              </a:rPr>
              <a:t>https://github.com/braddelong/public-files/tree/master/econ-115&gt;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62"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3"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66"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7"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70"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71"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74"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75"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78"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79"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82"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83"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86"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87"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90"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93"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96"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Administration, etc."/>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Assignment 3: What Is Economics? Paper</a:t>
            </a:r>
          </a:p>
        </p:txBody>
      </p:sp>
      <p:sp>
        <p:nvSpPr>
          <p:cNvPr id="49"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65302">
              <a:spcBef>
                <a:spcPts val="900"/>
              </a:spcBef>
              <a:buSzTx/>
              <a:buFont typeface="Arial"/>
              <a:buNone/>
              <a:defRPr b="1" sz="1879">
                <a:uFill>
                  <a:solidFill>
                    <a:srgbClr val="000000"/>
                  </a:solidFill>
                </a:uFill>
                <a:latin typeface="+mn-lt"/>
                <a:ea typeface="+mn-ea"/>
                <a:cs typeface="+mn-cs"/>
                <a:sym typeface="Helvetica"/>
              </a:defRPr>
            </a:pPr>
            <a:r>
              <a:t>Due February 9: &lt;</a:t>
            </a:r>
            <a:r>
              <a:rPr u="sng">
                <a:solidFill>
                  <a:srgbClr val="0000FF"/>
                </a:solidFill>
                <a:uFill>
                  <a:solidFill>
                    <a:srgbClr val="0000FF"/>
                  </a:solidFill>
                </a:uFill>
                <a:hlinkClick r:id="rId2" invalidUrl="" action="" tgtFrame="" tooltip="" history="1" highlightClick="0" endSnd="0"/>
              </a:rPr>
              <a:t>https://bcourses.berkeley.edu/courses/1487684/assignments/8051996</a:t>
            </a:r>
            <a:r>
              <a:t>&gt;</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UCLA professor Stephen Bainbridge believes that Partha Dasgupta's </a:t>
            </a:r>
            <a:r>
              <a:rPr i="1"/>
              <a:t>Economics: A Very Short Introduction</a:t>
            </a:r>
            <a:r>
              <a:t> is a bad book. He wrote, in his Amazon review:</a:t>
            </a:r>
          </a:p>
          <a:p>
            <a:pPr lvl="1" marL="496682"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1.0 out of 5 stars: Very disappointing, September 25, 2007: By Stephen M. Bainbridge: “If you're looking for a VSI to Econ 101 and 102, skip this book. The treatment of microeconomic basics consists of exactly 14 pages. Macroeconomic theory gets a whopping 4 pages. The rest consists mainly of a political tract on wealth and poverty. It's the first VSI whose title amounts to a misrepresentation…"</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Partha Dasgupta, of course disagrees.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Who do you tend to agree with? (You can say that you are in the middle, but setting out and defending an "in the middle" position is actually very hard here.)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Explain why and to what extent you come down on Dasgupta's or on Bainbridge's side of this dispute.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Justify your opinions by setting out what you think economics is, or ought to be.</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Write 400-500 words, and submit them on this webpage.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99"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202"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205"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08"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a:t>
            </a:r>
          </a:p>
        </p:txBody>
      </p:sp>
      <p:sp>
        <p:nvSpPr>
          <p:cNvPr id="211"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382493">
              <a:spcBef>
                <a:spcPts val="0"/>
              </a:spcBef>
              <a:buSzTx/>
              <a:buFont typeface="Arial"/>
              <a:buNone/>
              <a:defRPr b="1" sz="1958">
                <a:uFill>
                  <a:solidFill>
                    <a:srgbClr val="000000"/>
                  </a:solidFill>
                </a:uFill>
                <a:latin typeface="+mn-lt"/>
                <a:ea typeface="+mn-ea"/>
                <a:cs typeface="+mn-cs"/>
                <a:sym typeface="Helvetica"/>
              </a:defRPr>
            </a:pPr>
            <a:r>
              <a:t>Chapters 3 &amp; 4: The Watershed: Globalization, and the Engine of Growth</a:t>
            </a:r>
          </a:p>
          <a:p>
            <a:pPr marL="0" indent="0" defTabSz="382493">
              <a:spcBef>
                <a:spcPts val="0"/>
              </a:spcBef>
              <a:buSzTx/>
              <a:buFont typeface="Arial"/>
              <a:buNone/>
              <a:defRPr b="1" sz="1958">
                <a:uFill>
                  <a:solidFill>
                    <a:srgbClr val="000000"/>
                  </a:solidFill>
                </a:uFill>
                <a:latin typeface="+mn-lt"/>
                <a:ea typeface="+mn-ea"/>
                <a:cs typeface="+mn-cs"/>
                <a:sym typeface="Helvetica"/>
              </a:defRPr>
            </a:pPr>
          </a:p>
          <a:p>
            <a:pPr marL="201311"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h growth up from 0.8%/year to 2.3%/year</a:t>
            </a:r>
          </a:p>
          <a:p>
            <a:pPr marL="201311"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Globalization</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Transportation: iron-hulled screw-propellered steamships plus railroads</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Trade in goods: every place on railroad or with a dock cheek-by-jowl with every other place</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Migration: 100 million people switch continents</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Communication: the telegraph—and the submarine telegraph</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Investment: western Europe financing global industry</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A world in some ways very modern, in other ways very old-style</a:t>
            </a:r>
          </a:p>
          <a:p>
            <a:pPr marL="201311"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The Engine of Growth</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Value of useful-ideas index in 1800, 1870, 2020: 9, 16, 421</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The industrial research lab to routinize invention</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The modern corporation to routinize diffusion and deployment</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Plus general purpose technologies—machine tools, non-human power sources, &amp;c….</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Nicola Tesla: savant, but without proper support simply an idiot…</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Herbert Hoover: orphan on the make, and globalization (and imperialism!) made him…</a:t>
            </a:r>
          </a:p>
          <a:p>
            <a:pPr lvl="1" marL="520056" indent="-201311" defTabSz="382493">
              <a:spcBef>
                <a:spcPts val="0"/>
              </a:spcBef>
              <a:buSzPct val="100000"/>
              <a:defRPr sz="1602">
                <a:uFill>
                  <a:solidFill>
                    <a:srgbClr val="000000"/>
                  </a:solidFill>
                </a:uFill>
                <a:latin typeface="Times New Roman"/>
                <a:ea typeface="Times New Roman"/>
                <a:cs typeface="Times New Roman"/>
                <a:sym typeface="Times New Roman"/>
              </a:defRPr>
            </a:pPr>
            <a:r>
              <a:t>Leon Trotsky: in New York “a peek into the furnace where the fate of humanity is being forged…”</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14"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17"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Catch Our Breath…"/>
          <p:cNvSpPr txBox="1"/>
          <p:nvPr>
            <p:ph type="title"/>
          </p:nvPr>
        </p:nvSpPr>
        <p:spPr>
          <a:xfrm>
            <a:off x="276457" y="-2"/>
            <a:ext cx="8572501" cy="1270003"/>
          </a:xfrm>
          <a:prstGeom prst="rect">
            <a:avLst/>
          </a:prstGeom>
        </p:spPr>
        <p:txBody>
          <a:bodyPr/>
          <a:lstStyle/>
          <a:p>
            <a:pPr/>
            <a:r>
              <a:t>Catch Our Breath…</a:t>
            </a:r>
          </a:p>
        </p:txBody>
      </p:sp>
      <p:sp>
        <p:nvSpPr>
          <p:cNvPr id="220"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21"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24"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27"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52"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2" marL="11189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7" invalidUrl="" action="" tgtFrame="" tooltip="" history="1" highlightClick="0" endSnd="0"/>
              </a:rPr>
              <a:t>https://github.com/braddelong/public-files</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30"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33"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36"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39"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42"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45"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48"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51"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54"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57"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60"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