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solidFill>
                  <a:srgbClr val="8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b="0" sz="560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courses.berkeley.edu/courses/1487686/" TargetMode="External"/><Relationship Id="rId3" Type="http://schemas.openxmlformats.org/officeDocument/2006/relationships/hyperlink" Target="https://github.com/braddelong/public-files/blob/master/econ-210a-lecture-8a.pptx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stor.org/stable/pdfplus/25098896.pdf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Unfreedom (March 4, 2020a)"/>
          <p:cNvSpPr txBox="1"/>
          <p:nvPr>
            <p:ph type="title" idx="4294967295"/>
          </p:nvPr>
        </p:nvSpPr>
        <p:spPr>
          <a:xfrm>
            <a:off x="673100" y="20288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/>
            <a:r>
              <a:t>Unfreedom (March 4, 2020a)</a:t>
            </a:r>
          </a:p>
        </p:txBody>
      </p:sp>
      <p:sp>
        <p:nvSpPr>
          <p:cNvPr id="64" name="J. Bradford DeLong…"/>
          <p:cNvSpPr txBox="1"/>
          <p:nvPr>
            <p:ph type="body" sz="half" idx="4294967295"/>
          </p:nvPr>
        </p:nvSpPr>
        <p:spPr>
          <a:xfrm>
            <a:off x="1371122" y="3772767"/>
            <a:ext cx="6400801" cy="22481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 defTabSz="402336">
              <a:lnSpc>
                <a:spcPct val="80000"/>
              </a:lnSpc>
              <a:spcBef>
                <a:spcPts val="300"/>
              </a:spcBef>
              <a:buSzTx/>
              <a:buNone/>
              <a:defRPr sz="1408"/>
            </a:pPr>
            <a:r>
              <a:rPr>
                <a:uFill>
                  <a:solidFill>
                    <a:srgbClr val="898989"/>
                  </a:solidFill>
                </a:uFill>
              </a:rPr>
              <a:t>J. Bradford DeLong</a:t>
            </a: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402336">
              <a:lnSpc>
                <a:spcPct val="80000"/>
              </a:lnSpc>
              <a:spcBef>
                <a:spcPts val="300"/>
              </a:spcBef>
              <a:buSzTx/>
              <a:buNone/>
              <a:defRPr sz="1408"/>
            </a:pP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402336">
              <a:lnSpc>
                <a:spcPct val="80000"/>
              </a:lnSpc>
              <a:spcBef>
                <a:spcPts val="300"/>
              </a:spcBef>
              <a:buSzTx/>
              <a:buNone/>
              <a:defRPr sz="1408"/>
            </a:pPr>
            <a:r>
              <a:rPr>
                <a:uFill>
                  <a:solidFill>
                    <a:srgbClr val="898989"/>
                  </a:solidFill>
                </a:uFill>
              </a:rPr>
              <a:t>Spring 2019</a:t>
            </a: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402336">
              <a:lnSpc>
                <a:spcPct val="80000"/>
              </a:lnSpc>
              <a:spcBef>
                <a:spcPts val="300"/>
              </a:spcBef>
              <a:buSzTx/>
              <a:buNone/>
              <a:defRPr sz="1408"/>
            </a:pPr>
            <a:r>
              <a:rPr>
                <a:uFill>
                  <a:solidFill>
                    <a:srgbClr val="898989"/>
                  </a:solidFill>
                </a:uFill>
              </a:rPr>
              <a:t>Evans 648</a:t>
            </a: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402336">
              <a:lnSpc>
                <a:spcPct val="80000"/>
              </a:lnSpc>
              <a:spcBef>
                <a:spcPts val="300"/>
              </a:spcBef>
              <a:buSzTx/>
              <a:buNone/>
              <a:defRPr sz="1408"/>
            </a:pPr>
            <a:r>
              <a:rPr>
                <a:uFill>
                  <a:solidFill>
                    <a:srgbClr val="898989"/>
                  </a:solidFill>
                </a:uFill>
              </a:rPr>
              <a:t>W 1:10-3:00 pm</a:t>
            </a: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402336">
              <a:lnSpc>
                <a:spcPct val="80000"/>
              </a:lnSpc>
              <a:spcBef>
                <a:spcPts val="300"/>
              </a:spcBef>
              <a:buSzTx/>
              <a:buNone/>
              <a:defRPr sz="1408"/>
            </a:pPr>
            <a:endParaRPr>
              <a:uFill>
                <a:solidFill>
                  <a:srgbClr val="898989"/>
                </a:solidFill>
              </a:uFill>
            </a:endParaRPr>
          </a:p>
          <a:p>
            <a:pPr marL="0" indent="0" algn="ctr" defTabSz="402336">
              <a:spcBef>
                <a:spcPts val="600"/>
              </a:spcBef>
              <a:buSzTx/>
              <a:buFontTx/>
              <a:buNone/>
              <a:defRPr sz="1408"/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https://bcourses.berkeley.edu/courses/1487686/</a:t>
            </a:r>
            <a:r>
              <a:t>&gt;</a:t>
            </a:r>
          </a:p>
          <a:p>
            <a:pPr marL="0" indent="0" algn="ctr" defTabSz="402336">
              <a:spcBef>
                <a:spcPts val="600"/>
              </a:spcBef>
              <a:buSzTx/>
              <a:buFontTx/>
              <a:buNone/>
              <a:defRPr sz="1408"/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https://github.com/braddelong/public-files/blob/master/econ-210a-lecture-8a.pptx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ading Engerman and Sokoloff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46888">
              <a:defRPr sz="4266">
                <a:solidFill>
                  <a:srgbClr val="800000"/>
                </a:solidFill>
              </a:defRPr>
            </a:lvl1pPr>
          </a:lstStyle>
          <a:p>
            <a:pPr/>
            <a:r>
              <a:t>Reading Engerman and Sokoloff</a:t>
            </a:r>
          </a:p>
        </p:txBody>
      </p:sp>
      <p:sp>
        <p:nvSpPr>
          <p:cNvPr id="104" name="Stanley Engerman and Kenneth Sokoloff (1994): Factor Endowments, Institutions and Differential Paths of Development among New World Economies &lt;http://papers.nber.org/papers/h0066&gt;:"/>
          <p:cNvSpPr txBox="1"/>
          <p:nvPr>
            <p:ph type="body" sz="quarter" idx="4294967295"/>
          </p:nvPr>
        </p:nvSpPr>
        <p:spPr>
          <a:xfrm>
            <a:off x="277663" y="1270000"/>
            <a:ext cx="3932961" cy="9138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182880">
              <a:spcBef>
                <a:spcPts val="300"/>
              </a:spcBef>
              <a:buSzTx/>
              <a:buFontTx/>
              <a:buNone/>
              <a:defRPr b="1" sz="1040"/>
            </a:lvl1pPr>
          </a:lstStyle>
          <a:p>
            <a:pPr/>
            <a:r>
              <a:t>Stanley Engerman and Kenneth Sokoloff (1994): Factor Endowments, Institutions and Differential Paths of Development among New World Economies &lt;http://papers.nber.org/papers/h0066&gt;:</a:t>
            </a:r>
          </a:p>
        </p:txBody>
      </p:sp>
      <p:sp>
        <p:nvSpPr>
          <p:cNvPr id="105" name="Engerman and Sokoloff: A historical take on the “reversal of fortune” and “institutions” literatures……"/>
          <p:cNvSpPr txBox="1"/>
          <p:nvPr/>
        </p:nvSpPr>
        <p:spPr>
          <a:xfrm>
            <a:off x="277663" y="1891661"/>
            <a:ext cx="3932961" cy="4668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Engerman and Sokoloff: A historical take on the “reversal of fortune” and “institutions” literatures…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Variables that “win” regressions: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Not in sub-Saharan Africa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Distance from the equator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Source of your colonial settler population or your colonial administrators (“legal origins”)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Investment—especially equipment investment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Look for instruments?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Adding instruments—even invalid instruments—raises the r2 of the first stage…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If you have “a lot” of instruments, you will get OLS…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Staiger and Stock: need 10-20 observations per instrument…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Tell stories?</a:t>
            </a:r>
          </a:p>
          <a:p>
            <a:pPr marL="157734" indent="-157734" defTabSz="210311">
              <a:spcBef>
                <a:spcPts val="500"/>
              </a:spcBef>
              <a:buSzPct val="100000"/>
              <a:buFont typeface="Arial"/>
              <a:buChar char="•"/>
              <a:defRPr sz="1380"/>
            </a:pPr>
            <a:r>
              <a:t>Correlations, causal experiments, case studies…</a:t>
            </a:r>
          </a:p>
        </p:txBody>
      </p:sp>
      <p:pic>
        <p:nvPicPr>
          <p:cNvPr id="106" name="www_nber_org_papers_h0066_pdf.png" descr="www_nber_org_papers_h0066_pdf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0623" y="1270000"/>
            <a:ext cx="4639541" cy="503098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ngerman and Sokoloff: “Reversal of Fortune” and “Institutions” Literatures"/>
          <p:cNvSpPr txBox="1"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52043">
              <a:defRPr sz="3387"/>
            </a:lvl1pPr>
          </a:lstStyle>
          <a:p>
            <a:pPr/>
            <a:r>
              <a:t>Engerman and Sokoloff: “Reversal of Fortune” and “Institutions” Literatures</a:t>
            </a:r>
          </a:p>
        </p:txBody>
      </p:sp>
      <p:sp>
        <p:nvSpPr>
          <p:cNvPr id="109" name="Variables that “win” regressions:…"/>
          <p:cNvSpPr txBox="1"/>
          <p:nvPr>
            <p:ph type="body" idx="4294967295"/>
          </p:nvPr>
        </p:nvSpPr>
        <p:spPr>
          <a:xfrm>
            <a:off x="457200" y="1436687"/>
            <a:ext cx="8229600" cy="502440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40029" indent="-240029" defTabSz="320039">
              <a:spcBef>
                <a:spcPts val="500"/>
              </a:spcBef>
              <a:defRPr sz="2240"/>
            </a:pPr>
            <a:r>
              <a:t>Variables that “win” regressions:</a:t>
            </a:r>
          </a:p>
          <a:p>
            <a:pPr lvl="1" marL="560069" indent="-240029" defTabSz="320039">
              <a:spcBef>
                <a:spcPts val="500"/>
              </a:spcBef>
              <a:buChar char="•"/>
              <a:defRPr sz="2240"/>
            </a:pPr>
            <a:r>
              <a:t>Not in sub-Saharan Africa</a:t>
            </a:r>
          </a:p>
          <a:p>
            <a:pPr lvl="1" marL="560069" indent="-240029" defTabSz="320039">
              <a:spcBef>
                <a:spcPts val="500"/>
              </a:spcBef>
              <a:buChar char="•"/>
              <a:defRPr sz="2240"/>
            </a:pPr>
            <a:r>
              <a:t>Distance from the equator</a:t>
            </a:r>
          </a:p>
          <a:p>
            <a:pPr lvl="1" marL="560069" indent="-240029" defTabSz="320039">
              <a:spcBef>
                <a:spcPts val="500"/>
              </a:spcBef>
              <a:buChar char="•"/>
              <a:defRPr sz="2240"/>
            </a:pPr>
            <a:r>
              <a:t>Source of your colonial settler population or your colonial administrators (“legal origins”)</a:t>
            </a:r>
          </a:p>
          <a:p>
            <a:pPr lvl="1" marL="560069" indent="-240029" defTabSz="320039">
              <a:spcBef>
                <a:spcPts val="500"/>
              </a:spcBef>
              <a:buChar char="•"/>
              <a:defRPr sz="2240"/>
            </a:pPr>
            <a:r>
              <a:t>Investment—especially equipment investment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Look for instruments?</a:t>
            </a:r>
          </a:p>
          <a:p>
            <a:pPr lvl="1" marL="560069" indent="-240029" defTabSz="320039">
              <a:spcBef>
                <a:spcPts val="500"/>
              </a:spcBef>
              <a:buChar char="•"/>
              <a:defRPr sz="2240"/>
            </a:pPr>
            <a:r>
              <a:t>Adding instruments—even invalid instruments—raises the r</a:t>
            </a:r>
            <a:r>
              <a:rPr baseline="31999"/>
              <a:t>2</a:t>
            </a:r>
            <a:r>
              <a:t> of the first stage…</a:t>
            </a:r>
          </a:p>
          <a:p>
            <a:pPr lvl="1" marL="560069" indent="-240029" defTabSz="320039">
              <a:spcBef>
                <a:spcPts val="500"/>
              </a:spcBef>
              <a:buChar char="•"/>
              <a:defRPr sz="2240"/>
            </a:pPr>
            <a:r>
              <a:t>If you have “a lot” of instruments, you will get OLS…</a:t>
            </a:r>
          </a:p>
          <a:p>
            <a:pPr lvl="2" marL="880109" indent="-240029" defTabSz="320039">
              <a:spcBef>
                <a:spcPts val="500"/>
              </a:spcBef>
              <a:defRPr sz="2240"/>
            </a:pPr>
            <a:r>
              <a:t>Staiger and Stock: need 10-20 observations per instrument…</a:t>
            </a:r>
          </a:p>
          <a:p>
            <a:pPr marL="240029" indent="-240029" defTabSz="320039">
              <a:spcBef>
                <a:spcPts val="500"/>
              </a:spcBef>
              <a:defRPr sz="2240"/>
            </a:pPr>
            <a:r>
              <a:t>Tell stories?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New World Populations"/>
          <p:cNvSpPr txBox="1"/>
          <p:nvPr>
            <p:ph type="title"/>
          </p:nvPr>
        </p:nvSpPr>
        <p:spPr>
          <a:xfrm>
            <a:off x="669726" y="0"/>
            <a:ext cx="7804548" cy="1518047"/>
          </a:xfrm>
          <a:prstGeom prst="rect">
            <a:avLst/>
          </a:prstGeom>
        </p:spPr>
        <p:txBody>
          <a:bodyPr/>
          <a:lstStyle>
            <a:lvl1pPr defTabSz="398442">
              <a:defRPr b="1" sz="5432">
                <a:solidFill>
                  <a:srgbClr val="00008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New World Populations</a:t>
            </a:r>
          </a:p>
        </p:txBody>
      </p:sp>
      <p:pic>
        <p:nvPicPr>
          <p:cNvPr id="112" name="www_nber_org_papers_h0066_pdf.png" descr="www_nber_org_papers_h0066_pd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838" y="1569950"/>
            <a:ext cx="7470598" cy="495039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New World Growth"/>
          <p:cNvSpPr txBox="1"/>
          <p:nvPr>
            <p:ph type="title"/>
          </p:nvPr>
        </p:nvSpPr>
        <p:spPr>
          <a:xfrm>
            <a:off x="687869" y="5953"/>
            <a:ext cx="7804548" cy="151804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8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New World Growth</a:t>
            </a:r>
          </a:p>
        </p:txBody>
      </p:sp>
      <p:pic>
        <p:nvPicPr>
          <p:cNvPr id="115" name="www_nber_org_papers_h0066_pdf.png" descr="www_nber_org_papers_h0066_pd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752" y="2097639"/>
            <a:ext cx="6439779" cy="454374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ngerman and Sokoloff: Very Long Run Consequences of Being Ruled by Slave- or Serf-Masters"/>
          <p:cNvSpPr txBox="1"/>
          <p:nvPr>
            <p:ph type="title" idx="4294967295"/>
          </p:nvPr>
        </p:nvSpPr>
        <p:spPr>
          <a:xfrm>
            <a:off x="457200" y="0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97179">
              <a:defRPr sz="2859"/>
            </a:lvl1pPr>
          </a:lstStyle>
          <a:p>
            <a:pPr/>
            <a:r>
              <a:t>Engerman and Sokoloff: Very Long Run Consequences of Being Ruled by Slave- or Serf-Masters</a:t>
            </a:r>
          </a:p>
        </p:txBody>
      </p:sp>
      <p:sp>
        <p:nvSpPr>
          <p:cNvPr id="118" name="Different labor systems as the result of the luck of history and “factor endowments”…"/>
          <p:cNvSpPr txBox="1"/>
          <p:nvPr>
            <p:ph type="body" sz="half" idx="4294967295"/>
          </p:nvPr>
        </p:nvSpPr>
        <p:spPr>
          <a:xfrm>
            <a:off x="457200" y="1436687"/>
            <a:ext cx="3175000" cy="502440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Different labor systems as the result of the luck of history and “factor endowments”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How do you establish an unfree labor system?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How do you maintain an unfree labor system?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What does having an unfree labor system do to elite incentives?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Does the elite control the economy? If so, does it control it in its long-run interest?</a:t>
            </a:r>
          </a:p>
        </p:txBody>
      </p:sp>
      <p:pic>
        <p:nvPicPr>
          <p:cNvPr id="119" name="www_nber_org_papers_h0066_pdf.png" descr="www_nber_org_papers_h0066_pdf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2200" y="1417637"/>
            <a:ext cx="5054600" cy="5024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ading Nunn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43484">
              <a:defRPr sz="7663">
                <a:solidFill>
                  <a:srgbClr val="8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Reading Nunn</a:t>
            </a:r>
          </a:p>
        </p:txBody>
      </p:sp>
      <p:sp>
        <p:nvSpPr>
          <p:cNvPr id="67" name="Nathan Nunn (2008): The Long-Term Effects of Africa’s Slave Trades &lt;http://www.jstor.org/stable/pdfplus/25098896.pdf&gt;:"/>
          <p:cNvSpPr txBox="1"/>
          <p:nvPr>
            <p:ph type="body" sz="quarter" idx="4294967295"/>
          </p:nvPr>
        </p:nvSpPr>
        <p:spPr>
          <a:xfrm>
            <a:off x="277663" y="1270000"/>
            <a:ext cx="8572501" cy="62398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301752">
              <a:buSzTx/>
              <a:buFontTx/>
              <a:buNone/>
              <a:defRPr b="1" sz="1716"/>
            </a:pPr>
            <a:r>
              <a:t>Nathan Nunn (2008): The Long-Term Effects of Africa’s Slave Trades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http://www.jstor.org/stable/pdfplus/25098896.pdf</a:t>
            </a:r>
            <a:r>
              <a:t>&gt;:</a:t>
            </a:r>
          </a:p>
        </p:txBody>
      </p:sp>
      <p:sp>
        <p:nvSpPr>
          <p:cNvPr id="68" name="From 8 to 6.5 in the natural log……"/>
          <p:cNvSpPr txBox="1"/>
          <p:nvPr/>
        </p:nvSpPr>
        <p:spPr>
          <a:xfrm>
            <a:off x="277663" y="1939403"/>
            <a:ext cx="3182409" cy="466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70890" indent="-270890" defTabSz="361188">
              <a:spcBef>
                <a:spcPts val="600"/>
              </a:spcBef>
              <a:buSzPct val="100000"/>
              <a:buFont typeface="Arial"/>
              <a:buChar char="•"/>
              <a:defRPr sz="2528"/>
            </a:pPr>
            <a:r>
              <a:t>From 8 to 6.5 in the natural log…</a:t>
            </a:r>
          </a:p>
          <a:p>
            <a:pPr marL="270890" indent="-270890" defTabSz="361188">
              <a:spcBef>
                <a:spcPts val="600"/>
              </a:spcBef>
              <a:buSzPct val="100000"/>
              <a:buFont typeface="Arial"/>
              <a:buChar char="•"/>
              <a:defRPr sz="2528"/>
            </a:pPr>
            <a:r>
              <a:t>exp(1.5) = 4.5</a:t>
            </a:r>
          </a:p>
          <a:p>
            <a:pPr marL="270890" indent="-270890" defTabSz="361188">
              <a:spcBef>
                <a:spcPts val="600"/>
              </a:spcBef>
              <a:buSzPct val="100000"/>
              <a:buFont typeface="Arial"/>
              <a:buChar char="•"/>
              <a:defRPr sz="2528"/>
            </a:pPr>
            <a:r>
              <a:t>Do we need controls? </a:t>
            </a:r>
          </a:p>
          <a:p>
            <a:pPr marL="270890" indent="-270890" defTabSz="361188">
              <a:spcBef>
                <a:spcPts val="600"/>
              </a:spcBef>
              <a:buSzPct val="100000"/>
              <a:buFont typeface="Arial"/>
              <a:buChar char="•"/>
              <a:defRPr sz="2528"/>
            </a:pPr>
            <a:r>
              <a:t>Or, rather, what controls do we need?</a:t>
            </a:r>
          </a:p>
          <a:p>
            <a:pPr lvl="1" marL="632079" indent="-270890" defTabSz="361188">
              <a:spcBef>
                <a:spcPts val="600"/>
              </a:spcBef>
              <a:buSzPct val="100000"/>
              <a:buFont typeface="Arial"/>
              <a:buChar char="•"/>
              <a:defRPr sz="2528"/>
            </a:pPr>
            <a:r>
              <a:t>What else might be going on here?</a:t>
            </a:r>
          </a:p>
        </p:txBody>
      </p:sp>
      <p:pic>
        <p:nvPicPr>
          <p:cNvPr id="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0071" y="1775988"/>
            <a:ext cx="5504429" cy="4800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1269999"/>
            <a:ext cx="4106901" cy="2775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663" y="4045960"/>
            <a:ext cx="4106901" cy="2117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3263" y="3282727"/>
            <a:ext cx="3917924" cy="1689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43263" y="1381357"/>
            <a:ext cx="4106901" cy="179001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he Data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97763">
              <a:defRPr sz="7656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Do we need instruments?…"/>
          <p:cNvSpPr txBox="1"/>
          <p:nvPr>
            <p:ph type="body" sz="half" idx="4294967295"/>
          </p:nvPr>
        </p:nvSpPr>
        <p:spPr>
          <a:xfrm>
            <a:off x="457200" y="1436687"/>
            <a:ext cx="3175000" cy="502440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6027" indent="-216027" defTabSz="288036">
              <a:spcBef>
                <a:spcPts val="400"/>
              </a:spcBef>
              <a:defRPr sz="2016"/>
            </a:pPr>
            <a:r>
              <a:t>Do we need instruments? 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What are our instruments?</a:t>
            </a:r>
          </a:p>
          <a:p>
            <a:pPr lvl="1" marL="504062" indent="-216027" defTabSz="288036">
              <a:spcBef>
                <a:spcPts val="400"/>
              </a:spcBef>
              <a:buChar char="•"/>
              <a:defRPr sz="2016"/>
            </a:pPr>
            <a:r>
              <a:t>What is our first stage?</a:t>
            </a:r>
          </a:p>
          <a:p>
            <a:pPr lvl="1" marL="504062" indent="-216027" defTabSz="288036">
              <a:spcBef>
                <a:spcPts val="400"/>
              </a:spcBef>
              <a:buChar char="•"/>
              <a:defRPr sz="2016"/>
            </a:pPr>
            <a:r>
              <a:t>Is this a “weak instrument”?</a:t>
            </a:r>
          </a:p>
          <a:p>
            <a:pPr lvl="1" marL="504062" indent="-216027" defTabSz="288036">
              <a:spcBef>
                <a:spcPts val="400"/>
              </a:spcBef>
              <a:buChar char="•"/>
              <a:defRPr sz="2016"/>
            </a:pPr>
            <a:r>
              <a:t>Under what circumstances is a strong instrument “weak”?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Do we need channels? 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What are our channels?</a:t>
            </a:r>
          </a:p>
          <a:p>
            <a:pPr marL="216027" indent="-216027" defTabSz="288036">
              <a:spcBef>
                <a:spcPts val="400"/>
              </a:spcBef>
              <a:defRPr sz="2016"/>
            </a:pPr>
            <a:r>
              <a:t>What would a Bayesian say about the publication filter?</a:t>
            </a:r>
          </a:p>
        </p:txBody>
      </p:sp>
      <p:pic>
        <p:nvPicPr>
          <p:cNvPr id="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0071" y="1775988"/>
            <a:ext cx="5504428" cy="4800987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he Scatter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10895">
              <a:defRPr sz="7616"/>
            </a:lvl1pPr>
          </a:lstStyle>
          <a:p>
            <a:pPr/>
            <a:r>
              <a:t>The Scatter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016" y="1436687"/>
            <a:ext cx="3493747" cy="486730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8128" y="1436687"/>
            <a:ext cx="3783621" cy="4867308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he Regression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56615">
              <a:defRPr sz="7643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The Regressions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atch Our Breath…"/>
          <p:cNvSpPr txBox="1"/>
          <p:nvPr>
            <p:ph type="title"/>
          </p:nvPr>
        </p:nvSpPr>
        <p:spPr>
          <a:xfrm>
            <a:off x="390757" y="-1"/>
            <a:ext cx="8255001" cy="15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/>
            <a:r>
              <a:t>Catch Our Breath…</a:t>
            </a:r>
          </a:p>
        </p:txBody>
      </p:sp>
      <p:sp>
        <p:nvSpPr>
          <p:cNvPr id="86" name="Ask a couple of questions?…"/>
          <p:cNvSpPr txBox="1"/>
          <p:nvPr>
            <p:ph type="body" sz="half" idx="1"/>
          </p:nvPr>
        </p:nvSpPr>
        <p:spPr>
          <a:xfrm>
            <a:off x="390757" y="1508814"/>
            <a:ext cx="4127501" cy="4762501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800"/>
              </a:spcBef>
            </a:pPr>
            <a:r>
              <a:t>Ask a couple of questions? </a:t>
            </a:r>
          </a:p>
          <a:p>
            <a:pPr>
              <a:spcBef>
                <a:spcPts val="800"/>
              </a:spcBef>
            </a:pPr>
            <a:r>
              <a:t>Make a couple of comments?</a:t>
            </a:r>
          </a:p>
          <a:p>
            <a:pPr>
              <a:spcBef>
                <a:spcPts val="800"/>
              </a:spcBef>
            </a:pPr>
            <a:r>
              <a:t>Any more readings to recommend?</a:t>
            </a:r>
          </a:p>
        </p:txBody>
      </p:sp>
      <p:pic>
        <p:nvPicPr>
          <p:cNvPr id="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257" y="1508814"/>
            <a:ext cx="4127501" cy="408758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Notes…"/>
          <p:cNvSpPr txBox="1"/>
          <p:nvPr>
            <p:ph type="title"/>
          </p:nvPr>
        </p:nvSpPr>
        <p:spPr>
          <a:xfrm>
            <a:off x="390757" y="-1"/>
            <a:ext cx="8255001" cy="15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/>
            <a:r>
              <a:t>Notes…</a:t>
            </a:r>
          </a:p>
        </p:txBody>
      </p:sp>
      <p:sp>
        <p:nvSpPr>
          <p:cNvPr id="90" name="Body"/>
          <p:cNvSpPr txBox="1"/>
          <p:nvPr>
            <p:ph type="body" sz="half" idx="1"/>
          </p:nvPr>
        </p:nvSpPr>
        <p:spPr>
          <a:xfrm>
            <a:off x="390757" y="1508814"/>
            <a:ext cx="4127501" cy="4087583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800"/>
              </a:spcBef>
            </a:pPr>
          </a:p>
        </p:txBody>
      </p:sp>
      <p:pic>
        <p:nvPicPr>
          <p:cNvPr id="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257" y="1508814"/>
            <a:ext cx="4127501" cy="4087583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lobal and “Western” Number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338327">
              <a:defRPr sz="4440"/>
            </a:lvl1pPr>
          </a:lstStyle>
          <a:p>
            <a:pPr/>
            <a:r>
              <a:t>Global and “Western” Numbers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14140"/>
          <a:stretch>
            <a:fillRect/>
          </a:stretch>
        </p:blipFill>
        <p:spPr>
          <a:xfrm>
            <a:off x="558063" y="945011"/>
            <a:ext cx="7918413" cy="461554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he Commercial Revolution acceleration appears everywhere…"/>
          <p:cNvSpPr txBox="1"/>
          <p:nvPr>
            <p:ph type="body" sz="quarter" idx="4294967295"/>
          </p:nvPr>
        </p:nvSpPr>
        <p:spPr>
          <a:xfrm>
            <a:off x="277663" y="5616704"/>
            <a:ext cx="8572501" cy="9645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61223" indent="-161223" defTabSz="306324">
              <a:spcBef>
                <a:spcPts val="800"/>
              </a:spcBef>
              <a:buFontTx/>
              <a:defRPr sz="16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Commercial Revolution acceleration appears </a:t>
            </a:r>
            <a:r>
              <a:rPr i="1"/>
              <a:t>everywhere</a:t>
            </a:r>
            <a:r>
              <a:t> </a:t>
            </a:r>
          </a:p>
          <a:p>
            <a:pPr lvl="1" marL="416493" indent="-161223" defTabSz="306324">
              <a:spcBef>
                <a:spcPts val="800"/>
              </a:spcBef>
              <a:buFontTx/>
              <a:buChar char="•"/>
              <a:defRPr sz="16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Due to globalization</a:t>
            </a:r>
          </a:p>
          <a:p>
            <a:pPr lvl="1" marL="416493" indent="-161223" defTabSz="306324">
              <a:spcBef>
                <a:spcPts val="800"/>
              </a:spcBef>
              <a:buFontTx/>
              <a:buChar char="•"/>
              <a:defRPr sz="160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especially to the “Columbian Exchange”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“Western” Numbers"/>
          <p:cNvSpPr txBox="1"/>
          <p:nvPr>
            <p:ph type="title" idx="4294967295"/>
          </p:nvPr>
        </p:nvSpPr>
        <p:spPr>
          <a:xfrm>
            <a:off x="277663" y="-1"/>
            <a:ext cx="8572501" cy="127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“Western” Numbers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Is ‘the west’ special between 800 and 1500?…"/>
          <p:cNvSpPr txBox="1"/>
          <p:nvPr>
            <p:ph type="body" sz="quarter" idx="4294967295"/>
          </p:nvPr>
        </p:nvSpPr>
        <p:spPr>
          <a:xfrm>
            <a:off x="277663" y="5555295"/>
            <a:ext cx="8572501" cy="9848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40631" indent="-240631">
              <a:spcBef>
                <a:spcPts val="12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21631" indent="-240631">
              <a:spcBef>
                <a:spcPts val="1200"/>
              </a:spcBef>
              <a:buFontTx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</a:lstStyle>
          <a:p>
            <a:pPr/>
            <a:r>
              <a:t>Is ‘the west’ special between 800 and 1500?</a:t>
            </a:r>
          </a:p>
          <a:p>
            <a:pPr lvl="1"/>
            <a:r>
              <a:t>Or is it just recovery from a Dark Age depression?</a:t>
            </a:r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3" y="989327"/>
            <a:ext cx="8572501" cy="4279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