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FD7E7"/>
          </a:solidFill>
        </a:fill>
      </a:tcStyle>
    </a:wholeTbl>
    <a:band2H>
      <a:tcTxStyle b="def" i="def"/>
      <a:tcStyle>
        <a:tcBdr/>
        <a:fill>
          <a:solidFill>
            <a:srgbClr val="E8ECF4"/>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3CECE"/>
          </a:solidFill>
        </a:fill>
      </a:tcStyle>
    </a:wholeTbl>
    <a:band2H>
      <a:tcTxStyle b="def" i="def"/>
      <a:tcStyle>
        <a:tcBdr/>
        <a:fill>
          <a:solidFill>
            <a:srgbClr val="F1E8E8"/>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67" name="Shape 67"/>
          <p:cNvSpPr/>
          <p:nvPr>
            <p:ph type="sldImg"/>
          </p:nvPr>
        </p:nvSpPr>
        <p:spPr>
          <a:xfrm>
            <a:off x="1143000" y="685800"/>
            <a:ext cx="4572000" cy="3429000"/>
          </a:xfrm>
          <a:prstGeom prst="rect">
            <a:avLst/>
          </a:prstGeom>
        </p:spPr>
        <p:txBody>
          <a:bodyPr/>
          <a:lstStyle/>
          <a:p>
            <a:pPr/>
          </a:p>
        </p:txBody>
      </p:sp>
      <p:sp>
        <p:nvSpPr>
          <p:cNvPr id="68" name="Shape 6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a:defRPr sz="5600"/>
            </a:lvl1pPr>
          </a:lstStyle>
          <a:p>
            <a:pPr/>
            <a:r>
              <a:t>Title Text</a:t>
            </a:r>
          </a:p>
        </p:txBody>
      </p:sp>
      <p:sp>
        <p:nvSpPr>
          <p:cNvPr id="26"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34"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defTabSz="410765">
              <a:defRPr sz="5600">
                <a:uFillTx/>
                <a:latin typeface="+mj-lt"/>
                <a:ea typeface="+mj-ea"/>
                <a:cs typeface="+mj-cs"/>
                <a:sym typeface="Helvetica"/>
              </a:defRPr>
            </a:lvl1pPr>
          </a:lstStyle>
          <a:p>
            <a:pPr/>
            <a:r>
              <a:t>Title Text</a:t>
            </a:r>
          </a:p>
        </p:txBody>
      </p:sp>
      <p:sp>
        <p:nvSpPr>
          <p:cNvPr id="35"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3"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defTabSz="410765">
              <a:defRPr sz="5600">
                <a:solidFill>
                  <a:srgbClr val="800000"/>
                </a:solidFill>
                <a:uFillTx/>
                <a:latin typeface="+mj-lt"/>
                <a:ea typeface="+mj-ea"/>
                <a:cs typeface="+mj-cs"/>
                <a:sym typeface="Helvetica"/>
              </a:defRPr>
            </a:lvl1pPr>
          </a:lstStyle>
          <a:p>
            <a:pPr/>
            <a:r>
              <a:t>Title Text</a:t>
            </a:r>
          </a:p>
        </p:txBody>
      </p:sp>
      <p:sp>
        <p:nvSpPr>
          <p:cNvPr id="44"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2"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defTabSz="410765">
              <a:defRPr b="0" sz="5600">
                <a:solidFill>
                  <a:srgbClr val="000000"/>
                </a:solidFill>
                <a:uFillTx/>
                <a:latin typeface="Helvetica Light"/>
                <a:ea typeface="Helvetica Light"/>
                <a:cs typeface="Helvetica Light"/>
                <a:sym typeface="Helvetica Light"/>
              </a:defRPr>
            </a:lvl1pPr>
          </a:lstStyle>
          <a:p>
            <a:pPr/>
            <a:r>
              <a:t>Title Text</a:t>
            </a:r>
          </a:p>
        </p:txBody>
      </p:sp>
      <p:sp>
        <p:nvSpPr>
          <p:cNvPr id="53"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54"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61" name="Slide Number"/>
          <p:cNvSpPr txBox="1"/>
          <p:nvPr>
            <p:ph type="sldNum" sz="quarter" idx="2"/>
          </p:nvPr>
        </p:nvSpPr>
        <p:spPr>
          <a:xfrm>
            <a:off x="8384892" y="6245225"/>
            <a:ext cx="301909" cy="288824"/>
          </a:xfrm>
          <a:prstGeom prst="rect">
            <a:avLst/>
          </a:prstGeom>
        </p:spPr>
        <p:txBody>
          <a:bodyPr wrap="none" anchor="t"/>
          <a:lstStyle>
            <a:lvl1pPr defTabSz="914400">
              <a:defRPr sz="1400">
                <a:solidFill>
                  <a:srgbClr val="000000"/>
                </a:solidFill>
                <a:uFillTx/>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98989"/>
                </a:solidFill>
                <a:uFill>
                  <a:solidFill>
                    <a:srgbClr val="898989"/>
                  </a:solidFill>
                </a:uFill>
              </a:defRPr>
            </a:lvl1pPr>
          </a:lstStyle>
          <a:p>
            <a:pPr/>
            <a:fld id="{86CB4B4D-7CA3-9044-876B-883B54F8677D}" type="slidenum"/>
          </a:p>
        </p:txBody>
      </p:sp>
      <p:sp>
        <p:nvSpPr>
          <p:cNvPr id="3" name="Title Text"/>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4"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1pPr>
      <a:lvl2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5pPr>
      <a:lvl6pPr marL="0" marR="0" indent="4572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6pPr>
      <a:lvl7pPr marL="0" marR="0" indent="9144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7pPr>
      <a:lvl8pPr marL="0" marR="0" indent="13716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8pPr>
      <a:lvl9pPr marL="0" marR="0" indent="18288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4pPr>
      <a:lvl5pPr marL="22352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5pPr>
      <a:lvl6pPr marL="26924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6pPr>
      <a:lvl7pPr marL="31496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7pPr>
      <a:lvl8pPr marL="36068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8pPr>
      <a:lvl9pPr marL="40640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courses.berkeley.edu/courses/1487686/" TargetMode="External"/><Relationship Id="rId3" Type="http://schemas.openxmlformats.org/officeDocument/2006/relationships/hyperlink" Target="https://github.com/braddelong/public-files/blob/master/econ-210a-lecture-8b.pptx"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amzn.to/2BSw3fZ" TargetMode="Externa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tinyurl.com/dl20180226b" TargetMode="External"/><Relationship Id="rId3" Type="http://schemas.openxmlformats.org/officeDocument/2006/relationships/image" Target="../media/image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masshist.org/digitaladams/archive/doc?id=L17760331aa" TargetMode="External"/><Relationship Id="rId3" Type="http://schemas.openxmlformats.org/officeDocument/2006/relationships/hyperlink" Target="http://www.nber.org/papers/w19493" TargetMode="External"/><Relationship Id="rId4" Type="http://schemas.openxmlformats.org/officeDocument/2006/relationships/hyperlink" Target="https://www.jstor.org/stable/2006640" TargetMode="External"/><Relationship Id="rId5" Type="http://schemas.openxmlformats.org/officeDocument/2006/relationships/hyperlink" Target="https://pubs.aeaweb.org/doi/pdf/10.1257/aer.20160613" TargetMode="Externa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www.nber.org/papers/w19493" TargetMode="External"/></Relationships>

</file>

<file path=ppt/slides/_rels/slide2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7.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jstor.org/stable/2006640" TargetMode="External"/><Relationship Id="rId3" Type="http://schemas.openxmlformats.org/officeDocument/2006/relationships/image" Target="../media/image8.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tinyurl.com/dl20180226a" TargetMode="External"/><Relationship Id="rId3" Type="http://schemas.openxmlformats.org/officeDocument/2006/relationships/image" Target="../media/image1.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jstor.org/stable/2123971?seq=1#page_scan_tab_contents" TargetMode="External"/><Relationship Id="rId3" Type="http://schemas.openxmlformats.org/officeDocument/2006/relationships/hyperlink" Target="http://www.bankofcanada.ca/2016/03/staff-working-paper-2016-14/" TargetMode="External"/></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www.bradford-delong.com/2018/07/abigail-adams-polly-jefferson-and-sally-hemings.html" TargetMode="External"/><Relationship Id="rId3" Type="http://schemas.openxmlformats.org/officeDocument/2006/relationships/image" Target="../media/image1.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founders.archives.gov/documents/Jefferson/01-11-02-0420"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 name="Women, Men, &amp; Children (March 4, 2020b)"/>
          <p:cNvSpPr txBox="1"/>
          <p:nvPr>
            <p:ph type="title" idx="4294967295"/>
          </p:nvPr>
        </p:nvSpPr>
        <p:spPr>
          <a:xfrm>
            <a:off x="673100" y="2028825"/>
            <a:ext cx="7772400" cy="1470025"/>
          </a:xfrm>
          <a:prstGeom prst="rect">
            <a:avLst/>
          </a:prstGeom>
        </p:spPr>
        <p:txBody>
          <a:bodyPr>
            <a:normAutofit fontScale="100000" lnSpcReduction="0"/>
          </a:bodyPr>
          <a:lstStyle>
            <a:lvl1pPr>
              <a:defRPr>
                <a:solidFill>
                  <a:srgbClr val="800000"/>
                </a:solidFill>
              </a:defRPr>
            </a:lvl1pPr>
          </a:lstStyle>
          <a:p>
            <a:pPr/>
            <a:r>
              <a:t>Women, Men, &amp; Children (March 4, 2020b)</a:t>
            </a:r>
          </a:p>
        </p:txBody>
      </p:sp>
      <p:sp>
        <p:nvSpPr>
          <p:cNvPr id="71" name="J. Bradford DeLong…"/>
          <p:cNvSpPr txBox="1"/>
          <p:nvPr>
            <p:ph type="body" sz="half" idx="4294967295"/>
          </p:nvPr>
        </p:nvSpPr>
        <p:spPr>
          <a:xfrm>
            <a:off x="1371122" y="3772767"/>
            <a:ext cx="6400801" cy="2248122"/>
          </a:xfrm>
          <a:prstGeom prst="rect">
            <a:avLst/>
          </a:prstGeom>
        </p:spPr>
        <p:txBody>
          <a:bodyPr>
            <a:normAutofit fontScale="100000" lnSpcReduction="0"/>
          </a:bodyPr>
          <a:lstStyle/>
          <a:p>
            <a:pPr marL="0" indent="0" algn="ctr" defTabSz="402336">
              <a:lnSpc>
                <a:spcPct val="80000"/>
              </a:lnSpc>
              <a:spcBef>
                <a:spcPts val="300"/>
              </a:spcBef>
              <a:buSzTx/>
              <a:buNone/>
              <a:defRPr sz="1408"/>
            </a:pPr>
            <a:r>
              <a:rPr>
                <a:uFill>
                  <a:solidFill>
                    <a:srgbClr val="898989"/>
                  </a:solidFill>
                </a:uFill>
              </a:rPr>
              <a:t>J. Bradford DeLong</a:t>
            </a:r>
            <a:endParaRPr>
              <a:uFill>
                <a:solidFill>
                  <a:srgbClr val="898989"/>
                </a:solidFill>
              </a:uFill>
            </a:endParaRPr>
          </a:p>
          <a:p>
            <a:pPr marL="0" indent="0" algn="ctr" defTabSz="402336">
              <a:lnSpc>
                <a:spcPct val="80000"/>
              </a:lnSpc>
              <a:spcBef>
                <a:spcPts val="300"/>
              </a:spcBef>
              <a:buSzTx/>
              <a:buNone/>
              <a:defRPr sz="1408"/>
            </a:pPr>
            <a:endParaRPr>
              <a:uFill>
                <a:solidFill>
                  <a:srgbClr val="898989"/>
                </a:solidFill>
              </a:uFill>
            </a:endParaRPr>
          </a:p>
          <a:p>
            <a:pPr marL="0" indent="0" algn="ctr" defTabSz="402336">
              <a:lnSpc>
                <a:spcPct val="80000"/>
              </a:lnSpc>
              <a:spcBef>
                <a:spcPts val="300"/>
              </a:spcBef>
              <a:buSzTx/>
              <a:buNone/>
              <a:defRPr sz="1408"/>
            </a:pPr>
            <a:r>
              <a:rPr>
                <a:uFill>
                  <a:solidFill>
                    <a:srgbClr val="898989"/>
                  </a:solidFill>
                </a:uFill>
              </a:rPr>
              <a:t>Spring 2019</a:t>
            </a:r>
            <a:endParaRPr>
              <a:uFill>
                <a:solidFill>
                  <a:srgbClr val="898989"/>
                </a:solidFill>
              </a:uFill>
            </a:endParaRPr>
          </a:p>
          <a:p>
            <a:pPr marL="0" indent="0" algn="ctr" defTabSz="402336">
              <a:lnSpc>
                <a:spcPct val="80000"/>
              </a:lnSpc>
              <a:spcBef>
                <a:spcPts val="300"/>
              </a:spcBef>
              <a:buSzTx/>
              <a:buNone/>
              <a:defRPr sz="1408"/>
            </a:pPr>
            <a:r>
              <a:rPr>
                <a:uFill>
                  <a:solidFill>
                    <a:srgbClr val="898989"/>
                  </a:solidFill>
                </a:uFill>
              </a:rPr>
              <a:t>Evans 648</a:t>
            </a:r>
            <a:endParaRPr>
              <a:uFill>
                <a:solidFill>
                  <a:srgbClr val="898989"/>
                </a:solidFill>
              </a:uFill>
            </a:endParaRPr>
          </a:p>
          <a:p>
            <a:pPr marL="0" indent="0" algn="ctr" defTabSz="402336">
              <a:lnSpc>
                <a:spcPct val="80000"/>
              </a:lnSpc>
              <a:spcBef>
                <a:spcPts val="300"/>
              </a:spcBef>
              <a:buSzTx/>
              <a:buNone/>
              <a:defRPr sz="1408"/>
            </a:pPr>
            <a:r>
              <a:rPr>
                <a:uFill>
                  <a:solidFill>
                    <a:srgbClr val="898989"/>
                  </a:solidFill>
                </a:uFill>
              </a:rPr>
              <a:t>W 1:10-3:00 pm</a:t>
            </a:r>
            <a:endParaRPr>
              <a:uFill>
                <a:solidFill>
                  <a:srgbClr val="898989"/>
                </a:solidFill>
              </a:uFill>
            </a:endParaRPr>
          </a:p>
          <a:p>
            <a:pPr marL="0" indent="0" algn="ctr" defTabSz="402336">
              <a:lnSpc>
                <a:spcPct val="80000"/>
              </a:lnSpc>
              <a:spcBef>
                <a:spcPts val="300"/>
              </a:spcBef>
              <a:buSzTx/>
              <a:buNone/>
              <a:defRPr sz="1408"/>
            </a:pPr>
            <a:endParaRPr>
              <a:uFill>
                <a:solidFill>
                  <a:srgbClr val="898989"/>
                </a:solidFill>
              </a:uFill>
            </a:endParaRPr>
          </a:p>
          <a:p>
            <a:pPr marL="0" indent="0" algn="ctr" defTabSz="402336">
              <a:spcBef>
                <a:spcPts val="600"/>
              </a:spcBef>
              <a:buSzTx/>
              <a:buFontTx/>
              <a:buNone/>
              <a:defRPr sz="1408"/>
            </a:pPr>
            <a:r>
              <a:t>&lt;</a:t>
            </a:r>
            <a:r>
              <a:rPr u="sng">
                <a:solidFill>
                  <a:srgbClr val="0000FF"/>
                </a:solidFill>
                <a:uFill>
                  <a:solidFill>
                    <a:srgbClr val="0000FF"/>
                  </a:solidFill>
                </a:uFill>
                <a:hlinkClick r:id="rId2" invalidUrl="" action="" tgtFrame="" tooltip="" history="1" highlightClick="0" endSnd="0"/>
              </a:rPr>
              <a:t>https://bcourses.berkeley.edu/courses/1487686/</a:t>
            </a:r>
            <a:r>
              <a:t>&gt;</a:t>
            </a:r>
          </a:p>
          <a:p>
            <a:pPr marL="0" indent="0" algn="ctr" defTabSz="402336">
              <a:spcBef>
                <a:spcPts val="600"/>
              </a:spcBef>
              <a:buSzTx/>
              <a:buFontTx/>
              <a:buNone/>
              <a:defRPr sz="1408"/>
            </a:pPr>
            <a:r>
              <a:t>&lt;</a:t>
            </a:r>
            <a:r>
              <a:rPr u="sng">
                <a:solidFill>
                  <a:srgbClr val="0000FF"/>
                </a:solidFill>
                <a:uFill>
                  <a:solidFill>
                    <a:srgbClr val="0000FF"/>
                  </a:solidFill>
                </a:uFill>
                <a:hlinkClick r:id="rId3" invalidUrl="" action="" tgtFrame="" tooltip="" history="1" highlightClick="0" endSnd="0"/>
              </a:rPr>
              <a:t>https://github.com/braddelong/public-files/blob/master/econ-210a-lecture-8b.pptx</a:t>
            </a:r>
            <a:r>
              <a:t>&gt;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Abigail Smith Adams: Optimism"/>
          <p:cNvSpPr txBox="1"/>
          <p:nvPr>
            <p:ph type="title" idx="4294967295"/>
          </p:nvPr>
        </p:nvSpPr>
        <p:spPr>
          <a:xfrm>
            <a:off x="457199" y="-1"/>
            <a:ext cx="8129233" cy="1156080"/>
          </a:xfrm>
          <a:prstGeom prst="rect">
            <a:avLst/>
          </a:prstGeom>
        </p:spPr>
        <p:txBody>
          <a:bodyPr lIns="50800" tIns="50800" rIns="50800" bIns="50800">
            <a:normAutofit fontScale="100000" lnSpcReduction="0"/>
          </a:bodyPr>
          <a:lstStyle>
            <a:lvl1pPr marL="34131" indent="-34131" defTabSz="786384">
              <a:defRPr sz="4816"/>
            </a:lvl1pPr>
          </a:lstStyle>
          <a:p>
            <a:pPr/>
            <a:r>
              <a:t>Abigail Smith Adams: Optimism</a:t>
            </a:r>
          </a:p>
        </p:txBody>
      </p:sp>
      <p:sp>
        <p:nvSpPr>
          <p:cNvPr id="103" name="I feel very differently at the approach of spring to what I did a month ago. We knew not then whether we could plant or sow with safety, whether when we had toild we could reap the fruits of our own industery, whether we could rest in our own Cottages, or whether we should not be driven from the sea coasts to seek shelter in the wilderness, but now we feel as if we might sit under our own vine and eat the good of the land.…"/>
          <p:cNvSpPr txBox="1"/>
          <p:nvPr/>
        </p:nvSpPr>
        <p:spPr>
          <a:xfrm>
            <a:off x="457199" y="1156078"/>
            <a:ext cx="8129233" cy="511112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254000" indent="-254000" defTabSz="914400">
              <a:spcBef>
                <a:spcPts val="800"/>
              </a:spcBef>
              <a:buSzPct val="75000"/>
              <a:buChar char="•"/>
            </a:pPr>
            <a:r>
              <a:t>I feel very differently at the approach of spring to what I did a month ago. We knew not then whether we could plant or sow with safety, whether when we had toild we could reap the fruits of our own industery, whether we could rest in our own Cottages, or whether we should not be driven from the sea coasts to seek shelter in the wilderness, but now we feel as if we might sit under our own vine and eat the good of the land. </a:t>
            </a:r>
          </a:p>
          <a:p>
            <a:pPr marL="254000" indent="-254000" defTabSz="914400">
              <a:spcBef>
                <a:spcPts val="800"/>
              </a:spcBef>
              <a:buSzPct val="75000"/>
              <a:buChar char="•"/>
            </a:pPr>
            <a:r>
              <a:t>I feel a </a:t>
            </a:r>
            <a:r>
              <a:rPr i="1"/>
              <a:t>gaieti de Coar</a:t>
            </a:r>
            <a:r>
              <a:t> to which before I was a stranger. I think the Sun looks brighter, the Birds sing more melodiously, and Nature puts on a more chearfull countanance. We feel a temporary peace, and the poor fugitives are returning to their deserted habitations.</a:t>
            </a:r>
          </a:p>
          <a:p>
            <a:pPr marL="254000" indent="-254000" defTabSz="914400">
              <a:spcBef>
                <a:spcPts val="800"/>
              </a:spcBef>
              <a:buSzPct val="75000"/>
              <a:buChar char="•"/>
            </a:pPr>
            <a:r>
              <a:t>Tho we felicitate ourselves, we sympathize with those who are trembling least the Lot of Boston should be theirs. But they cannot be in similar circumstances unless pusilanimity and cowardise should take possession of them. They have time and warning given them to see the Evil and shun it.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Abigail Smith Adams: “Your Sex… Naturally Tyrannical…”"/>
          <p:cNvSpPr txBox="1"/>
          <p:nvPr>
            <p:ph type="title" idx="4294967295"/>
          </p:nvPr>
        </p:nvSpPr>
        <p:spPr>
          <a:xfrm>
            <a:off x="457199" y="-1"/>
            <a:ext cx="8129233" cy="1156080"/>
          </a:xfrm>
          <a:prstGeom prst="rect">
            <a:avLst/>
          </a:prstGeom>
        </p:spPr>
        <p:txBody>
          <a:bodyPr lIns="50800" tIns="50800" rIns="50800" bIns="50800">
            <a:normAutofit fontScale="100000" lnSpcReduction="0"/>
          </a:bodyPr>
          <a:lstStyle>
            <a:lvl1pPr marL="23812" indent="-23812" defTabSz="548640">
              <a:defRPr sz="3360"/>
            </a:lvl1pPr>
          </a:lstStyle>
          <a:p>
            <a:pPr/>
            <a:r>
              <a:t>Abigail Smith Adams: “Your Sex… Naturally Tyrannical…”</a:t>
            </a:r>
          </a:p>
        </p:txBody>
      </p:sp>
      <p:sp>
        <p:nvSpPr>
          <p:cNvPr id="106" name="I long to hear that you have declared an independency -- and by the way in the new Code of Laws which I suppose it will be necessary for you to make I desire you would Remember the Ladies, and be more generous and favourable to them than your ancestors. Do not put such unlimited power into the hands of the Husbands. Remember all Men would be tyrants if they could. If perticuliar care and attention is not paid to the Laidies we are determined to foment a Rebelion, and will not hold ourselves bound by any Laws in which we have no voice, or Representation.…"/>
          <p:cNvSpPr txBox="1"/>
          <p:nvPr/>
        </p:nvSpPr>
        <p:spPr>
          <a:xfrm>
            <a:off x="457199" y="1156078"/>
            <a:ext cx="8129233" cy="511112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254000" indent="-254000" defTabSz="914400">
              <a:spcBef>
                <a:spcPts val="800"/>
              </a:spcBef>
              <a:buSzPct val="75000"/>
              <a:buChar char="•"/>
            </a:pPr>
            <a:r>
              <a:t>I long to hear that you have declared an independency -- and by the way in the new Code of Laws which I suppose it will be necessary for you to make I desire you would Remember the Ladies, and be more generous and favourable to them than your ancestors. Do not put such unlimited power into the hands of the Husbands. Remember all Men would be tyrants if they could. If perticuliar care and attention is not paid to the Laidies we are determined to foment a Rebelion, and will not hold ourselves bound by any Laws in which we have no voice, or Representation. </a:t>
            </a:r>
          </a:p>
          <a:p>
            <a:pPr marL="254000" indent="-254000" defTabSz="914400">
              <a:spcBef>
                <a:spcPts val="800"/>
              </a:spcBef>
              <a:buSzPct val="75000"/>
              <a:buChar char="•"/>
            </a:pPr>
            <a:r>
              <a:t>That your Sex are Naturally Tyrannical is a Truth so thoroughly established as to admit of no dispute, but such of you as wish to be happy willingly give up the harsh title of Master for the more tender and endearing one of Friend. Why then, not put it out of the power of the vicious and the Lawless to use us with cruelty and indignity with impunity? Men of Sense in all Ages abhor those customs which treat us only as the vassals of your Sex. Regard us then as Beings placed by providence under your protection and in immitation of the Supreem Being make use of that power only for our happiness.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Abigail Smith Adams: Stripped of Two Lovely Children in One Week"/>
          <p:cNvSpPr txBox="1"/>
          <p:nvPr>
            <p:ph type="title" idx="4294967295"/>
          </p:nvPr>
        </p:nvSpPr>
        <p:spPr>
          <a:xfrm>
            <a:off x="457199" y="-1"/>
            <a:ext cx="8129233" cy="1156080"/>
          </a:xfrm>
          <a:prstGeom prst="rect">
            <a:avLst/>
          </a:prstGeom>
        </p:spPr>
        <p:txBody>
          <a:bodyPr lIns="50800" tIns="50800" rIns="50800" bIns="50800">
            <a:normAutofit fontScale="100000" lnSpcReduction="0"/>
          </a:bodyPr>
          <a:lstStyle>
            <a:lvl1pPr marL="23812" indent="-23812" defTabSz="548640">
              <a:defRPr sz="3360"/>
            </a:lvl1pPr>
          </a:lstStyle>
          <a:p>
            <a:pPr/>
            <a:r>
              <a:t>Abigail Smith Adams: Stripped of Two Lovely Children in One Week</a:t>
            </a:r>
          </a:p>
        </p:txBody>
      </p:sp>
      <p:sp>
        <p:nvSpPr>
          <p:cNvPr id="109" name="April 5: Not having an opportunity of sending this I shall add a few lines more; tho not with a heart so gay. I have been attending the sick chamber of our Neighbour Trot whose affliction I most sensibly feel but cannot discribe, striped of two lovely children in one week. Gorge the Eldest died on wedensday and Billy the youngest on fryday, with the Canker fever, a terible disorder so much like the throat distemper, that it differs but little from it. Betsy Cranch has been very bad, but upon the recovery. Becky Peck they do not expect will live out the day. Many grown persons are now sick with it, in this street. It rages much in other Towns. The Mumps too are very frequent. Isaac is now confined with it. Our own little flock are yet well. My Heart trembles with anxiety for them. God preserve them."/>
          <p:cNvSpPr txBox="1"/>
          <p:nvPr/>
        </p:nvSpPr>
        <p:spPr>
          <a:xfrm>
            <a:off x="457199" y="1156078"/>
            <a:ext cx="8129233" cy="511112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254000" indent="-254000" defTabSz="914400">
              <a:spcBef>
                <a:spcPts val="800"/>
              </a:spcBef>
              <a:buSzPct val="75000"/>
              <a:buChar char="•"/>
            </a:pPr>
            <a:r>
              <a:rPr b="1"/>
              <a:t>April 5:</a:t>
            </a:r>
            <a:r>
              <a:t> Not having an opportunity of sending this I shall add a few lines more; tho not with a heart so gay. I have been attending the sick chamber of our Neighbour Trot whose affliction I most sensibly feel but cannot discribe, striped of two lovely children in one week. Gorge the Eldest died on wedensday and Billy the youngest on fryday, with the Canker fever, a terible disorder so much like the throat distemper, that it differs but little from it. Betsy Cranch has been very bad, but upon the recovery. Becky Peck they do not expect will live out the day. Many grown persons are now sick with it, in this street. It rages much in other Towns. The Mumps too are very frequent. Isaac is now confined with it. Our own little flock are yet well. My Heart trembles with anxiety for them. God preserve them.</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Document: Abigail Smith Adams"/>
          <p:cNvSpPr txBox="1"/>
          <p:nvPr>
            <p:ph type="title" idx="4294967295"/>
          </p:nvPr>
        </p:nvSpPr>
        <p:spPr>
          <a:xfrm>
            <a:off x="457199" y="-1"/>
            <a:ext cx="8129233" cy="1156080"/>
          </a:xfrm>
          <a:prstGeom prst="rect">
            <a:avLst/>
          </a:prstGeom>
        </p:spPr>
        <p:txBody>
          <a:bodyPr lIns="50800" tIns="50800" rIns="50800" bIns="50800">
            <a:normAutofit fontScale="100000" lnSpcReduction="0"/>
          </a:bodyPr>
          <a:lstStyle>
            <a:lvl1pPr marL="33337" indent="-33337" defTabSz="768095">
              <a:defRPr sz="4703"/>
            </a:lvl1pPr>
          </a:lstStyle>
          <a:p>
            <a:pPr/>
            <a:r>
              <a:t>Document: Abigail Smith Adams</a:t>
            </a:r>
          </a:p>
        </p:txBody>
      </p:sp>
      <p:sp>
        <p:nvSpPr>
          <p:cNvPr id="112" name="I want to hear much oftener from you than I do.…"/>
          <p:cNvSpPr txBox="1"/>
          <p:nvPr/>
        </p:nvSpPr>
        <p:spPr>
          <a:xfrm>
            <a:off x="457199" y="1156078"/>
            <a:ext cx="8129233" cy="511112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248920" indent="-248920" defTabSz="896111">
              <a:spcBef>
                <a:spcPts val="700"/>
              </a:spcBef>
              <a:buSzPct val="75000"/>
              <a:buChar char="•"/>
              <a:defRPr sz="1764"/>
            </a:pPr>
            <a:r>
              <a:t>I want to hear much oftener from you than I do. </a:t>
            </a:r>
          </a:p>
          <a:p>
            <a:pPr marL="248920" indent="-248920" defTabSz="896111">
              <a:spcBef>
                <a:spcPts val="700"/>
              </a:spcBef>
              <a:buSzPct val="75000"/>
              <a:buChar char="•"/>
              <a:defRPr sz="1764"/>
            </a:pPr>
            <a:r>
              <a:t>March 8 [John to Abigail, 08 March 1776] was the last date of any that I have yet had. </a:t>
            </a:r>
          </a:p>
          <a:p>
            <a:pPr marL="248920" indent="-248920" defTabSz="896111">
              <a:spcBef>
                <a:spcPts val="700"/>
              </a:spcBef>
              <a:buSzPct val="75000"/>
              <a:buChar char="•"/>
              <a:defRPr sz="1764"/>
            </a:pPr>
            <a:r>
              <a:t>-- You inquire of whether I am making Salt peter. I have not yet attempted it, but after Soap making believe I shall make the experiment. I find as much as I can do to manufacture cloathing for my family which would else be Naked. I know of but one person in this part of the Town who has made any, that is Mr. Tertias Bass as he is calld who has got very near an hundred weight which has been found to be very good. I have heard of some others in the other parishes. Mr. Reed of Weymouth has been applied to, to go to Andover to the mills which are now at work, and has gone. </a:t>
            </a:r>
          </a:p>
          <a:p>
            <a:pPr marL="248920" indent="-248920" defTabSz="896111">
              <a:spcBef>
                <a:spcPts val="700"/>
              </a:spcBef>
              <a:buSzPct val="75000"/>
              <a:buChar char="•"/>
              <a:defRPr sz="1764"/>
            </a:pPr>
            <a:r>
              <a:t>I have lately seen a small Manuscrip describing the proportions for the various sorts of powder, such as fit for cannon, small arms and pistols [illegible]. If it would be of any Service your way I will get it transcribed and send it to you. </a:t>
            </a:r>
          </a:p>
          <a:p>
            <a:pPr marL="248920" indent="-248920" defTabSz="896111">
              <a:spcBef>
                <a:spcPts val="700"/>
              </a:spcBef>
              <a:buSzPct val="75000"/>
              <a:buChar char="•"/>
              <a:defRPr sz="1764"/>
            </a:pPr>
            <a:r>
              <a:t>-- Every one of your Friends send their Regards, and all the little ones. </a:t>
            </a:r>
          </a:p>
          <a:p>
            <a:pPr marL="248920" indent="-248920" defTabSz="896111">
              <a:spcBef>
                <a:spcPts val="700"/>
              </a:spcBef>
              <a:buSzPct val="75000"/>
              <a:buChar char="•"/>
              <a:defRPr sz="1764"/>
            </a:pPr>
            <a:r>
              <a:t>Your Brothers youngest child lies bad with convulsion fitts. Adieu.</a:t>
            </a:r>
          </a:p>
          <a:p>
            <a:pPr marL="248920" indent="-248920" defTabSz="896111">
              <a:spcBef>
                <a:spcPts val="700"/>
              </a:spcBef>
              <a:buSzPct val="75000"/>
              <a:buChar char="•"/>
              <a:defRPr sz="1764"/>
            </a:pPr>
            <a:r>
              <a:t>I need not say how much I am Your ever faithfull Friend…</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Lots and Lots and Lots in This Letter: But Focus on:"/>
          <p:cNvSpPr txBox="1"/>
          <p:nvPr>
            <p:ph type="title" idx="4294967295"/>
          </p:nvPr>
        </p:nvSpPr>
        <p:spPr>
          <a:xfrm>
            <a:off x="457199" y="-1"/>
            <a:ext cx="8129233" cy="1156080"/>
          </a:xfrm>
          <a:prstGeom prst="rect">
            <a:avLst/>
          </a:prstGeom>
        </p:spPr>
        <p:txBody>
          <a:bodyPr lIns="50800" tIns="50800" rIns="50800" bIns="50800">
            <a:normAutofit fontScale="100000" lnSpcReduction="0"/>
          </a:bodyPr>
          <a:lstStyle>
            <a:lvl1pPr marL="23812" indent="-23812" defTabSz="548640">
              <a:defRPr sz="3360">
                <a:solidFill>
                  <a:srgbClr val="800000"/>
                </a:solidFill>
              </a:defRPr>
            </a:lvl1pPr>
          </a:lstStyle>
          <a:p>
            <a:pPr/>
            <a:r>
              <a:t>Lots and Lots and Lots in This Letter: But Focus on:</a:t>
            </a:r>
          </a:p>
        </p:txBody>
      </p:sp>
      <p:sp>
        <p:nvSpPr>
          <p:cNvPr id="115" name="I long to hear that you have declared an independency -- and by the way in the new Code of Laws which I suppose it will be necessary for you to make I desire you would Remember the Ladies, and be more generous and favourable to them than your ancestors. Do not put such unlimited power into the hands of the Husbands. Remember all Men would be tyrants if they could. If perticuliar care and attention is not paid to the Laidies we are determined to foment a Rebelion, and will not hold ourselves bound by any Laws in which we have no voice, or Representation.…"/>
          <p:cNvSpPr txBox="1"/>
          <p:nvPr/>
        </p:nvSpPr>
        <p:spPr>
          <a:xfrm>
            <a:off x="457199" y="1156078"/>
            <a:ext cx="8129233" cy="511112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254000" indent="-254000" defTabSz="914400">
              <a:spcBef>
                <a:spcPts val="800"/>
              </a:spcBef>
              <a:buSzPct val="75000"/>
              <a:buChar char="•"/>
            </a:pPr>
            <a:r>
              <a:t>I long to hear that you have declared an independency -- and by the way in the new Code of Laws which I suppose it will be necessary for you to make I desire you would Remember the Ladies, and be more generous and favourable to them than your ancestors. </a:t>
            </a:r>
            <a:r>
              <a:rPr b="1"/>
              <a:t>Do not put such unlimited power into the hands of the Husbands</a:t>
            </a:r>
            <a:r>
              <a:t>. Remember all Men would be tyrants if they could. If perticuliar care and attention is not paid to the Laidies we are determined to foment a Rebelion, and will not hold ourselves bound by any Laws in which we have no voice, or Representation. </a:t>
            </a:r>
          </a:p>
          <a:p>
            <a:pPr marL="254000" indent="-254000" defTabSz="914400">
              <a:spcBef>
                <a:spcPts val="800"/>
              </a:spcBef>
              <a:buSzPct val="75000"/>
              <a:buChar char="•"/>
            </a:pPr>
            <a:r>
              <a:rPr b="1"/>
              <a:t>That your Sex are Naturally Tyrannical is a Truth so thoroughly established as to admit of no dispute</a:t>
            </a:r>
            <a:r>
              <a:t>, but such of you as wish to be happy willingly give up the harsh title of Master for the more tender and endearing one of Friend. </a:t>
            </a:r>
            <a:r>
              <a:rPr b="1"/>
              <a:t>Why then, not put it out of the power of the vicious and the Lawless to use us with cruelty and indignity with impunity?</a:t>
            </a:r>
            <a:r>
              <a:t> Men of Sense in all Ages abhor those customs which treat us only as the vassals of your Sex. Regard us then as Beings placed by providence under your protection and in immitation of the Supreem Being make use of that power only for our happiness.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John Adams’s Reply to Abigail"/>
          <p:cNvSpPr txBox="1"/>
          <p:nvPr>
            <p:ph type="title" idx="4294967295"/>
          </p:nvPr>
        </p:nvSpPr>
        <p:spPr>
          <a:xfrm>
            <a:off x="457199" y="-1"/>
            <a:ext cx="8219597" cy="1156080"/>
          </a:xfrm>
          <a:prstGeom prst="rect">
            <a:avLst/>
          </a:prstGeom>
        </p:spPr>
        <p:txBody>
          <a:bodyPr lIns="50800" tIns="50800" rIns="50800" bIns="50800">
            <a:normAutofit fontScale="100000" lnSpcReduction="0"/>
          </a:bodyPr>
          <a:lstStyle>
            <a:lvl1pPr marL="36512" indent="-36512" defTabSz="841247">
              <a:defRPr sz="5152"/>
            </a:lvl1pPr>
          </a:lstStyle>
          <a:p>
            <a:pPr/>
            <a:r>
              <a:t>John Adams’s Reply to Abigail</a:t>
            </a:r>
          </a:p>
        </p:txBody>
      </p:sp>
      <p:sp>
        <p:nvSpPr>
          <p:cNvPr id="118" name="As to your extraordinary code of laws, I cannot but laugh.…"/>
          <p:cNvSpPr txBox="1"/>
          <p:nvPr>
            <p:ph type="body" idx="4294967295"/>
          </p:nvPr>
        </p:nvSpPr>
        <p:spPr>
          <a:xfrm>
            <a:off x="457199" y="1156078"/>
            <a:ext cx="8219597" cy="5253193"/>
          </a:xfrm>
          <a:prstGeom prst="rect">
            <a:avLst/>
          </a:prstGeom>
        </p:spPr>
        <p:txBody>
          <a:bodyPr lIns="50800" tIns="50800" rIns="50800" bIns="50800">
            <a:normAutofit fontScale="100000" lnSpcReduction="0"/>
          </a:bodyPr>
          <a:lstStyle/>
          <a:p>
            <a:pPr marL="225213" indent="-225213" defTabSz="694944">
              <a:spcBef>
                <a:spcPts val="1200"/>
              </a:spcBef>
              <a:buSzPct val="75000"/>
              <a:buFontTx/>
              <a:defRPr sz="1824"/>
            </a:pPr>
            <a:r>
              <a:t>As to your extraordinary code of laws, I cannot but laugh.</a:t>
            </a:r>
          </a:p>
          <a:p>
            <a:pPr marL="225213" indent="-225213" defTabSz="694944">
              <a:spcBef>
                <a:spcPts val="1200"/>
              </a:spcBef>
              <a:buSzPct val="75000"/>
              <a:buFontTx/>
              <a:defRPr sz="1824"/>
            </a:pPr>
            <a:r>
              <a:t>We have been told that our struggle has loosened the bonds of government everywhere; that children and apprentices were disobedient; that schools and colleges were grown turbulent; that Indians slighted their guardians, and negroes grew insolent to their masters.</a:t>
            </a:r>
          </a:p>
          <a:p>
            <a:pPr marL="225213" indent="-225213" defTabSz="694944">
              <a:spcBef>
                <a:spcPts val="1200"/>
              </a:spcBef>
              <a:buSzPct val="75000"/>
              <a:buFontTx/>
              <a:defRPr sz="1824"/>
            </a:pPr>
            <a:r>
              <a:t>But your letter was the first intimation that another tribe, more numerous and powerful than all the rest, were grown discontented.</a:t>
            </a:r>
          </a:p>
          <a:p>
            <a:pPr marL="225213" indent="-225213" defTabSz="694944">
              <a:spcBef>
                <a:spcPts val="1200"/>
              </a:spcBef>
              <a:buSzPct val="75000"/>
              <a:buFontTx/>
              <a:defRPr sz="1824"/>
            </a:pPr>
            <a:r>
              <a:t>This is rather too coarse a compliment, but you are so saucy, I won't blot it out.</a:t>
            </a:r>
          </a:p>
          <a:p>
            <a:pPr marL="225213" indent="-225213" defTabSz="694944">
              <a:spcBef>
                <a:spcPts val="1200"/>
              </a:spcBef>
              <a:buSzPct val="75000"/>
              <a:buFontTx/>
              <a:defRPr sz="1824"/>
            </a:pPr>
            <a:r>
              <a:t>Depend upon it, we know better than to repeal our masculine systems. Although they are in full force, you know they are little more than theory. We dare not exert our power in its full latitude. We are obliged to go fair and softly, and, in practice, you know we are the subjects.</a:t>
            </a:r>
          </a:p>
          <a:p>
            <a:pPr marL="225213" indent="-225213" defTabSz="694944">
              <a:spcBef>
                <a:spcPts val="1200"/>
              </a:spcBef>
              <a:buSzPct val="75000"/>
              <a:buFontTx/>
              <a:defRPr sz="1824"/>
            </a:pPr>
            <a:r>
              <a:t>We have only the name of masters, and rather than give up this, which would completely subject us to the despotism of the petticoat, I hope General Washington and all our brave heroes would fight.</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Childbed: British Queens"/>
          <p:cNvSpPr txBox="1"/>
          <p:nvPr>
            <p:ph type="title" idx="4294967295"/>
          </p:nvPr>
        </p:nvSpPr>
        <p:spPr>
          <a:xfrm>
            <a:off x="457199" y="-1"/>
            <a:ext cx="8219597" cy="1156080"/>
          </a:xfrm>
          <a:prstGeom prst="rect">
            <a:avLst/>
          </a:prstGeom>
        </p:spPr>
        <p:txBody>
          <a:bodyPr lIns="50800" tIns="50800" rIns="50800" bIns="50800">
            <a:normAutofit fontScale="100000" lnSpcReduction="0"/>
          </a:bodyPr>
          <a:lstStyle>
            <a:lvl1pPr marL="39687" indent="-39687" defTabSz="914400">
              <a:defRPr sz="5600"/>
            </a:lvl1pPr>
          </a:lstStyle>
          <a:p>
            <a:pPr/>
            <a:r>
              <a:t>Childbed: British Queens</a:t>
            </a:r>
          </a:p>
        </p:txBody>
      </p:sp>
      <p:sp>
        <p:nvSpPr>
          <p:cNvPr id="121" name="16 generations from Henry IV to Victoria…"/>
          <p:cNvSpPr txBox="1"/>
          <p:nvPr>
            <p:ph type="body" sz="half" idx="4294967295"/>
          </p:nvPr>
        </p:nvSpPr>
        <p:spPr>
          <a:xfrm>
            <a:off x="457200" y="1156078"/>
            <a:ext cx="8142971" cy="2336429"/>
          </a:xfrm>
          <a:prstGeom prst="rect">
            <a:avLst/>
          </a:prstGeom>
        </p:spPr>
        <p:txBody>
          <a:bodyPr lIns="50800" tIns="50800" rIns="50800" bIns="50800">
            <a:normAutofit fontScale="100000" lnSpcReduction="0"/>
          </a:bodyPr>
          <a:lstStyle/>
          <a:p>
            <a:pPr marL="213359" indent="-213359" defTabSz="658368">
              <a:spcBef>
                <a:spcPts val="600"/>
              </a:spcBef>
              <a:buSzPct val="75000"/>
              <a:buFontTx/>
              <a:defRPr sz="1728"/>
            </a:pPr>
            <a:r>
              <a:t>16 generations from Henry IV to Victoria</a:t>
            </a:r>
          </a:p>
          <a:p>
            <a:pPr marL="213359" indent="-213359" defTabSz="658368">
              <a:spcBef>
                <a:spcPts val="600"/>
              </a:spcBef>
              <a:buSzPct val="75000"/>
              <a:buFontTx/>
              <a:defRPr sz="1728"/>
            </a:pPr>
            <a:r>
              <a:t>5 queens (or heiresses apparent) dead in childbed: Charlotte (Victoria’s generation), Catherine Parr, Jane Seymour, Elizabeth of York, Mary de Bohun</a:t>
            </a:r>
          </a:p>
          <a:p>
            <a:pPr marL="213359" indent="-213359" defTabSz="658368">
              <a:spcBef>
                <a:spcPts val="600"/>
              </a:spcBef>
              <a:buSzPct val="75000"/>
              <a:buFontTx/>
              <a:defRPr sz="1728"/>
            </a:pPr>
            <a:r>
              <a:t>At an average of two queens per generation, this is a 16% childbed mortality rate for the most cosseted women in England</a:t>
            </a:r>
          </a:p>
          <a:p>
            <a:pPr lvl="1" marL="533400" indent="-213359" defTabSz="658368">
              <a:spcBef>
                <a:spcPts val="600"/>
              </a:spcBef>
              <a:buSzPct val="75000"/>
              <a:buFontTx/>
              <a:buChar char="•"/>
              <a:defRPr sz="1728"/>
            </a:pPr>
            <a:r>
              <a:t>2% maternal mortality per birth</a:t>
            </a:r>
          </a:p>
          <a:p>
            <a:pPr lvl="1" marL="533400" indent="-213359" defTabSz="658368">
              <a:spcBef>
                <a:spcPts val="600"/>
              </a:spcBef>
              <a:buSzPct val="75000"/>
              <a:buFontTx/>
              <a:buChar char="•"/>
              <a:defRPr sz="1728"/>
            </a:pPr>
            <a:r>
              <a:t>1% extra mortality from nursing sick children</a:t>
            </a:r>
          </a:p>
        </p:txBody>
      </p:sp>
      <p:pic>
        <p:nvPicPr>
          <p:cNvPr id="122" name="British_School__16th_century_-_The_Family_of_Henry_VIII.png" descr="British_School__16th_century_-_The_Family_of_Henry_VIII.png"/>
          <p:cNvPicPr>
            <a:picLocks noChangeAspect="1"/>
          </p:cNvPicPr>
          <p:nvPr/>
        </p:nvPicPr>
        <p:blipFill>
          <a:blip r:embed="rId2">
            <a:extLst/>
          </a:blip>
          <a:stretch>
            <a:fillRect/>
          </a:stretch>
        </p:blipFill>
        <p:spPr>
          <a:xfrm>
            <a:off x="533825" y="3492506"/>
            <a:ext cx="8142972" cy="2774697"/>
          </a:xfrm>
          <a:prstGeom prst="rect">
            <a:avLst/>
          </a:prstGeom>
          <a:ln w="3175">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Women in Their Place…"/>
          <p:cNvSpPr txBox="1"/>
          <p:nvPr>
            <p:ph type="title" idx="4294967295"/>
          </p:nvPr>
        </p:nvSpPr>
        <p:spPr>
          <a:xfrm>
            <a:off x="457199" y="-1"/>
            <a:ext cx="8219597" cy="1156080"/>
          </a:xfrm>
          <a:prstGeom prst="rect">
            <a:avLst/>
          </a:prstGeom>
        </p:spPr>
        <p:txBody>
          <a:bodyPr lIns="50800" tIns="50800" rIns="50800" bIns="50800">
            <a:normAutofit fontScale="100000" lnSpcReduction="0"/>
          </a:bodyPr>
          <a:lstStyle>
            <a:lvl1pPr marL="39687" indent="-39687" defTabSz="914400">
              <a:defRPr sz="5600"/>
            </a:lvl1pPr>
          </a:lstStyle>
          <a:p>
            <a:pPr/>
            <a:r>
              <a:t>Women in Their Place…</a:t>
            </a:r>
          </a:p>
        </p:txBody>
      </p:sp>
      <p:sp>
        <p:nvSpPr>
          <p:cNvPr id="125" name="Biology……"/>
          <p:cNvSpPr txBox="1"/>
          <p:nvPr>
            <p:ph type="body" idx="4294967295"/>
          </p:nvPr>
        </p:nvSpPr>
        <p:spPr>
          <a:xfrm>
            <a:off x="457199" y="1156078"/>
            <a:ext cx="8219597" cy="5253193"/>
          </a:xfrm>
          <a:prstGeom prst="rect">
            <a:avLst/>
          </a:prstGeom>
        </p:spPr>
        <p:txBody>
          <a:bodyPr lIns="50800" tIns="50800" rIns="50800" bIns="50800">
            <a:normAutofit fontScale="100000" lnSpcReduction="0"/>
          </a:bodyPr>
          <a:lstStyle/>
          <a:p>
            <a:pPr marL="222250" indent="-222250" defTabSz="685800">
              <a:spcBef>
                <a:spcPts val="600"/>
              </a:spcBef>
              <a:buSzPct val="75000"/>
              <a:buFontTx/>
              <a:defRPr sz="1800"/>
            </a:pPr>
            <a:r>
              <a:t>Biology…</a:t>
            </a:r>
          </a:p>
          <a:p>
            <a:pPr lvl="1" marL="555625" indent="-222250" defTabSz="685800">
              <a:spcBef>
                <a:spcPts val="600"/>
              </a:spcBef>
              <a:buSzPct val="75000"/>
              <a:buFontTx/>
              <a:buChar char="•"/>
              <a:defRPr sz="1800"/>
            </a:pPr>
            <a:r>
              <a:t>16% childbed mortality; 8% excess nursing sick mortality…</a:t>
            </a:r>
          </a:p>
          <a:p>
            <a:pPr lvl="1" marL="555625" indent="-222250" defTabSz="685800">
              <a:spcBef>
                <a:spcPts val="600"/>
              </a:spcBef>
              <a:buSzPct val="75000"/>
              <a:buFontTx/>
              <a:buChar char="•"/>
              <a:defRPr sz="1800"/>
            </a:pPr>
            <a:r>
              <a:t>3 yr x 7? 20 years eating for two?</a:t>
            </a:r>
          </a:p>
          <a:p>
            <a:pPr marL="222250" indent="-222250" defTabSz="685800">
              <a:spcBef>
                <a:spcPts val="600"/>
              </a:spcBef>
              <a:buSzPct val="75000"/>
              <a:buFontTx/>
              <a:defRPr sz="1800"/>
            </a:pPr>
            <a:r>
              <a:t>Occupations… </a:t>
            </a:r>
          </a:p>
          <a:p>
            <a:pPr lvl="1" marL="555625" indent="-222250" defTabSz="685800">
              <a:spcBef>
                <a:spcPts val="600"/>
              </a:spcBef>
              <a:buSzPct val="75000"/>
              <a:buFontTx/>
              <a:buChar char="•"/>
              <a:defRPr sz="1800"/>
            </a:pPr>
            <a:r>
              <a:t>(Elizabeth Wayland Barber (1995): Women's Work: The First 20,000 Years Women, Cloth, and Society in Early Times (0393035069) &lt;</a:t>
            </a:r>
            <a:r>
              <a:rPr u="sng">
                <a:noFill/>
                <a:uFillTx/>
                <a:hlinkClick r:id="rId2" invalidUrl="" action="" tgtFrame="" tooltip="" history="1" highlightClick="0" endSnd="0"/>
              </a:rPr>
              <a:t>http://amzn.to/2BSw3fZ</a:t>
            </a:r>
            <a:r>
              <a:t>&gt;</a:t>
            </a:r>
          </a:p>
          <a:p>
            <a:pPr marL="222250" indent="-222250" defTabSz="685800">
              <a:spcBef>
                <a:spcPts val="600"/>
              </a:spcBef>
              <a:buSzPct val="75000"/>
              <a:buFontTx/>
              <a:defRPr sz="1800"/>
            </a:pPr>
            <a:r>
              <a:t>Patriarchy…</a:t>
            </a:r>
          </a:p>
          <a:p>
            <a:pPr lvl="1" marL="555625" indent="-222250" defTabSz="685800">
              <a:spcBef>
                <a:spcPts val="600"/>
              </a:spcBef>
              <a:buSzPct val="75000"/>
              <a:buFontTx/>
              <a:buChar char="•"/>
              <a:defRPr sz="1800"/>
            </a:pPr>
            <a:r>
              <a:t>Societal expectations…</a:t>
            </a:r>
          </a:p>
          <a:p>
            <a:pPr marL="222250" indent="-222250" defTabSz="685800">
              <a:spcBef>
                <a:spcPts val="600"/>
              </a:spcBef>
              <a:buSzPct val="75000"/>
              <a:buFontTx/>
              <a:defRPr sz="1800"/>
            </a:pPr>
            <a:r>
              <a:t>Interactions</a:t>
            </a:r>
          </a:p>
          <a:p>
            <a:pPr lvl="1" marL="555625" indent="-222250" defTabSz="685800">
              <a:spcBef>
                <a:spcPts val="600"/>
              </a:spcBef>
              <a:buSzPct val="75000"/>
              <a:buFontTx/>
              <a:buChar char="•"/>
              <a:defRPr sz="1800"/>
            </a:pPr>
            <a:r>
              <a:t>Disparate impact</a:t>
            </a:r>
          </a:p>
          <a:p>
            <a:pPr lvl="1" marL="555625" indent="-222250" defTabSz="685800">
              <a:spcBef>
                <a:spcPts val="600"/>
              </a:spcBef>
              <a:buSzPct val="75000"/>
              <a:buFontTx/>
              <a:buChar char="•"/>
              <a:defRPr sz="1800"/>
            </a:pPr>
            <a:r>
              <a:t>Even in Denmark today:</a:t>
            </a:r>
          </a:p>
          <a:p>
            <a:pPr lvl="2" marL="889000" indent="-222249" defTabSz="685800">
              <a:spcBef>
                <a:spcPts val="600"/>
              </a:spcBef>
              <a:buSzPct val="75000"/>
              <a:buFontTx/>
              <a:defRPr sz="1800"/>
            </a:pPr>
            <a:r>
              <a:t>7% lower employment probability</a:t>
            </a:r>
          </a:p>
          <a:p>
            <a:pPr lvl="2" marL="889000" indent="-222249" defTabSz="685800">
              <a:spcBef>
                <a:spcPts val="600"/>
              </a:spcBef>
              <a:buSzPct val="75000"/>
              <a:buFontTx/>
              <a:defRPr sz="1800"/>
            </a:pPr>
            <a:r>
              <a:t>7% lower hours per week conditional on employment</a:t>
            </a:r>
          </a:p>
          <a:p>
            <a:pPr lvl="2" marL="889000" indent="-222249" defTabSz="685800">
              <a:spcBef>
                <a:spcPts val="600"/>
              </a:spcBef>
              <a:buSzPct val="75000"/>
              <a:buFontTx/>
              <a:defRPr sz="1800"/>
            </a:pPr>
            <a:r>
              <a:t>7% lower wages and salaries conditional on employment and hours…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What Happened When Women’s Opportunities Opened Up—Even a Little?"/>
          <p:cNvSpPr txBox="1"/>
          <p:nvPr>
            <p:ph type="title" idx="4294967295"/>
          </p:nvPr>
        </p:nvSpPr>
        <p:spPr>
          <a:xfrm>
            <a:off x="457199" y="-1"/>
            <a:ext cx="8219597" cy="1156080"/>
          </a:xfrm>
          <a:prstGeom prst="rect">
            <a:avLst/>
          </a:prstGeom>
        </p:spPr>
        <p:txBody>
          <a:bodyPr lIns="50800" tIns="50800" rIns="50800" bIns="50800">
            <a:normAutofit fontScale="100000" lnSpcReduction="0"/>
          </a:bodyPr>
          <a:lstStyle>
            <a:lvl1pPr marL="23812" indent="-23812" defTabSz="548640">
              <a:defRPr sz="3360"/>
            </a:lvl1pPr>
          </a:lstStyle>
          <a:p>
            <a:pPr/>
            <a:r>
              <a:t>What Happened When Women’s Opportunities Opened Up—Even a Little?</a:t>
            </a:r>
          </a:p>
        </p:txBody>
      </p:sp>
      <p:sp>
        <p:nvSpPr>
          <p:cNvPr id="128" name="Market income and factory work……"/>
          <p:cNvSpPr txBox="1"/>
          <p:nvPr>
            <p:ph type="body" idx="4294967295"/>
          </p:nvPr>
        </p:nvSpPr>
        <p:spPr>
          <a:xfrm>
            <a:off x="457199" y="1156078"/>
            <a:ext cx="4948295" cy="5308794"/>
          </a:xfrm>
          <a:prstGeom prst="rect">
            <a:avLst/>
          </a:prstGeom>
        </p:spPr>
        <p:txBody>
          <a:bodyPr lIns="50800" tIns="50800" rIns="50800" bIns="50800">
            <a:normAutofit fontScale="100000" lnSpcReduction="0"/>
          </a:bodyPr>
          <a:lstStyle/>
          <a:p>
            <a:pPr marL="269663" indent="-269663" defTabSz="832104">
              <a:buSzPct val="75000"/>
              <a:buFontTx/>
              <a:defRPr sz="2184"/>
            </a:pPr>
            <a:r>
              <a:t>Market income and factory work…</a:t>
            </a:r>
          </a:p>
          <a:p>
            <a:pPr marL="269663" indent="-269663" defTabSz="832104">
              <a:buSzPct val="75000"/>
              <a:buFontTx/>
              <a:defRPr sz="2184"/>
            </a:pPr>
            <a:r>
              <a:t>In 1840, in Lowell, unmarried young women (16-30) one quarter of the city’s industrial workforce.</a:t>
            </a:r>
          </a:p>
          <a:p>
            <a:pPr lvl="1" marL="674158" indent="-269663" defTabSz="832104">
              <a:buSzPct val="75000"/>
              <a:buFontTx/>
              <a:buChar char="•"/>
              <a:defRPr sz="2184"/>
            </a:pPr>
            <a:r>
              <a:t>Expected to attend church</a:t>
            </a:r>
          </a:p>
          <a:p>
            <a:pPr lvl="1" marL="674158" indent="-269663" defTabSz="832104">
              <a:buSzPct val="75000"/>
              <a:buFontTx/>
              <a:buChar char="•"/>
              <a:defRPr sz="2184"/>
            </a:pPr>
            <a:r>
              <a:t>“Not employ anyone… known to be guilty of immorality”</a:t>
            </a:r>
          </a:p>
          <a:p>
            <a:pPr marL="269663" indent="-269663" defTabSz="832104">
              <a:buSzPct val="75000"/>
              <a:buFontTx/>
              <a:defRPr sz="2184"/>
            </a:pPr>
            <a:r>
              <a:t>The Lowell mills in boom:</a:t>
            </a:r>
          </a:p>
          <a:p>
            <a:pPr lvl="1" marL="674158" indent="-269663" defTabSz="832104">
              <a:buSzPct val="75000"/>
              <a:buFontTx/>
              <a:buChar char="•"/>
              <a:defRPr sz="2184"/>
            </a:pPr>
            <a:r>
              <a:t>A way to acquire a dowry…</a:t>
            </a:r>
          </a:p>
          <a:p>
            <a:pPr lvl="1" marL="674158" indent="-269663" defTabSz="832104">
              <a:buSzPct val="75000"/>
              <a:buFontTx/>
              <a:buChar char="•"/>
              <a:defRPr sz="2184"/>
            </a:pPr>
            <a:r>
              <a:t>A way to have some extra freedom…</a:t>
            </a:r>
          </a:p>
          <a:p>
            <a:pPr marL="269663" indent="-269663" defTabSz="832104">
              <a:buSzPct val="75000"/>
              <a:buFontTx/>
              <a:defRPr sz="2184"/>
            </a:pPr>
            <a:r>
              <a:t>The Lowell mills in bust:</a:t>
            </a:r>
          </a:p>
          <a:p>
            <a:pPr lvl="1" marL="674158" indent="-269663" defTabSz="832104">
              <a:buSzPct val="75000"/>
              <a:buFontTx/>
              <a:buChar char="•"/>
              <a:defRPr sz="2184"/>
            </a:pPr>
            <a:r>
              <a:t>Labor organization…</a:t>
            </a:r>
          </a:p>
        </p:txBody>
      </p:sp>
      <p:pic>
        <p:nvPicPr>
          <p:cNvPr id="129" name="Lowell_Mill_Girls_-_Wikipedia.png" descr="Lowell_Mill_Girls_-_Wikipedia.png"/>
          <p:cNvPicPr>
            <a:picLocks noChangeAspect="1"/>
          </p:cNvPicPr>
          <p:nvPr/>
        </p:nvPicPr>
        <p:blipFill>
          <a:blip r:embed="rId2">
            <a:extLst/>
          </a:blip>
          <a:stretch>
            <a:fillRect/>
          </a:stretch>
        </p:blipFill>
        <p:spPr>
          <a:xfrm>
            <a:off x="5405492" y="1156078"/>
            <a:ext cx="3271304" cy="5308794"/>
          </a:xfrm>
          <a:prstGeom prst="rect">
            <a:avLst/>
          </a:prstGeom>
          <a:ln w="3175">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Eating for Two…"/>
          <p:cNvSpPr txBox="1"/>
          <p:nvPr>
            <p:ph type="title" idx="4294967295"/>
          </p:nvPr>
        </p:nvSpPr>
        <p:spPr>
          <a:xfrm>
            <a:off x="457199" y="-1"/>
            <a:ext cx="8219597" cy="1156080"/>
          </a:xfrm>
          <a:prstGeom prst="rect">
            <a:avLst/>
          </a:prstGeom>
        </p:spPr>
        <p:txBody>
          <a:bodyPr lIns="50800" tIns="50800" rIns="50800" bIns="50800">
            <a:normAutofit fontScale="100000" lnSpcReduction="0"/>
          </a:bodyPr>
          <a:lstStyle>
            <a:lvl1pPr marL="39687" indent="-39687" defTabSz="914400">
              <a:defRPr sz="5600"/>
            </a:lvl1pPr>
          </a:lstStyle>
          <a:p>
            <a:pPr/>
            <a:r>
              <a:t>Eating for Two…</a:t>
            </a:r>
          </a:p>
        </p:txBody>
      </p:sp>
      <p:sp>
        <p:nvSpPr>
          <p:cNvPr id="132" name="Heather Antecol, Kelly Bedard, and Jenna Stearns (2016): Equal but Inequitable: Who Benefits from Gender-Neutral Tenure Clock Stopping Policies? &lt;https://tinyurl.com/dl20180226b&gt;…"/>
          <p:cNvSpPr txBox="1"/>
          <p:nvPr>
            <p:ph type="body" idx="4294967295"/>
          </p:nvPr>
        </p:nvSpPr>
        <p:spPr>
          <a:xfrm>
            <a:off x="457199" y="1156078"/>
            <a:ext cx="8219597" cy="3173672"/>
          </a:xfrm>
          <a:prstGeom prst="rect">
            <a:avLst/>
          </a:prstGeom>
        </p:spPr>
        <p:txBody>
          <a:bodyPr lIns="50800" tIns="50800" rIns="50800" bIns="50800">
            <a:normAutofit fontScale="100000" lnSpcReduction="0"/>
          </a:bodyPr>
          <a:lstStyle/>
          <a:p>
            <a:pPr marL="0" indent="0" defTabSz="914400">
              <a:spcBef>
                <a:spcPts val="800"/>
              </a:spcBef>
              <a:buSzTx/>
              <a:buFontTx/>
              <a:buNone/>
              <a:defRPr sz="2400"/>
            </a:pPr>
            <a:r>
              <a:t>Heather Antecol, Kelly Bedard, and Jenna Stearns (2016): Equal but Inequitable: Who Benefits from Gender-Neutral Tenure Clock Stopping Policies? &lt;</a:t>
            </a:r>
            <a:r>
              <a:rPr u="sng">
                <a:solidFill>
                  <a:srgbClr val="0000FF"/>
                </a:solidFill>
                <a:uFill>
                  <a:solidFill>
                    <a:srgbClr val="0000FF"/>
                  </a:solidFill>
                </a:uFill>
                <a:hlinkClick r:id="rId2" invalidUrl="" action="" tgtFrame="" tooltip="" history="1" highlightClick="0" endSnd="0"/>
              </a:rPr>
              <a:t>https://tinyurl.com/dl20180226b</a:t>
            </a:r>
            <a:r>
              <a:t>&gt;</a:t>
            </a:r>
          </a:p>
          <a:p>
            <a:pPr marL="296333" indent="-296333" defTabSz="914400">
              <a:spcBef>
                <a:spcPts val="800"/>
              </a:spcBef>
              <a:buSzPct val="75000"/>
              <a:buFontTx/>
              <a:defRPr sz="2400"/>
            </a:pPr>
            <a:r>
              <a:t>Using a unique data set on the universe of assistant professor hires at top-50 economics departments from 1985-2004, we show that the adoption of gender-neutral tenure clock stopping policies substantially reduced female tenure rates while substantially increasing male tenure rates…</a:t>
            </a:r>
          </a:p>
        </p:txBody>
      </p:sp>
      <p:pic>
        <p:nvPicPr>
          <p:cNvPr id="133" name="Leah_Boustan_on_Twitter___I_have_been_a_pregnant_lady_three_times__I_have__definitely__fallen_asleep_on_my_office_floor_…__.png" descr="Leah_Boustan_on_Twitter___I_have_been_a_pregnant_lady_three_times__I_have__definitely__fallen_asleep_on_my_office_floor_…__.png"/>
          <p:cNvPicPr>
            <a:picLocks noChangeAspect="1"/>
          </p:cNvPicPr>
          <p:nvPr/>
        </p:nvPicPr>
        <p:blipFill>
          <a:blip r:embed="rId3">
            <a:extLst/>
          </a:blip>
          <a:stretch>
            <a:fillRect/>
          </a:stretch>
        </p:blipFill>
        <p:spPr>
          <a:xfrm>
            <a:off x="1934635" y="4329749"/>
            <a:ext cx="5170290" cy="2018110"/>
          </a:xfrm>
          <a:prstGeom prst="rect">
            <a:avLst/>
          </a:prstGeom>
          <a:ln w="3175">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 name="Essay Topic:…"/>
          <p:cNvSpPr txBox="1"/>
          <p:nvPr>
            <p:ph type="body" idx="4294967295"/>
          </p:nvPr>
        </p:nvSpPr>
        <p:spPr>
          <a:xfrm>
            <a:off x="277663" y="1270000"/>
            <a:ext cx="8572501" cy="5207000"/>
          </a:xfrm>
          <a:prstGeom prst="rect">
            <a:avLst/>
          </a:prstGeom>
        </p:spPr>
        <p:txBody>
          <a:bodyPr>
            <a:normAutofit fontScale="100000" lnSpcReduction="0"/>
          </a:bodyPr>
          <a:lstStyle/>
          <a:p>
            <a:pPr marL="0" indent="0" defTabSz="306324">
              <a:spcBef>
                <a:spcPts val="800"/>
              </a:spcBef>
              <a:buSzTx/>
              <a:buFontTx/>
              <a:buNone/>
              <a:defRPr b="1" sz="2010">
                <a:solidFill>
                  <a:srgbClr val="2D3B45"/>
                </a:solidFill>
                <a:uFillTx/>
                <a:latin typeface="+mj-lt"/>
                <a:ea typeface="+mj-ea"/>
                <a:cs typeface="+mj-cs"/>
                <a:sym typeface="Helvetica"/>
              </a:defRPr>
            </a:pPr>
            <a:r>
              <a:t>Essay Topic</a:t>
            </a:r>
            <a:r>
              <a:rPr b="0"/>
              <a:t>:</a:t>
            </a:r>
            <a:endParaRPr b="0"/>
          </a:p>
          <a:p>
            <a:pPr marL="107482" indent="-107482" defTabSz="306324">
              <a:spcBef>
                <a:spcPts val="800"/>
              </a:spcBef>
              <a:buFontTx/>
              <a:defRPr b="1" sz="1608">
                <a:solidFill>
                  <a:srgbClr val="2D3B45"/>
                </a:solidFill>
                <a:uFillTx/>
                <a:latin typeface="Times New Roman"/>
                <a:ea typeface="Times New Roman"/>
                <a:cs typeface="Times New Roman"/>
                <a:sym typeface="Times New Roman"/>
              </a:defRPr>
            </a:pPr>
            <a:r>
              <a:rPr b="0"/>
              <a:t>The most important economic change of the past two centuries has been the shift from a "Malthusian" world—in which the typical woman and her children live near subsistence, with the absence of infant formula and easy artificial family planning mechanisms plus the desire to have surviving descendants in a world where average lifespan is less than 30 leads the typical woman to have on average perhaps nine pregnancies to achieve 6.5 live births, 4 children who survive infancy, and 3 to reach near-adulthood; thus spending 20 years "eating for two"—to our current world. Discuss.</a:t>
            </a:r>
            <a:endParaRPr b="0"/>
          </a:p>
          <a:p>
            <a:pPr marL="0" indent="0" defTabSz="306324">
              <a:spcBef>
                <a:spcPts val="800"/>
              </a:spcBef>
              <a:buSzTx/>
              <a:buFontTx/>
              <a:buNone/>
              <a:defRPr b="1" sz="1608">
                <a:solidFill>
                  <a:srgbClr val="2D3B45"/>
                </a:solidFill>
                <a:uFillTx/>
                <a:latin typeface="Times New Roman"/>
                <a:ea typeface="Times New Roman"/>
                <a:cs typeface="Times New Roman"/>
                <a:sym typeface="Times New Roman"/>
              </a:defRPr>
            </a:pPr>
            <a:endParaRPr b="0"/>
          </a:p>
          <a:p>
            <a:pPr marL="0" indent="0" defTabSz="306324">
              <a:spcBef>
                <a:spcPts val="800"/>
              </a:spcBef>
              <a:buSzTx/>
              <a:buFontTx/>
              <a:buNone/>
              <a:defRPr b="1" sz="2010">
                <a:solidFill>
                  <a:srgbClr val="2D3B45"/>
                </a:solidFill>
                <a:uFillTx/>
                <a:latin typeface="+mj-lt"/>
                <a:ea typeface="+mj-ea"/>
                <a:cs typeface="+mj-cs"/>
                <a:sym typeface="Helvetica"/>
              </a:defRPr>
            </a:pPr>
            <a:r>
              <a:t>Readings:</a:t>
            </a:r>
            <a:endParaRPr b="0"/>
          </a:p>
          <a:p>
            <a:pPr marL="306324" indent="-212725" defTabSz="306324">
              <a:spcBef>
                <a:spcPts val="800"/>
              </a:spcBef>
              <a:buClr>
                <a:srgbClr val="2D3B45"/>
              </a:buClr>
              <a:buFont typeface="Helvetica Neue"/>
              <a:defRPr sz="1608" u="sng">
                <a:solidFill>
                  <a:srgbClr val="2D3B45"/>
                </a:solidFill>
                <a:uFillTx/>
                <a:latin typeface="Times New Roman"/>
                <a:ea typeface="Times New Roman"/>
                <a:cs typeface="Times New Roman"/>
                <a:sym typeface="Times New Roman"/>
              </a:defRPr>
            </a:pPr>
            <a:r>
              <a:rPr b="1" u="none"/>
              <a:t>Abigail Smith Adams</a:t>
            </a:r>
            <a:r>
              <a:rPr u="none"/>
              <a:t> (1776): </a:t>
            </a:r>
            <a:r>
              <a:rPr i="1" u="none"/>
              <a:t>Letter to John Adams</a:t>
            </a:r>
            <a:r>
              <a:rPr u="none"/>
              <a:t> </a:t>
            </a:r>
            <a:r>
              <a:rPr i="1" u="none"/>
              <a:t>31 March - 5 April 1776 &lt;</a:t>
            </a:r>
            <a:r>
              <a:rPr>
                <a:solidFill>
                  <a:srgbClr val="0000FF"/>
                </a:solidFill>
                <a:uFill>
                  <a:solidFill>
                    <a:srgbClr val="0000FF"/>
                  </a:solidFill>
                </a:uFill>
                <a:hlinkClick r:id="rId2" invalidUrl="" action="" tgtFrame="" tooltip="" history="1" highlightClick="0" endSnd="0"/>
              </a:rPr>
              <a:t>https://www.masshist.org/digitaladams/archive/doc?id=L17760331aa</a:t>
            </a:r>
            <a:r>
              <a:rPr u="none"/>
              <a:t>&gt;</a:t>
            </a:r>
            <a:endParaRPr u="none"/>
          </a:p>
          <a:p>
            <a:pPr marL="306324" indent="-212725" defTabSz="306324">
              <a:spcBef>
                <a:spcPts val="800"/>
              </a:spcBef>
              <a:buClr>
                <a:srgbClr val="2D3B45"/>
              </a:buClr>
              <a:buFont typeface="Helvetica Neue"/>
              <a:defRPr i="1" sz="1608">
                <a:solidFill>
                  <a:srgbClr val="2D3B45"/>
                </a:solidFill>
                <a:uFillTx/>
                <a:latin typeface="Times New Roman"/>
                <a:ea typeface="Times New Roman"/>
                <a:cs typeface="Times New Roman"/>
                <a:sym typeface="Times New Roman"/>
              </a:defRPr>
            </a:pPr>
            <a:r>
              <a:rPr b="1" i="0"/>
              <a:t>Martha Bailey</a:t>
            </a:r>
            <a:r>
              <a:rPr i="0"/>
              <a:t> (2013): </a:t>
            </a:r>
            <a:r>
              <a:t>Fifty Years of Family Planning: New Evidence on the Long-Run Effects of Increasing Access to Contraception </a:t>
            </a:r>
            <a:r>
              <a:rPr i="0"/>
              <a:t>&lt;</a:t>
            </a:r>
            <a:r>
              <a:rPr i="0" u="sng">
                <a:solidFill>
                  <a:srgbClr val="0000FF"/>
                </a:solidFill>
                <a:uFill>
                  <a:solidFill>
                    <a:srgbClr val="0000FF"/>
                  </a:solidFill>
                </a:uFill>
                <a:hlinkClick r:id="rId3" invalidUrl="" action="" tgtFrame="" tooltip="" history="1" highlightClick="0" endSnd="0"/>
              </a:rPr>
              <a:t>http://www.nber.org/papers/w19493</a:t>
            </a:r>
            <a:r>
              <a:rPr i="0"/>
              <a:t>&gt;</a:t>
            </a:r>
            <a:endParaRPr i="0"/>
          </a:p>
          <a:p>
            <a:pPr marL="306324" indent="-212725" defTabSz="306324">
              <a:spcBef>
                <a:spcPts val="800"/>
              </a:spcBef>
              <a:buClr>
                <a:srgbClr val="2D3B45"/>
              </a:buClr>
              <a:buFont typeface="Helvetica Neue"/>
              <a:defRPr sz="1608">
                <a:solidFill>
                  <a:srgbClr val="2D3B45"/>
                </a:solidFill>
                <a:uFillTx/>
                <a:latin typeface="Times New Roman"/>
                <a:ea typeface="Times New Roman"/>
                <a:cs typeface="Times New Roman"/>
                <a:sym typeface="Times New Roman"/>
              </a:defRPr>
            </a:pPr>
            <a:r>
              <a:rPr b="1"/>
              <a:t>Claudia Goldin</a:t>
            </a:r>
            <a:r>
              <a:t> (1991): </a:t>
            </a:r>
            <a:r>
              <a:rPr i="1"/>
              <a:t>The Role of World War II in the Rise of Women’s Employment </a:t>
            </a:r>
            <a:r>
              <a:t>&lt;</a:t>
            </a:r>
            <a:r>
              <a:rPr u="sng">
                <a:solidFill>
                  <a:srgbClr val="0000FF"/>
                </a:solidFill>
                <a:uFill>
                  <a:solidFill>
                    <a:srgbClr val="0000FF"/>
                  </a:solidFill>
                </a:uFill>
                <a:hlinkClick r:id="rId4" invalidUrl="" action="" tgtFrame="" tooltip="" history="1" highlightClick="0" endSnd="0"/>
              </a:rPr>
              <a:t>https://www.jstor.org/stable/2006640</a:t>
            </a:r>
            <a:r>
              <a:t>&gt;</a:t>
            </a:r>
          </a:p>
          <a:p>
            <a:pPr marL="306324" indent="-212725" defTabSz="306324">
              <a:spcBef>
                <a:spcPts val="800"/>
              </a:spcBef>
              <a:buClr>
                <a:srgbClr val="2D3B45"/>
              </a:buClr>
              <a:buFont typeface="Helvetica Neue"/>
              <a:defRPr i="1" sz="1608">
                <a:solidFill>
                  <a:srgbClr val="2D3B45"/>
                </a:solidFill>
                <a:uFillTx/>
                <a:latin typeface="Times New Roman"/>
                <a:ea typeface="Times New Roman"/>
                <a:cs typeface="Times New Roman"/>
                <a:sym typeface="Times New Roman"/>
              </a:defRPr>
            </a:pPr>
            <a:r>
              <a:rPr b="1" i="0"/>
              <a:t>Heather Antecol, Kelly Bedard, and Jenna Stearns</a:t>
            </a:r>
            <a:r>
              <a:rPr i="0"/>
              <a:t> (2018): </a:t>
            </a:r>
            <a:r>
              <a:t>Equal but Inequitable: Who Benefits from Gender-Neutral Tenure Clock Stopping Policies</a:t>
            </a:r>
            <a:r>
              <a:rPr i="0"/>
              <a:t> &lt;</a:t>
            </a:r>
            <a:r>
              <a:rPr i="0" u="sng">
                <a:solidFill>
                  <a:srgbClr val="0000FF"/>
                </a:solidFill>
                <a:uFill>
                  <a:solidFill>
                    <a:srgbClr val="0000FF"/>
                  </a:solidFill>
                </a:uFill>
                <a:hlinkClick r:id="rId5" invalidUrl="" action="" tgtFrame="" tooltip="" history="1" highlightClick="0" endSnd="0"/>
              </a:rPr>
              <a:t>https://pubs.aeaweb.org/doi/pdf/10.1257/aer.20160613</a:t>
            </a:r>
            <a:r>
              <a:rPr i="0"/>
              <a:t>&gt;</a:t>
            </a:r>
          </a:p>
        </p:txBody>
      </p:sp>
      <p:sp>
        <p:nvSpPr>
          <p:cNvPr id="74" name="Assignment: Women, Men, &amp; Children"/>
          <p:cNvSpPr txBox="1"/>
          <p:nvPr>
            <p:ph type="title" idx="4294967295"/>
          </p:nvPr>
        </p:nvSpPr>
        <p:spPr>
          <a:xfrm>
            <a:off x="277663" y="-1"/>
            <a:ext cx="8572501" cy="1270001"/>
          </a:xfrm>
          <a:prstGeom prst="rect">
            <a:avLst/>
          </a:prstGeom>
        </p:spPr>
        <p:txBody>
          <a:bodyPr>
            <a:normAutofit fontScale="100000" lnSpcReduction="0"/>
          </a:bodyPr>
          <a:lstStyle>
            <a:lvl1pPr defTabSz="214884">
              <a:defRPr sz="3759">
                <a:solidFill>
                  <a:srgbClr val="800000"/>
                </a:solidFill>
              </a:defRPr>
            </a:lvl1pPr>
          </a:lstStyle>
          <a:p>
            <a:pPr/>
            <a:r>
              <a:t>Assignment: Women, Men, &amp; Children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Eating for Two…"/>
          <p:cNvSpPr txBox="1"/>
          <p:nvPr>
            <p:ph type="title" idx="4294967295"/>
          </p:nvPr>
        </p:nvSpPr>
        <p:spPr>
          <a:xfrm>
            <a:off x="457199" y="-1"/>
            <a:ext cx="8219597" cy="1156080"/>
          </a:xfrm>
          <a:prstGeom prst="rect">
            <a:avLst/>
          </a:prstGeom>
        </p:spPr>
        <p:txBody>
          <a:bodyPr lIns="50800" tIns="50800" rIns="50800" bIns="50800">
            <a:normAutofit fontScale="100000" lnSpcReduction="0"/>
          </a:bodyPr>
          <a:lstStyle>
            <a:lvl1pPr marL="39687" indent="-39687" defTabSz="914400">
              <a:defRPr sz="5600"/>
            </a:lvl1pPr>
          </a:lstStyle>
          <a:p>
            <a:pPr/>
            <a:r>
              <a:t>Eating for Two…</a:t>
            </a:r>
          </a:p>
        </p:txBody>
      </p:sp>
      <p:pic>
        <p:nvPicPr>
          <p:cNvPr id="136" name="www_sole-jole_org_16390_pdf.png" descr="www_sole-jole_org_16390_pdf.png"/>
          <p:cNvPicPr>
            <a:picLocks noChangeAspect="1"/>
          </p:cNvPicPr>
          <p:nvPr/>
        </p:nvPicPr>
        <p:blipFill>
          <a:blip r:embed="rId2">
            <a:extLst/>
          </a:blip>
          <a:stretch>
            <a:fillRect/>
          </a:stretch>
        </p:blipFill>
        <p:spPr>
          <a:xfrm>
            <a:off x="457199" y="1156078"/>
            <a:ext cx="8527853" cy="4875611"/>
          </a:xfrm>
          <a:prstGeom prst="rect">
            <a:avLst/>
          </a:prstGeom>
          <a:ln w="3175">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Family Planning"/>
          <p:cNvSpPr txBox="1"/>
          <p:nvPr>
            <p:ph type="title" idx="4294967295"/>
          </p:nvPr>
        </p:nvSpPr>
        <p:spPr>
          <a:xfrm>
            <a:off x="457200" y="274637"/>
            <a:ext cx="8229600" cy="1143001"/>
          </a:xfrm>
          <a:prstGeom prst="rect">
            <a:avLst/>
          </a:prstGeom>
        </p:spPr>
        <p:txBody>
          <a:bodyPr>
            <a:normAutofit fontScale="100000" lnSpcReduction="0"/>
          </a:bodyPr>
          <a:lstStyle>
            <a:lvl1pPr defTabSz="630936">
              <a:defRPr sz="6900">
                <a:uFillTx/>
                <a:latin typeface="+mj-lt"/>
                <a:ea typeface="+mj-ea"/>
                <a:cs typeface="+mj-cs"/>
                <a:sym typeface="Helvetica"/>
              </a:defRPr>
            </a:lvl1pPr>
          </a:lstStyle>
          <a:p>
            <a:pPr/>
            <a:r>
              <a:t>Family Planning</a:t>
            </a:r>
          </a:p>
        </p:txBody>
      </p:sp>
      <p:sp>
        <p:nvSpPr>
          <p:cNvPr id="139" name="Martha Bailey (2013): Fifty Years of Family Planning: New Evidence on the Long-Run Effects of Increasing Access to Contraception &lt;http://www.nber.org/papers/w19493&gt;…"/>
          <p:cNvSpPr txBox="1"/>
          <p:nvPr>
            <p:ph type="body" idx="4294967295"/>
          </p:nvPr>
        </p:nvSpPr>
        <p:spPr>
          <a:xfrm>
            <a:off x="457200" y="1568450"/>
            <a:ext cx="8229600" cy="4525963"/>
          </a:xfrm>
          <a:prstGeom prst="rect">
            <a:avLst/>
          </a:prstGeom>
        </p:spPr>
        <p:txBody>
          <a:bodyPr>
            <a:normAutofit fontScale="100000" lnSpcReduction="0"/>
          </a:bodyPr>
          <a:lstStyle/>
          <a:p>
            <a:pPr marL="0" indent="0" defTabSz="402336">
              <a:spcBef>
                <a:spcPts val="1000"/>
              </a:spcBef>
              <a:buSzTx/>
              <a:buFontTx/>
              <a:buNone/>
              <a:defRPr i="1" sz="2112">
                <a:solidFill>
                  <a:srgbClr val="2D3B45"/>
                </a:solidFill>
                <a:uFillTx/>
                <a:latin typeface="+mj-lt"/>
                <a:ea typeface="+mj-ea"/>
                <a:cs typeface="+mj-cs"/>
                <a:sym typeface="Helvetica"/>
              </a:defRPr>
            </a:pPr>
            <a:r>
              <a:rPr b="1" i="0"/>
              <a:t>Martha Bailey</a:t>
            </a:r>
            <a:r>
              <a:rPr i="0"/>
              <a:t> (2013): </a:t>
            </a:r>
            <a:r>
              <a:t>Fifty Years of Family Planning: New Evidence on the Long-Run Effects of Increasing Access to Contraception </a:t>
            </a:r>
            <a:r>
              <a:rPr i="0"/>
              <a:t>&lt;</a:t>
            </a:r>
            <a:r>
              <a:rPr i="0" u="sng">
                <a:solidFill>
                  <a:srgbClr val="0000FF"/>
                </a:solidFill>
                <a:uFill>
                  <a:solidFill>
                    <a:srgbClr val="0000FF"/>
                  </a:solidFill>
                </a:uFill>
                <a:hlinkClick r:id="rId2" invalidUrl="" action="" tgtFrame="" tooltip="" history="1" highlightClick="0" endSnd="0"/>
              </a:rPr>
              <a:t>http://www.nber.org/papers/w19493</a:t>
            </a:r>
            <a:r>
              <a:rPr i="0"/>
              <a:t>&gt;</a:t>
            </a:r>
            <a:endParaRPr i="0"/>
          </a:p>
          <a:p>
            <a:pPr marL="362102" indent="-362102" defTabSz="402336">
              <a:spcBef>
                <a:spcPts val="1000"/>
              </a:spcBef>
              <a:buFontTx/>
              <a:defRPr sz="2112">
                <a:solidFill>
                  <a:srgbClr val="2D3B45"/>
                </a:solidFill>
                <a:uFillTx/>
                <a:latin typeface="Times New Roman"/>
                <a:ea typeface="Times New Roman"/>
                <a:cs typeface="Times New Roman"/>
                <a:sym typeface="Times New Roman"/>
              </a:defRPr>
            </a:pPr>
          </a:p>
          <a:p>
            <a:pPr marL="301752" indent="-301752" defTabSz="804672">
              <a:spcBef>
                <a:spcPts val="400"/>
              </a:spcBef>
              <a:buFontTx/>
              <a:defRPr sz="1760">
                <a:uFillTx/>
                <a:latin typeface="Arial"/>
                <a:ea typeface="Arial"/>
                <a:cs typeface="Arial"/>
                <a:sym typeface="Arial"/>
              </a:defRPr>
            </a:pPr>
            <a:r>
              <a:t>Reliable oral contraception (the Pill) was introduced in 1957 and approved by the FDA for long-term use in 1960.  </a:t>
            </a:r>
          </a:p>
          <a:p>
            <a:pPr marL="301752" indent="-301752" defTabSz="804672">
              <a:spcBef>
                <a:spcPts val="400"/>
              </a:spcBef>
              <a:buFontTx/>
              <a:defRPr sz="1760">
                <a:uFillTx/>
                <a:latin typeface="Arial"/>
                <a:ea typeface="Arial"/>
                <a:cs typeface="Arial"/>
                <a:sym typeface="Arial"/>
              </a:defRPr>
            </a:pPr>
            <a:r>
              <a:t>But it was available only from physicians and pharmacists, who complied with restrictive state laws because they needed state licenses.  </a:t>
            </a:r>
          </a:p>
          <a:p>
            <a:pPr marL="301752" indent="-301752" defTabSz="804672">
              <a:spcBef>
                <a:spcPts val="400"/>
              </a:spcBef>
              <a:buFontTx/>
              <a:defRPr sz="1760">
                <a:uFillTx/>
                <a:latin typeface="Arial"/>
                <a:ea typeface="Arial"/>
                <a:cs typeface="Arial"/>
                <a:sym typeface="Arial"/>
              </a:defRPr>
            </a:pPr>
            <a:r>
              <a:t>1965 Supreme Court decision (Griswald v. Connecticut) then struck down that state’s ban on contraceptive sales on right-to-privacy grounds.  </a:t>
            </a:r>
          </a:p>
          <a:p>
            <a:pPr marL="301752" indent="-301752" defTabSz="804672">
              <a:spcBef>
                <a:spcPts val="400"/>
              </a:spcBef>
              <a:buFontTx/>
              <a:defRPr sz="1760">
                <a:uFillTx/>
                <a:latin typeface="Arial"/>
                <a:ea typeface="Arial"/>
                <a:cs typeface="Arial"/>
                <a:sym typeface="Arial"/>
              </a:defRPr>
            </a:pPr>
            <a:r>
              <a:t>This precedent reduced compliance and enforcement nationwide and eventually led other states to liberalize their laws related to contraceptive sales.</a:t>
            </a:r>
          </a:p>
          <a:p>
            <a:pPr lvl="1" marL="653795" indent="-251459" defTabSz="804672">
              <a:spcBef>
                <a:spcPts val="0"/>
              </a:spcBef>
              <a:buFontTx/>
              <a:defRPr sz="1232">
                <a:uFillTx/>
                <a:latin typeface="Arial"/>
                <a:ea typeface="Arial"/>
                <a:cs typeface="Arial"/>
                <a:sym typeface="Arial"/>
              </a:defRPr>
            </a:pPr>
          </a:p>
          <a:p>
            <a:pPr lvl="1" marL="653795" indent="-251459" defTabSz="804672">
              <a:spcBef>
                <a:spcPts val="0"/>
              </a:spcBef>
              <a:buFontTx/>
              <a:defRPr sz="1584">
                <a:uFillTx/>
                <a:latin typeface="Arial"/>
                <a:ea typeface="Arial"/>
                <a:cs typeface="Arial"/>
                <a:sym typeface="Arial"/>
              </a:defRPr>
            </a:pPr>
            <a:r>
              <a:t>So what effects does Bailey find?...</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Findings"/>
          <p:cNvSpPr txBox="1"/>
          <p:nvPr>
            <p:ph type="title" idx="4294967295"/>
          </p:nvPr>
        </p:nvSpPr>
        <p:spPr>
          <a:xfrm>
            <a:off x="457200" y="274637"/>
            <a:ext cx="8229600" cy="1143001"/>
          </a:xfrm>
          <a:prstGeom prst="rect">
            <a:avLst/>
          </a:prstGeom>
        </p:spPr>
        <p:txBody>
          <a:bodyPr>
            <a:normAutofit fontScale="100000" lnSpcReduction="0"/>
          </a:bodyPr>
          <a:lstStyle>
            <a:lvl1pPr defTabSz="740663">
              <a:defRPr sz="7451">
                <a:uFillTx/>
                <a:latin typeface="Arial"/>
                <a:ea typeface="Arial"/>
                <a:cs typeface="Arial"/>
                <a:sym typeface="Arial"/>
              </a:defRPr>
            </a:lvl1pPr>
          </a:lstStyle>
          <a:p>
            <a:pPr/>
            <a:r>
              <a:t>Findings</a:t>
            </a:r>
          </a:p>
        </p:txBody>
      </p:sp>
      <p:sp>
        <p:nvSpPr>
          <p:cNvPr id="142" name="Compares changes in fertility outcomes between 1957-65 and 1966-70 in states with bans before 1966 and states without.…"/>
          <p:cNvSpPr txBox="1"/>
          <p:nvPr>
            <p:ph type="body" idx="4294967295"/>
          </p:nvPr>
        </p:nvSpPr>
        <p:spPr>
          <a:xfrm>
            <a:off x="381000" y="1371600"/>
            <a:ext cx="8229600" cy="4525963"/>
          </a:xfrm>
          <a:prstGeom prst="rect">
            <a:avLst/>
          </a:prstGeom>
        </p:spPr>
        <p:txBody>
          <a:bodyPr>
            <a:normAutofit fontScale="100000" lnSpcReduction="0"/>
          </a:bodyPr>
          <a:lstStyle/>
          <a:p>
            <a:pPr defTabSz="914400">
              <a:spcBef>
                <a:spcPts val="400"/>
              </a:spcBef>
              <a:buFontTx/>
              <a:defRPr sz="2000">
                <a:uFillTx/>
                <a:latin typeface="Arial"/>
                <a:ea typeface="Arial"/>
                <a:cs typeface="Arial"/>
                <a:sym typeface="Arial"/>
              </a:defRPr>
            </a:pPr>
            <a:r>
              <a:t>Compares changes in fertility outcomes between 1957-65 and 1966-70 in states with bans before 1966 and states without.</a:t>
            </a:r>
          </a:p>
          <a:p>
            <a:pPr defTabSz="914400">
              <a:spcBef>
                <a:spcPts val="400"/>
              </a:spcBef>
              <a:buFontTx/>
              <a:defRPr sz="2000">
                <a:uFillTx/>
                <a:latin typeface="Arial"/>
                <a:ea typeface="Arial"/>
                <a:cs typeface="Arial"/>
                <a:sym typeface="Arial"/>
              </a:defRPr>
            </a:pPr>
            <a:r>
              <a:t>Documents impacts on marital fertility, timing of births, birthweight.  Estimated effects are large: 40% of observed decline in marital fertility between 1955 and 1965 is due to the availability of the Pill.</a:t>
            </a:r>
          </a:p>
          <a:p>
            <a:pPr defTabSz="914400">
              <a:spcBef>
                <a:spcPts val="400"/>
              </a:spcBef>
              <a:buFontTx/>
              <a:defRPr sz="2000">
                <a:uFillTx/>
                <a:latin typeface="Arial"/>
                <a:ea typeface="Arial"/>
                <a:cs typeface="Arial"/>
                <a:sym typeface="Arial"/>
              </a:defRPr>
            </a:pPr>
            <a:r>
              <a:t>Examines longer run consequences for next-generation outcomes (children’s family income, educational attainment etc.) as a function of mother having lived in a state where there was a Comstock Law ban.</a:t>
            </a:r>
          </a:p>
          <a:p>
            <a:pPr defTabSz="914400">
              <a:spcBef>
                <a:spcPts val="400"/>
              </a:spcBef>
              <a:buFontTx/>
              <a:defRPr sz="2000">
                <a:uFillTx/>
                <a:latin typeface="Arial"/>
                <a:ea typeface="Arial"/>
                <a:cs typeface="Arial"/>
                <a:sym typeface="Arial"/>
              </a:defRPr>
            </a:pPr>
            <a:r>
              <a:t>Children born between 1958 &amp; 1965 in states permitting contraceptive sales had significantly higher family incomes as adults than children born in other states.</a:t>
            </a:r>
          </a:p>
          <a:p>
            <a:pPr lvl="1" marL="742950" indent="-285750" defTabSz="914400">
              <a:spcBef>
                <a:spcPts val="0"/>
              </a:spcBef>
              <a:buFontTx/>
              <a:defRPr sz="1600">
                <a:uFillTx/>
                <a:latin typeface="Arial"/>
                <a:ea typeface="Arial"/>
                <a:cs typeface="Arial"/>
                <a:sym typeface="Arial"/>
              </a:defRPr>
            </a:pPr>
            <a:r>
              <a:t>Large effects.  But are we convinced?  Why might we have doubts?...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Questions"/>
          <p:cNvSpPr txBox="1"/>
          <p:nvPr>
            <p:ph type="title" idx="4294967295"/>
          </p:nvPr>
        </p:nvSpPr>
        <p:spPr>
          <a:xfrm>
            <a:off x="457200" y="152399"/>
            <a:ext cx="8229600" cy="1143002"/>
          </a:xfrm>
          <a:prstGeom prst="rect">
            <a:avLst/>
          </a:prstGeom>
        </p:spPr>
        <p:txBody>
          <a:bodyPr>
            <a:normAutofit fontScale="100000" lnSpcReduction="0"/>
          </a:bodyPr>
          <a:lstStyle>
            <a:lvl1pPr defTabSz="905255">
              <a:defRPr sz="6930">
                <a:uFillTx/>
                <a:latin typeface="+mj-lt"/>
                <a:ea typeface="+mj-ea"/>
                <a:cs typeface="+mj-cs"/>
                <a:sym typeface="Helvetica"/>
              </a:defRPr>
            </a:lvl1pPr>
          </a:lstStyle>
          <a:p>
            <a:pPr/>
            <a:r>
              <a:t>Questions</a:t>
            </a:r>
          </a:p>
        </p:txBody>
      </p:sp>
      <p:sp>
        <p:nvSpPr>
          <p:cNvPr id="145" name="Bailey measures bans, not compliance and enforcement.…"/>
          <p:cNvSpPr txBox="1"/>
          <p:nvPr>
            <p:ph type="body" idx="4294967295"/>
          </p:nvPr>
        </p:nvSpPr>
        <p:spPr>
          <a:xfrm>
            <a:off x="533400" y="1295400"/>
            <a:ext cx="8229600" cy="5181600"/>
          </a:xfrm>
          <a:prstGeom prst="rect">
            <a:avLst/>
          </a:prstGeom>
        </p:spPr>
        <p:txBody>
          <a:bodyPr>
            <a:normAutofit fontScale="100000" lnSpcReduction="0"/>
          </a:bodyPr>
          <a:lstStyle/>
          <a:p>
            <a:pPr defTabSz="914400">
              <a:spcBef>
                <a:spcPts val="400"/>
              </a:spcBef>
              <a:buFontTx/>
              <a:defRPr sz="1800">
                <a:uFillTx/>
                <a:latin typeface="Arial"/>
                <a:ea typeface="Arial"/>
                <a:cs typeface="Arial"/>
                <a:sym typeface="Arial"/>
              </a:defRPr>
            </a:pPr>
            <a:r>
              <a:t>Bailey measures bans, not compliance and enforcement.</a:t>
            </a:r>
          </a:p>
          <a:p>
            <a:pPr defTabSz="914400">
              <a:spcBef>
                <a:spcPts val="400"/>
              </a:spcBef>
              <a:buFontTx/>
              <a:defRPr sz="1800">
                <a:uFillTx/>
                <a:latin typeface="Arial"/>
                <a:ea typeface="Arial"/>
                <a:cs typeface="Arial"/>
                <a:sym typeface="Arial"/>
              </a:defRPr>
            </a:pPr>
            <a:r>
              <a:t>Diffusion took time (especially use by young single women, for reasons of social acceptance and information).  Use not widespread until late 1960s.</a:t>
            </a:r>
          </a:p>
          <a:p>
            <a:pPr defTabSz="914400">
              <a:spcBef>
                <a:spcPts val="400"/>
              </a:spcBef>
              <a:buFontTx/>
              <a:defRPr sz="1800">
                <a:uFillTx/>
                <a:latin typeface="Arial"/>
                <a:ea typeface="Arial"/>
                <a:cs typeface="Arial"/>
                <a:sym typeface="Arial"/>
              </a:defRPr>
            </a:pPr>
            <a:r>
              <a:t>Doesn’t model </a:t>
            </a:r>
            <a:r>
              <a:rPr i="1"/>
              <a:t>reasons</a:t>
            </a:r>
            <a:r>
              <a:t> for uneven timing and extent of removal of Comstock era restrictions.  (Correlated with what…?)</a:t>
            </a:r>
          </a:p>
          <a:p>
            <a:pPr defTabSz="914400">
              <a:spcBef>
                <a:spcPts val="400"/>
              </a:spcBef>
              <a:buFontTx/>
              <a:defRPr sz="1800">
                <a:uFillTx/>
                <a:latin typeface="Arial"/>
                <a:ea typeface="Arial"/>
                <a:cs typeface="Arial"/>
                <a:sym typeface="Arial"/>
              </a:defRPr>
            </a:pPr>
            <a:r>
              <a:t>Models elimination of Comstock Laws but not also statutes and decisions after 1969 reducing age of majority and classifying minors as “mature” enough to make decisions and thus allowing family planning services to be used without parental consent. (In 1971, a woman aged 18 could obtain the pill in 30 states, while those aged 16 could obtain it without parental consent in only 12 states).</a:t>
            </a:r>
          </a:p>
          <a:p>
            <a:pPr defTabSz="914400">
              <a:spcBef>
                <a:spcPts val="400"/>
              </a:spcBef>
              <a:buFontTx/>
              <a:defRPr sz="1800">
                <a:uFillTx/>
                <a:latin typeface="Arial"/>
                <a:ea typeface="Arial"/>
                <a:cs typeface="Arial"/>
                <a:sym typeface="Arial"/>
              </a:defRPr>
            </a:pPr>
            <a:r>
              <a:t>May not control adequately for other things affecting fertility (states permitting sale of contraceptives may be the same ones experiencing rapid growth in the demand for female workers, which reduces desired fertility rates independent of the Pill, and we know that there are other mechanisms for effective fertility restraint…)</a:t>
            </a:r>
          </a:p>
          <a:p>
            <a:pPr defTabSz="914400">
              <a:spcBef>
                <a:spcPts val="400"/>
              </a:spcBef>
              <a:buFontTx/>
              <a:defRPr sz="1800">
                <a:uFillTx/>
                <a:latin typeface="Arial"/>
                <a:ea typeface="Arial"/>
                <a:cs typeface="Arial"/>
                <a:sym typeface="Arial"/>
              </a:defRPr>
            </a:pPr>
            <a:r>
              <a:t>Other things” also include the rise of feminism (recall Bailey’s discussion of Margaret Sanger and the US birth control movement of the  1920s).</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Related Literature"/>
          <p:cNvSpPr txBox="1"/>
          <p:nvPr>
            <p:ph type="title" idx="4294967295"/>
          </p:nvPr>
        </p:nvSpPr>
        <p:spPr>
          <a:xfrm>
            <a:off x="457200" y="0"/>
            <a:ext cx="8229600" cy="1143001"/>
          </a:xfrm>
          <a:prstGeom prst="rect">
            <a:avLst/>
          </a:prstGeom>
        </p:spPr>
        <p:txBody>
          <a:bodyPr>
            <a:normAutofit fontScale="100000" lnSpcReduction="0"/>
          </a:bodyPr>
          <a:lstStyle>
            <a:lvl1pPr defTabSz="868680">
              <a:defRPr sz="6935">
                <a:uFillTx/>
                <a:latin typeface="+mj-lt"/>
                <a:ea typeface="+mj-ea"/>
                <a:cs typeface="+mj-cs"/>
                <a:sym typeface="Helvetica"/>
              </a:defRPr>
            </a:lvl1pPr>
          </a:lstStyle>
          <a:p>
            <a:pPr/>
            <a:r>
              <a:t>Related Literature</a:t>
            </a:r>
          </a:p>
        </p:txBody>
      </p:sp>
      <p:sp>
        <p:nvSpPr>
          <p:cNvPr id="148" name="Bailey invokes findings by others (Goldin &amp; Katz, here, for example) that the availability of oral contraception affected long term career investments (the number of women pursuing professional education and choice of career).…"/>
          <p:cNvSpPr txBox="1"/>
          <p:nvPr>
            <p:ph type="body" sz="half" idx="4294967295"/>
          </p:nvPr>
        </p:nvSpPr>
        <p:spPr>
          <a:xfrm>
            <a:off x="457200" y="1268525"/>
            <a:ext cx="3753594" cy="5121276"/>
          </a:xfrm>
          <a:prstGeom prst="rect">
            <a:avLst/>
          </a:prstGeom>
        </p:spPr>
        <p:txBody>
          <a:bodyPr>
            <a:normAutofit fontScale="100000" lnSpcReduction="0"/>
          </a:bodyPr>
          <a:lstStyle/>
          <a:p>
            <a:pPr defTabSz="914400">
              <a:spcBef>
                <a:spcPts val="400"/>
              </a:spcBef>
              <a:buFontTx/>
              <a:defRPr sz="1800">
                <a:uFillTx/>
                <a:latin typeface="Arial"/>
                <a:ea typeface="Arial"/>
                <a:cs typeface="Arial"/>
                <a:sym typeface="Arial"/>
              </a:defRPr>
            </a:pPr>
            <a:r>
              <a:t>Bailey invokes findings by others (Goldin &amp; Katz, here, for example) that the availability of oral contraception affected long term career investments (the number of women pursuing professional education and choice of career).</a:t>
            </a:r>
          </a:p>
          <a:p>
            <a:pPr defTabSz="914400">
              <a:spcBef>
                <a:spcPts val="400"/>
              </a:spcBef>
              <a:buFontTx/>
              <a:defRPr sz="1800">
                <a:uFillTx/>
                <a:latin typeface="Arial"/>
                <a:ea typeface="Arial"/>
                <a:cs typeface="Arial"/>
                <a:sym typeface="Arial"/>
              </a:defRPr>
            </a:pPr>
            <a:r>
              <a:t>“In the absence of an almost infallible contraceptive method, young women embarking on a lengthy professional education would have to pay the penalty of abstinence or cope with considerable uncertainty regarding pregnancy.”</a:t>
            </a:r>
          </a:p>
          <a:p>
            <a:pPr lvl="1" marL="742950" indent="-285750" defTabSz="914400">
              <a:spcBef>
                <a:spcPts val="0"/>
              </a:spcBef>
              <a:buFontTx/>
              <a:defRPr sz="1600">
                <a:uFillTx/>
                <a:latin typeface="Arial"/>
                <a:ea typeface="Arial"/>
                <a:cs typeface="Arial"/>
                <a:sym typeface="Arial"/>
              </a:defRPr>
            </a:pPr>
            <a:r>
              <a:t>Where women had been only 10% of law students in 1960, they were fully 36% in 1980.</a:t>
            </a:r>
          </a:p>
        </p:txBody>
      </p:sp>
      <p:pic>
        <p:nvPicPr>
          <p:cNvPr id="149" name="image.tif" descr="image.tif"/>
          <p:cNvPicPr>
            <a:picLocks noChangeAspect="1"/>
          </p:cNvPicPr>
          <p:nvPr/>
        </p:nvPicPr>
        <p:blipFill>
          <a:blip r:embed="rId2">
            <a:extLst/>
          </a:blip>
          <a:srcRect l="0" t="0" r="0" b="71885"/>
          <a:stretch>
            <a:fillRect/>
          </a:stretch>
        </p:blipFill>
        <p:spPr>
          <a:xfrm>
            <a:off x="4210793" y="4822993"/>
            <a:ext cx="4933315" cy="1748135"/>
          </a:xfrm>
          <a:prstGeom prst="rect">
            <a:avLst/>
          </a:prstGeom>
          <a:ln w="12700">
            <a:miter lim="400000"/>
          </a:ln>
        </p:spPr>
      </p:pic>
      <p:pic>
        <p:nvPicPr>
          <p:cNvPr id="150" name="image.tif" descr="image.tif"/>
          <p:cNvPicPr>
            <a:picLocks noChangeAspect="1"/>
          </p:cNvPicPr>
          <p:nvPr/>
        </p:nvPicPr>
        <p:blipFill>
          <a:blip r:embed="rId3">
            <a:extLst/>
          </a:blip>
          <a:stretch>
            <a:fillRect/>
          </a:stretch>
        </p:blipFill>
        <p:spPr>
          <a:xfrm>
            <a:off x="4210793" y="1268525"/>
            <a:ext cx="4933207" cy="3554469"/>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How much of the change in career choice can the availability of oral contraception explain?"/>
          <p:cNvSpPr txBox="1"/>
          <p:nvPr>
            <p:ph type="title" idx="4294967295"/>
          </p:nvPr>
        </p:nvSpPr>
        <p:spPr>
          <a:xfrm>
            <a:off x="457200" y="274637"/>
            <a:ext cx="8229600" cy="1143001"/>
          </a:xfrm>
          <a:prstGeom prst="rect">
            <a:avLst/>
          </a:prstGeom>
        </p:spPr>
        <p:txBody>
          <a:bodyPr>
            <a:normAutofit fontScale="100000" lnSpcReduction="0"/>
          </a:bodyPr>
          <a:lstStyle>
            <a:lvl1pPr defTabSz="795527">
              <a:defRPr b="0" sz="3132">
                <a:solidFill>
                  <a:srgbClr val="000000"/>
                </a:solidFill>
                <a:uFillTx/>
                <a:latin typeface="Arial"/>
                <a:ea typeface="Arial"/>
                <a:cs typeface="Arial"/>
                <a:sym typeface="Arial"/>
              </a:defRPr>
            </a:lvl1pPr>
          </a:lstStyle>
          <a:p>
            <a:pPr/>
            <a:r>
              <a:t>How much of the change in career choice can the availability of oral contraception explain?</a:t>
            </a:r>
          </a:p>
        </p:txBody>
      </p:sp>
      <p:sp>
        <p:nvSpPr>
          <p:cNvPr id="153" name="Goldin and Katz use cross-state variations in career choices of women.…"/>
          <p:cNvSpPr txBox="1"/>
          <p:nvPr>
            <p:ph type="body" sz="half" idx="4294967295"/>
          </p:nvPr>
        </p:nvSpPr>
        <p:spPr>
          <a:xfrm>
            <a:off x="457200" y="1973262"/>
            <a:ext cx="4038600" cy="4525963"/>
          </a:xfrm>
          <a:prstGeom prst="rect">
            <a:avLst/>
          </a:prstGeom>
        </p:spPr>
        <p:txBody>
          <a:bodyPr>
            <a:normAutofit fontScale="100000" lnSpcReduction="0"/>
          </a:bodyPr>
          <a:lstStyle/>
          <a:p>
            <a:pPr defTabSz="914400">
              <a:spcBef>
                <a:spcPts val="400"/>
              </a:spcBef>
              <a:buFontTx/>
              <a:defRPr sz="2000">
                <a:uFillTx/>
                <a:latin typeface="Arial"/>
                <a:ea typeface="Arial"/>
                <a:cs typeface="Arial"/>
                <a:sym typeface="Arial"/>
              </a:defRPr>
            </a:pPr>
            <a:r>
              <a:t>Goldin and Katz use cross-state variations in career choices of women.</a:t>
            </a:r>
          </a:p>
          <a:p>
            <a:pPr defTabSz="914400">
              <a:spcBef>
                <a:spcPts val="400"/>
              </a:spcBef>
              <a:buFontTx/>
              <a:defRPr sz="2000">
                <a:uFillTx/>
                <a:latin typeface="Arial"/>
                <a:ea typeface="Arial"/>
                <a:cs typeface="Arial"/>
                <a:sym typeface="Arial"/>
              </a:defRPr>
            </a:pPr>
            <a:r>
              <a:t>They exploit Bailey-like legal changes lowered the age of majority and expanded the rights of minors in different 1960s years in different states, as a result of which the pill diffused at different rates in different states.</a:t>
            </a:r>
          </a:p>
          <a:p>
            <a:pPr defTabSz="914400">
              <a:spcBef>
                <a:spcPts val="400"/>
              </a:spcBef>
              <a:buFontTx/>
              <a:defRPr sz="2000">
                <a:uFillTx/>
                <a:latin typeface="Arial"/>
                <a:ea typeface="Arial"/>
                <a:cs typeface="Arial"/>
                <a:sym typeface="Arial"/>
              </a:defRPr>
            </a:pPr>
            <a:r>
              <a:t>They conclude that it explains the majority of changes in career choice 1970-90.</a:t>
            </a:r>
          </a:p>
          <a:p>
            <a:pPr lvl="1" marL="742950" indent="-285750" defTabSz="914400">
              <a:spcBef>
                <a:spcPts val="0"/>
              </a:spcBef>
              <a:buFontTx/>
              <a:defRPr sz="1600">
                <a:uFillTx/>
                <a:latin typeface="Arial"/>
                <a:ea typeface="Arial"/>
                <a:cs typeface="Arial"/>
                <a:sym typeface="Arial"/>
              </a:defRPr>
            </a:pPr>
            <a:r>
              <a:t>Doubts?</a:t>
            </a:r>
          </a:p>
        </p:txBody>
      </p:sp>
      <p:sp>
        <p:nvSpPr>
          <p:cNvPr id="154" name="Slide Number"/>
          <p:cNvSpPr txBox="1"/>
          <p:nvPr>
            <p:ph type="sldNum" sz="quarter" idx="2"/>
          </p:nvPr>
        </p:nvSpPr>
        <p:spPr>
          <a:xfrm>
            <a:off x="8384892" y="6245225"/>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5" name="image.tif" descr="image.tif"/>
          <p:cNvPicPr>
            <a:picLocks noChangeAspect="1"/>
          </p:cNvPicPr>
          <p:nvPr/>
        </p:nvPicPr>
        <p:blipFill>
          <a:blip r:embed="rId2">
            <a:extLst/>
          </a:blip>
          <a:stretch>
            <a:fillRect/>
          </a:stretch>
        </p:blipFill>
        <p:spPr>
          <a:xfrm>
            <a:off x="4648200" y="2408237"/>
            <a:ext cx="4038600" cy="2909888"/>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Title"/>
          <p:cNvSpPr txBox="1"/>
          <p:nvPr>
            <p:ph type="title" idx="4294967295"/>
          </p:nvPr>
        </p:nvSpPr>
        <p:spPr>
          <a:xfrm>
            <a:off x="457200" y="274637"/>
            <a:ext cx="8229600" cy="1143001"/>
          </a:xfrm>
          <a:prstGeom prst="rect">
            <a:avLst/>
          </a:prstGeom>
        </p:spPr>
        <p:txBody>
          <a:bodyPr>
            <a:normAutofit fontScale="100000" lnSpcReduction="0"/>
          </a:bodyPr>
          <a:lstStyle/>
          <a:p>
            <a:pPr defTabSz="914400">
              <a:defRPr b="0" sz="4400">
                <a:solidFill>
                  <a:srgbClr val="000000"/>
                </a:solidFill>
                <a:uFillTx/>
                <a:latin typeface="Arial"/>
                <a:ea typeface="Arial"/>
                <a:cs typeface="Arial"/>
                <a:sym typeface="Arial"/>
              </a:defRPr>
            </a:pPr>
          </a:p>
        </p:txBody>
      </p:sp>
      <p:sp>
        <p:nvSpPr>
          <p:cNvPr id="158" name="Endogeneity of relevant laws?…"/>
          <p:cNvSpPr txBox="1"/>
          <p:nvPr>
            <p:ph type="body" sz="half" idx="4294967295"/>
          </p:nvPr>
        </p:nvSpPr>
        <p:spPr>
          <a:xfrm>
            <a:off x="457200" y="1417637"/>
            <a:ext cx="4038600" cy="5081588"/>
          </a:xfrm>
          <a:prstGeom prst="rect">
            <a:avLst/>
          </a:prstGeom>
        </p:spPr>
        <p:txBody>
          <a:bodyPr>
            <a:normAutofit fontScale="100000" lnSpcReduction="0"/>
          </a:bodyPr>
          <a:lstStyle/>
          <a:p>
            <a:pPr defTabSz="914400">
              <a:spcBef>
                <a:spcPts val="500"/>
              </a:spcBef>
              <a:buFontTx/>
              <a:defRPr sz="2400">
                <a:uFillTx/>
                <a:latin typeface="Arial"/>
                <a:ea typeface="Arial"/>
                <a:cs typeface="Arial"/>
                <a:sym typeface="Arial"/>
              </a:defRPr>
            </a:pPr>
            <a:r>
              <a:t>Endogeneity of relevant laws? </a:t>
            </a:r>
          </a:p>
          <a:p>
            <a:pPr lvl="1" marL="742950" indent="-285750" defTabSz="914400">
              <a:spcBef>
                <a:spcPts val="0"/>
              </a:spcBef>
              <a:buFontTx/>
              <a:defRPr sz="1600">
                <a:uFillTx/>
                <a:latin typeface="Arial"/>
                <a:ea typeface="Arial"/>
                <a:cs typeface="Arial"/>
                <a:sym typeface="Arial"/>
              </a:defRPr>
            </a:pPr>
            <a:r>
              <a:t>Goldin and Katz argue that a wide array of very different states passed early laws – California and Mississippi were both early adopters, for example – which points against factors like strength of women’s movement.</a:t>
            </a:r>
          </a:p>
          <a:p>
            <a:pPr defTabSz="914400">
              <a:spcBef>
                <a:spcPts val="500"/>
              </a:spcBef>
              <a:buFontTx/>
              <a:defRPr sz="2400">
                <a:uFillTx/>
                <a:latin typeface="Arial"/>
                <a:ea typeface="Arial"/>
                <a:cs typeface="Arial"/>
                <a:sym typeface="Arial"/>
              </a:defRPr>
            </a:pPr>
            <a:r>
              <a:t>What about other factors influencing fertility control and choice of career?</a:t>
            </a:r>
          </a:p>
          <a:p>
            <a:pPr lvl="1" marL="742950" indent="-285750" defTabSz="914400">
              <a:spcBef>
                <a:spcPts val="0"/>
              </a:spcBef>
              <a:buFontTx/>
              <a:defRPr sz="1600">
                <a:uFillTx/>
                <a:latin typeface="Arial"/>
                <a:ea typeface="Arial"/>
                <a:cs typeface="Arial"/>
                <a:sym typeface="Arial"/>
              </a:defRPr>
            </a:pPr>
            <a:r>
              <a:t>Legalization of abortion, for example?  Goldin and Katz acknowledge the relevance of this and attempt to control for abortion laws in their analysis. </a:t>
            </a:r>
          </a:p>
        </p:txBody>
      </p:sp>
      <p:sp>
        <p:nvSpPr>
          <p:cNvPr id="159" name="Slide Number"/>
          <p:cNvSpPr txBox="1"/>
          <p:nvPr>
            <p:ph type="sldNum" sz="quarter" idx="2"/>
          </p:nvPr>
        </p:nvSpPr>
        <p:spPr>
          <a:xfrm>
            <a:off x="8384892" y="6245225"/>
            <a:ext cx="301909"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0" name="image.tif" descr="image.tif"/>
          <p:cNvPicPr>
            <a:picLocks noChangeAspect="1"/>
          </p:cNvPicPr>
          <p:nvPr/>
        </p:nvPicPr>
        <p:blipFill>
          <a:blip r:embed="rId2">
            <a:extLst/>
          </a:blip>
          <a:stretch>
            <a:fillRect/>
          </a:stretch>
        </p:blipFill>
        <p:spPr>
          <a:xfrm>
            <a:off x="4648200" y="2408237"/>
            <a:ext cx="4038600" cy="2909888"/>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Claudia Goldin (1991): The Role of World War II in the Rise of Women’s Employment &lt;https://www.jstor.org/stable/2006640&gt;"/>
          <p:cNvSpPr txBox="1"/>
          <p:nvPr>
            <p:ph type="body" sz="quarter" idx="4294967295"/>
          </p:nvPr>
        </p:nvSpPr>
        <p:spPr>
          <a:xfrm>
            <a:off x="277663" y="1270000"/>
            <a:ext cx="8572501" cy="908027"/>
          </a:xfrm>
          <a:prstGeom prst="rect">
            <a:avLst/>
          </a:prstGeom>
        </p:spPr>
        <p:txBody>
          <a:bodyPr>
            <a:normAutofit fontScale="100000" lnSpcReduction="0"/>
          </a:bodyPr>
          <a:lstStyle/>
          <a:p>
            <a:pPr marL="0" indent="0" defTabSz="342900">
              <a:spcBef>
                <a:spcPts val="900"/>
              </a:spcBef>
              <a:buSzTx/>
              <a:buFontTx/>
              <a:buNone/>
              <a:defRPr b="1" sz="2250">
                <a:solidFill>
                  <a:srgbClr val="2D3B45"/>
                </a:solidFill>
                <a:uFillTx/>
                <a:latin typeface="+mj-lt"/>
                <a:ea typeface="+mj-ea"/>
                <a:cs typeface="+mj-cs"/>
                <a:sym typeface="Helvetica"/>
              </a:defRPr>
            </a:pPr>
            <a:r>
              <a:t>Claudia Goldin</a:t>
            </a:r>
            <a:r>
              <a:t> (1991): </a:t>
            </a:r>
            <a:r>
              <a:rPr i="1"/>
              <a:t>The Role of World War II in the Rise of Women’s Employment &lt;</a:t>
            </a:r>
            <a:r>
              <a:rPr u="sng">
                <a:solidFill>
                  <a:srgbClr val="0000FF"/>
                </a:solidFill>
                <a:uFill>
                  <a:solidFill>
                    <a:srgbClr val="0000FF"/>
                  </a:solidFill>
                </a:uFill>
                <a:hlinkClick r:id="rId2" invalidUrl="" action="" tgtFrame="" tooltip="" history="1" highlightClick="0" endSnd="0"/>
              </a:rPr>
              <a:t>https://www.jstor.org/stable/2006640</a:t>
            </a:r>
            <a:r>
              <a:t>&gt;</a:t>
            </a:r>
          </a:p>
        </p:txBody>
      </p:sp>
      <p:sp>
        <p:nvSpPr>
          <p:cNvPr id="163" name="The Role of WWII"/>
          <p:cNvSpPr txBox="1"/>
          <p:nvPr>
            <p:ph type="title" idx="4294967295"/>
          </p:nvPr>
        </p:nvSpPr>
        <p:spPr>
          <a:xfrm>
            <a:off x="277663" y="-1"/>
            <a:ext cx="8572501" cy="1270001"/>
          </a:xfrm>
          <a:prstGeom prst="rect">
            <a:avLst/>
          </a:prstGeom>
        </p:spPr>
        <p:txBody>
          <a:bodyPr>
            <a:normAutofit fontScale="100000" lnSpcReduction="0"/>
          </a:bodyPr>
          <a:lstStyle>
            <a:lvl1pPr defTabSz="438911">
              <a:defRPr sz="7679">
                <a:solidFill>
                  <a:srgbClr val="800000"/>
                </a:solidFill>
              </a:defRPr>
            </a:lvl1pPr>
          </a:lstStyle>
          <a:p>
            <a:pPr/>
            <a:r>
              <a:t>The Role of WWII</a:t>
            </a:r>
          </a:p>
        </p:txBody>
      </p:sp>
      <p:pic>
        <p:nvPicPr>
          <p:cNvPr id="164" name="Image" descr="Image"/>
          <p:cNvPicPr>
            <a:picLocks noChangeAspect="1"/>
          </p:cNvPicPr>
          <p:nvPr/>
        </p:nvPicPr>
        <p:blipFill>
          <a:blip r:embed="rId3">
            <a:extLst/>
          </a:blip>
          <a:stretch>
            <a:fillRect/>
          </a:stretch>
        </p:blipFill>
        <p:spPr>
          <a:xfrm>
            <a:off x="535781" y="2472936"/>
            <a:ext cx="7742682" cy="3226119"/>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1950 and 1944 and 1940"/>
          <p:cNvSpPr txBox="1"/>
          <p:nvPr>
            <p:ph type="title" idx="4294967295"/>
          </p:nvPr>
        </p:nvSpPr>
        <p:spPr>
          <a:xfrm>
            <a:off x="457200" y="274637"/>
            <a:ext cx="8229600" cy="1143001"/>
          </a:xfrm>
          <a:prstGeom prst="rect">
            <a:avLst/>
          </a:prstGeom>
        </p:spPr>
        <p:txBody>
          <a:bodyPr>
            <a:normAutofit fontScale="100000" lnSpcReduction="0"/>
          </a:bodyPr>
          <a:lstStyle>
            <a:lvl1pPr defTabSz="512063">
              <a:defRPr sz="5600">
                <a:uFillTx/>
                <a:latin typeface="+mj-lt"/>
                <a:ea typeface="+mj-ea"/>
                <a:cs typeface="+mj-cs"/>
                <a:sym typeface="Helvetica"/>
              </a:defRPr>
            </a:lvl1pPr>
          </a:lstStyle>
          <a:p>
            <a:pPr/>
            <a:r>
              <a:t>1950 and 1944 and 1940</a:t>
            </a:r>
          </a:p>
        </p:txBody>
      </p:sp>
      <p:pic>
        <p:nvPicPr>
          <p:cNvPr id="167" name="Image" descr="Image"/>
          <p:cNvPicPr>
            <a:picLocks noChangeAspect="1"/>
          </p:cNvPicPr>
          <p:nvPr/>
        </p:nvPicPr>
        <p:blipFill>
          <a:blip r:embed="rId2">
            <a:extLst/>
          </a:blip>
          <a:stretch>
            <a:fillRect/>
          </a:stretch>
        </p:blipFill>
        <p:spPr>
          <a:xfrm>
            <a:off x="1035708" y="1417637"/>
            <a:ext cx="6467563" cy="5212663"/>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Not a Watershed"/>
          <p:cNvSpPr txBox="1"/>
          <p:nvPr>
            <p:ph type="title" idx="4294967295"/>
          </p:nvPr>
        </p:nvSpPr>
        <p:spPr>
          <a:xfrm>
            <a:off x="457200" y="0"/>
            <a:ext cx="8229600" cy="1417638"/>
          </a:xfrm>
          <a:prstGeom prst="rect">
            <a:avLst/>
          </a:prstGeom>
        </p:spPr>
        <p:txBody>
          <a:bodyPr>
            <a:normAutofit fontScale="100000" lnSpcReduction="0"/>
          </a:bodyPr>
          <a:lstStyle>
            <a:lvl1pPr defTabSz="740663">
              <a:defRPr sz="8100">
                <a:uFillTx/>
                <a:latin typeface="+mj-lt"/>
                <a:ea typeface="+mj-ea"/>
                <a:cs typeface="+mj-cs"/>
                <a:sym typeface="Helvetica"/>
              </a:defRPr>
            </a:lvl1pPr>
          </a:lstStyle>
          <a:p>
            <a:pPr/>
            <a:r>
              <a:t>Not a Watershed</a:t>
            </a:r>
          </a:p>
        </p:txBody>
      </p:sp>
      <p:sp>
        <p:nvSpPr>
          <p:cNvPr id="170" name="The wide-ranging shift in women's economic role af- ter World War II was primarily due to longer-run factors, such as the rise of the clerical sector and increased education.…"/>
          <p:cNvSpPr txBox="1"/>
          <p:nvPr>
            <p:ph type="body" idx="4294967295"/>
          </p:nvPr>
        </p:nvSpPr>
        <p:spPr>
          <a:xfrm>
            <a:off x="457200" y="1568450"/>
            <a:ext cx="8229600" cy="4525963"/>
          </a:xfrm>
          <a:prstGeom prst="rect">
            <a:avLst/>
          </a:prstGeom>
        </p:spPr>
        <p:txBody>
          <a:bodyPr>
            <a:normAutofit fontScale="100000" lnSpcReduction="0"/>
          </a:bodyPr>
          <a:lstStyle/>
          <a:p>
            <a:pPr defTabSz="914400">
              <a:spcBef>
                <a:spcPts val="400"/>
              </a:spcBef>
              <a:buFontTx/>
              <a:defRPr sz="2000">
                <a:uFillTx/>
                <a:latin typeface="Times New Roman"/>
                <a:ea typeface="Times New Roman"/>
                <a:cs typeface="Times New Roman"/>
                <a:sym typeface="Times New Roman"/>
              </a:defRPr>
            </a:pPr>
            <a:r>
              <a:t>The wide-ranging shift in women's economic role af- ter World War II was primarily due to longer-run factors, such as the rise of the clerical sector and increased education. </a:t>
            </a:r>
          </a:p>
          <a:p>
            <a:pPr defTabSz="914400">
              <a:spcBef>
                <a:spcPts val="400"/>
              </a:spcBef>
              <a:buFontTx/>
              <a:defRPr sz="2000">
                <a:uFillTx/>
                <a:latin typeface="Times New Roman"/>
                <a:ea typeface="Times New Roman"/>
                <a:cs typeface="Times New Roman"/>
                <a:sym typeface="Times New Roman"/>
              </a:defRPr>
            </a:pPr>
            <a:r>
              <a:t>Evidence on "marriage bars" suggests that the rhetoric surrounding women's work changed only when the supply of young single women was substantially reduced and when the supply of well- educated, older, married women increased. </a:t>
            </a:r>
          </a:p>
          <a:p>
            <a:pPr lvl="1" marL="800100" indent="-342900" defTabSz="914400">
              <a:spcBef>
                <a:spcPts val="400"/>
              </a:spcBef>
              <a:buFontTx/>
              <a:buChar char="•"/>
              <a:defRPr sz="2000">
                <a:uFillTx/>
                <a:latin typeface="Times New Roman"/>
                <a:ea typeface="Times New Roman"/>
                <a:cs typeface="Times New Roman"/>
                <a:sym typeface="Times New Roman"/>
              </a:defRPr>
            </a:pPr>
            <a:r>
              <a:t>Demographic events culminated in the late 1940's to bring about these changes. </a:t>
            </a:r>
          </a:p>
          <a:p>
            <a:pPr defTabSz="914400">
              <a:spcBef>
                <a:spcPts val="400"/>
              </a:spcBef>
              <a:buFontTx/>
              <a:defRPr sz="2000">
                <a:uFillTx/>
                <a:latin typeface="Times New Roman"/>
                <a:ea typeface="Times New Roman"/>
                <a:cs typeface="Times New Roman"/>
                <a:sym typeface="Times New Roman"/>
              </a:defRPr>
            </a:pPr>
            <a:r>
              <a:t>There is considerable evidence from a variety of sources that the war had far less direct [long-run] influence on female labor supply than was believed. </a:t>
            </a:r>
          </a:p>
          <a:p>
            <a:pPr defTabSz="914400">
              <a:spcBef>
                <a:spcPts val="400"/>
              </a:spcBef>
              <a:buFontTx/>
              <a:defRPr sz="2000">
                <a:uFillTx/>
                <a:latin typeface="Times New Roman"/>
                <a:ea typeface="Times New Roman"/>
                <a:cs typeface="Times New Roman"/>
                <a:sym typeface="Times New Roman"/>
              </a:defRPr>
            </a:pPr>
            <a:r>
              <a:t>The Palmer Survey data have reinforced the conclusions of a growing literature that wartime work did not by itself greatly increase women's employment.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 name="Document: Abigail Smith Adams"/>
          <p:cNvSpPr txBox="1"/>
          <p:nvPr>
            <p:ph type="title" idx="4294967295"/>
          </p:nvPr>
        </p:nvSpPr>
        <p:spPr>
          <a:xfrm>
            <a:off x="457199" y="-1"/>
            <a:ext cx="8129233" cy="1156080"/>
          </a:xfrm>
          <a:prstGeom prst="rect">
            <a:avLst/>
          </a:prstGeom>
        </p:spPr>
        <p:txBody>
          <a:bodyPr lIns="50800" tIns="50800" rIns="50800" bIns="50800">
            <a:normAutofit fontScale="100000" lnSpcReduction="0"/>
          </a:bodyPr>
          <a:lstStyle>
            <a:lvl1pPr marL="33337" indent="-33337" defTabSz="768095">
              <a:defRPr sz="4703">
                <a:solidFill>
                  <a:srgbClr val="800000"/>
                </a:solidFill>
              </a:defRPr>
            </a:lvl1pPr>
          </a:lstStyle>
          <a:p>
            <a:pPr/>
            <a:r>
              <a:t>Document: Abigail Smith Adams</a:t>
            </a:r>
          </a:p>
        </p:txBody>
      </p:sp>
      <p:sp>
        <p:nvSpPr>
          <p:cNvPr id="77" name="Letter to John Adams 31 Mar-5 Apr 1776: &lt;https://tinyurl.com/dl20180226a&gt;……"/>
          <p:cNvSpPr txBox="1"/>
          <p:nvPr>
            <p:ph type="body" sz="quarter" idx="4294967295"/>
          </p:nvPr>
        </p:nvSpPr>
        <p:spPr>
          <a:xfrm>
            <a:off x="457199" y="1156078"/>
            <a:ext cx="4558770" cy="897965"/>
          </a:xfrm>
          <a:prstGeom prst="rect">
            <a:avLst/>
          </a:prstGeom>
        </p:spPr>
        <p:txBody>
          <a:bodyPr lIns="50800" tIns="50800" rIns="50800" bIns="50800">
            <a:normAutofit fontScale="100000" lnSpcReduction="0"/>
          </a:bodyPr>
          <a:lstStyle/>
          <a:p>
            <a:pPr marL="0" indent="0" defTabSz="768095">
              <a:buSzTx/>
              <a:buFontTx/>
              <a:buNone/>
              <a:defRPr sz="1512"/>
            </a:pPr>
            <a:r>
              <a:t>Letter to John Adams 31 Mar-5 Apr 1776: &lt;</a:t>
            </a:r>
            <a:r>
              <a:rPr u="sng">
                <a:solidFill>
                  <a:srgbClr val="0000FF"/>
                </a:solidFill>
                <a:uFill>
                  <a:solidFill>
                    <a:srgbClr val="0000FF"/>
                  </a:solidFill>
                </a:uFill>
                <a:hlinkClick r:id="rId2" invalidUrl="" action="" tgtFrame="" tooltip="" history="1" highlightClick="0" endSnd="0"/>
              </a:rPr>
              <a:t>https://tinyurl.com/dl20180226a</a:t>
            </a:r>
            <a:r>
              <a:t>&gt;…</a:t>
            </a:r>
          </a:p>
          <a:p>
            <a:pPr marL="0" indent="0" defTabSz="768095">
              <a:buSzTx/>
              <a:buFontTx/>
              <a:buNone/>
              <a:defRPr sz="1512"/>
            </a:pPr>
            <a:r>
              <a:t>Things to note about the letter as you read it:</a:t>
            </a:r>
          </a:p>
        </p:txBody>
      </p:sp>
      <p:pic>
        <p:nvPicPr>
          <p:cNvPr id="78" name="abigail_adams_-_Google_Search.png" descr="abigail_adams_-_Google_Search.png"/>
          <p:cNvPicPr>
            <a:picLocks noChangeAspect="1"/>
          </p:cNvPicPr>
          <p:nvPr/>
        </p:nvPicPr>
        <p:blipFill>
          <a:blip r:embed="rId3">
            <a:extLst/>
          </a:blip>
          <a:stretch>
            <a:fillRect/>
          </a:stretch>
        </p:blipFill>
        <p:spPr>
          <a:xfrm>
            <a:off x="5015968" y="1156078"/>
            <a:ext cx="3660828" cy="5111125"/>
          </a:xfrm>
          <a:prstGeom prst="rect">
            <a:avLst/>
          </a:prstGeom>
          <a:ln w="3175">
            <a:miter lim="400000"/>
          </a:ln>
        </p:spPr>
      </p:pic>
      <p:sp>
        <p:nvSpPr>
          <p:cNvPr id="79" name="Speling……"/>
          <p:cNvSpPr txBox="1"/>
          <p:nvPr/>
        </p:nvSpPr>
        <p:spPr>
          <a:xfrm>
            <a:off x="457199" y="2054042"/>
            <a:ext cx="4558770" cy="441496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285750" indent="-285750" defTabSz="822959">
              <a:spcBef>
                <a:spcPts val="700"/>
              </a:spcBef>
              <a:buSzPct val="100000"/>
              <a:buAutoNum type="arabicPeriod" startAt="1"/>
              <a:defRPr sz="1619"/>
            </a:pPr>
            <a:r>
              <a:t>Speling…</a:t>
            </a:r>
          </a:p>
          <a:p>
            <a:pPr marL="285750" indent="-285750" defTabSz="822959">
              <a:spcBef>
                <a:spcPts val="700"/>
              </a:spcBef>
              <a:buSzPct val="100000"/>
              <a:buAutoNum type="arabicPeriod" startAt="1"/>
              <a:defRPr sz="1619"/>
            </a:pPr>
            <a:r>
              <a:t>Public concerns:</a:t>
            </a:r>
          </a:p>
          <a:p>
            <a:pPr lvl="1" marL="600075" indent="-200025" defTabSz="822959">
              <a:spcBef>
                <a:spcPts val="700"/>
              </a:spcBef>
              <a:buSzPct val="75000"/>
              <a:buChar char="•"/>
              <a:defRPr sz="1619"/>
            </a:pPr>
            <a:r>
              <a:t>Suspicion of Virginia…</a:t>
            </a:r>
          </a:p>
          <a:p>
            <a:pPr lvl="1" marL="600075" indent="-200025" defTabSz="822959">
              <a:spcBef>
                <a:spcPts val="700"/>
              </a:spcBef>
              <a:buSzPct val="75000"/>
              <a:buChar char="•"/>
              <a:defRPr sz="1619"/>
            </a:pPr>
            <a:r>
              <a:t>State of Boston after the occupation…</a:t>
            </a:r>
          </a:p>
          <a:p>
            <a:pPr lvl="1" marL="600075" indent="-200025" defTabSz="822959">
              <a:spcBef>
                <a:spcPts val="700"/>
              </a:spcBef>
              <a:buSzPct val="75000"/>
              <a:buChar char="•"/>
              <a:defRPr sz="1619"/>
            </a:pPr>
            <a:r>
              <a:t>Power of the colonies to resist…</a:t>
            </a:r>
          </a:p>
          <a:p>
            <a:pPr lvl="1" marL="600075" indent="-200025" defTabSz="822959">
              <a:spcBef>
                <a:spcPts val="700"/>
              </a:spcBef>
              <a:buSzPct val="75000"/>
              <a:buChar char="•"/>
              <a:defRPr sz="1619"/>
            </a:pPr>
            <a:r>
              <a:t>Soapmaking… saltpeter… gunpowder…</a:t>
            </a:r>
          </a:p>
          <a:p>
            <a:pPr marL="285750" indent="-285750" defTabSz="822959">
              <a:spcBef>
                <a:spcPts val="700"/>
              </a:spcBef>
              <a:buSzPct val="100000"/>
              <a:buAutoNum type="arabicPeriod" startAt="1"/>
              <a:defRPr sz="1619"/>
            </a:pPr>
            <a:r>
              <a:t>Private concerns:</a:t>
            </a:r>
          </a:p>
          <a:p>
            <a:pPr lvl="1" marL="600075" indent="-200025" defTabSz="822959">
              <a:spcBef>
                <a:spcPts val="700"/>
              </a:spcBef>
              <a:buSzPct val="75000"/>
              <a:buChar char="•"/>
              <a:defRPr sz="1619"/>
            </a:pPr>
            <a:r>
              <a:t>Family security…</a:t>
            </a:r>
          </a:p>
          <a:p>
            <a:pPr lvl="1" marL="600075" indent="-200025" defTabSz="822959">
              <a:spcBef>
                <a:spcPts val="700"/>
              </a:spcBef>
              <a:buSzPct val="75000"/>
              <a:buChar char="•"/>
              <a:defRPr sz="1619"/>
            </a:pPr>
            <a:r>
              <a:t>“Gorge the Eldest… Billy the youngest… Becky Peck… your brother’s youngest child lies bad with convulsion fits…”</a:t>
            </a:r>
          </a:p>
          <a:p>
            <a:pPr lvl="1" marL="600075" indent="-200025" defTabSz="822959">
              <a:spcBef>
                <a:spcPts val="700"/>
              </a:spcBef>
              <a:buSzPct val="75000"/>
              <a:buChar char="•"/>
              <a:defRPr sz="1619"/>
            </a:pPr>
            <a:r>
              <a:t>Why don’t you write more, and at longer length?</a:t>
            </a:r>
          </a:p>
          <a:p>
            <a:pPr marL="285750" indent="-285750" defTabSz="822959">
              <a:spcBef>
                <a:spcPts val="700"/>
              </a:spcBef>
              <a:buSzPct val="100000"/>
              <a:buAutoNum type="arabicPeriod" startAt="1"/>
              <a:defRPr sz="1619"/>
            </a:pPr>
            <a:r>
              <a:t>Feminist concerns…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Assignment Next Time:"/>
          <p:cNvSpPr txBox="1"/>
          <p:nvPr>
            <p:ph type="title" idx="4294967295"/>
          </p:nvPr>
        </p:nvSpPr>
        <p:spPr>
          <a:xfrm>
            <a:off x="277663" y="-1"/>
            <a:ext cx="8572501" cy="1270001"/>
          </a:xfrm>
          <a:prstGeom prst="rect">
            <a:avLst/>
          </a:prstGeom>
        </p:spPr>
        <p:txBody>
          <a:bodyPr>
            <a:normAutofit fontScale="100000" lnSpcReduction="0"/>
          </a:bodyPr>
          <a:lstStyle>
            <a:lvl1pPr defTabSz="342900">
              <a:defRPr sz="6000">
                <a:solidFill>
                  <a:srgbClr val="800000"/>
                </a:solidFill>
              </a:defRPr>
            </a:lvl1pPr>
          </a:lstStyle>
          <a:p>
            <a:pPr/>
            <a:r>
              <a:t>Assignment Next Time:</a:t>
            </a:r>
          </a:p>
        </p:txBody>
      </p:sp>
      <p:sp>
        <p:nvSpPr>
          <p:cNvPr id="173" name="International Monetary Economics…"/>
          <p:cNvSpPr txBox="1"/>
          <p:nvPr>
            <p:ph type="body" idx="4294967295"/>
          </p:nvPr>
        </p:nvSpPr>
        <p:spPr>
          <a:xfrm>
            <a:off x="277663" y="1270000"/>
            <a:ext cx="8572501" cy="5207000"/>
          </a:xfrm>
          <a:prstGeom prst="rect">
            <a:avLst/>
          </a:prstGeom>
        </p:spPr>
        <p:txBody>
          <a:bodyPr>
            <a:normAutofit fontScale="100000" lnSpcReduction="0"/>
          </a:bodyPr>
          <a:lstStyle/>
          <a:p>
            <a:pPr marL="0" indent="0" defTabSz="411479">
              <a:spcBef>
                <a:spcPts val="1000"/>
              </a:spcBef>
              <a:buSzTx/>
              <a:buFontTx/>
              <a:buNone/>
              <a:defRPr b="1" sz="3239">
                <a:solidFill>
                  <a:srgbClr val="2D3B45"/>
                </a:solidFill>
                <a:uFillTx/>
                <a:latin typeface="+mj-lt"/>
                <a:ea typeface="+mj-ea"/>
                <a:cs typeface="+mj-cs"/>
                <a:sym typeface="Helvetica"/>
              </a:defRPr>
            </a:pPr>
            <a:r>
              <a:t>International Monetary Economics</a:t>
            </a:r>
          </a:p>
          <a:p>
            <a:pPr marL="0" indent="0" defTabSz="411479">
              <a:spcBef>
                <a:spcPts val="1000"/>
              </a:spcBef>
              <a:buSzTx/>
              <a:buFontTx/>
              <a:buNone/>
              <a:defRPr b="1" sz="2159">
                <a:solidFill>
                  <a:srgbClr val="2D3B45"/>
                </a:solidFill>
                <a:uFillTx/>
                <a:latin typeface="Times New Roman"/>
                <a:ea typeface="Times New Roman"/>
                <a:cs typeface="Times New Roman"/>
                <a:sym typeface="Times New Roman"/>
              </a:defRPr>
            </a:pPr>
            <a:r>
              <a:t>Essay Topic</a:t>
            </a:r>
            <a:r>
              <a:rPr b="0"/>
              <a:t>:</a:t>
            </a:r>
            <a:endParaRPr b="0"/>
          </a:p>
          <a:p>
            <a:pPr marL="144378" indent="-144378" defTabSz="411479">
              <a:spcBef>
                <a:spcPts val="1000"/>
              </a:spcBef>
              <a:buFontTx/>
              <a:defRPr b="1" sz="2159">
                <a:solidFill>
                  <a:srgbClr val="2D3B45"/>
                </a:solidFill>
                <a:uFillTx/>
                <a:latin typeface="Times New Roman"/>
                <a:ea typeface="Times New Roman"/>
                <a:cs typeface="Times New Roman"/>
                <a:sym typeface="Times New Roman"/>
              </a:defRPr>
            </a:pPr>
            <a:r>
              <a:rPr b="0"/>
              <a:t>Textbooks say that the gold standard had internal mechanisms that worked automatically to maintain both price and balance-of-payments stability. Is that impression borne out by the analyses you read this week?</a:t>
            </a:r>
            <a:endParaRPr b="0"/>
          </a:p>
          <a:p>
            <a:pPr marL="0" indent="0" defTabSz="411479">
              <a:spcBef>
                <a:spcPts val="1000"/>
              </a:spcBef>
              <a:buSzTx/>
              <a:buFontTx/>
              <a:buNone/>
              <a:defRPr b="1" sz="2159">
                <a:solidFill>
                  <a:srgbClr val="2D3B45"/>
                </a:solidFill>
                <a:uFillTx/>
                <a:latin typeface="Times New Roman"/>
                <a:ea typeface="Times New Roman"/>
                <a:cs typeface="Times New Roman"/>
                <a:sym typeface="Times New Roman"/>
              </a:defRPr>
            </a:pPr>
            <a:endParaRPr b="0"/>
          </a:p>
          <a:p>
            <a:pPr marL="0" indent="0" defTabSz="411479">
              <a:spcBef>
                <a:spcPts val="1000"/>
              </a:spcBef>
              <a:buSzTx/>
              <a:buFontTx/>
              <a:buNone/>
              <a:defRPr b="1" sz="2159">
                <a:solidFill>
                  <a:srgbClr val="2D3B45"/>
                </a:solidFill>
                <a:uFillTx/>
                <a:latin typeface="Times New Roman"/>
                <a:ea typeface="Times New Roman"/>
                <a:cs typeface="Times New Roman"/>
                <a:sym typeface="Times New Roman"/>
              </a:defRPr>
            </a:pPr>
            <a:r>
              <a:t>Readings</a:t>
            </a:r>
            <a:r>
              <a:rPr b="0"/>
              <a:t>:</a:t>
            </a:r>
            <a:endParaRPr b="0"/>
          </a:p>
          <a:p>
            <a:pPr marL="411479" indent="-285750" defTabSz="411479">
              <a:spcBef>
                <a:spcPts val="1000"/>
              </a:spcBef>
              <a:buClr>
                <a:srgbClr val="2D3B45"/>
              </a:buClr>
              <a:buFont typeface="Helvetica Neue"/>
              <a:defRPr sz="2159">
                <a:solidFill>
                  <a:srgbClr val="2D3B45"/>
                </a:solidFill>
                <a:uFillTx/>
                <a:latin typeface="Times New Roman"/>
                <a:ea typeface="Times New Roman"/>
                <a:cs typeface="Times New Roman"/>
                <a:sym typeface="Times New Roman"/>
              </a:defRPr>
            </a:pPr>
            <a:r>
              <a:rPr b="1"/>
              <a:t>Michael Bordo and Hugh Rockoff</a:t>
            </a:r>
            <a:r>
              <a:t> (1996): </a:t>
            </a:r>
            <a:r>
              <a:rPr i="1"/>
              <a:t>The Gold Standard as a ‘Good Housekeeping Seal of Approval</a:t>
            </a:r>
            <a:r>
              <a:t> &lt;</a:t>
            </a:r>
            <a:r>
              <a:rPr u="sng">
                <a:solidFill>
                  <a:srgbClr val="0000FF"/>
                </a:solidFill>
                <a:uFill>
                  <a:solidFill>
                    <a:srgbClr val="0000FF"/>
                  </a:solidFill>
                </a:uFill>
                <a:hlinkClick r:id="rId2" invalidUrl="" action="" tgtFrame="" tooltip="" history="1" highlightClick="0" endSnd="0"/>
              </a:rPr>
              <a:t>https://www.jstor.org/stable/2123971?seq=1#page_scan_tab_contents</a:t>
            </a:r>
            <a:r>
              <a:t>&gt;</a:t>
            </a:r>
          </a:p>
          <a:p>
            <a:pPr marL="411479" indent="-285750" defTabSz="411479">
              <a:spcBef>
                <a:spcPts val="1000"/>
              </a:spcBef>
              <a:buClr>
                <a:srgbClr val="2D3B45"/>
              </a:buClr>
              <a:buFont typeface="Helvetica Neue"/>
              <a:defRPr sz="2159">
                <a:solidFill>
                  <a:srgbClr val="2D3B45"/>
                </a:solidFill>
                <a:uFillTx/>
                <a:latin typeface="Times New Roman"/>
                <a:ea typeface="Times New Roman"/>
                <a:cs typeface="Times New Roman"/>
                <a:sym typeface="Times New Roman"/>
              </a:defRPr>
            </a:pPr>
            <a:r>
              <a:rPr b="1"/>
              <a:t>Warren Weber</a:t>
            </a:r>
            <a:r>
              <a:t> (2016): </a:t>
            </a:r>
            <a:r>
              <a:rPr i="1"/>
              <a:t>A Bitcoin Standard: Lessons from the Gold Standard</a:t>
            </a:r>
            <a:r>
              <a:t> &lt;</a:t>
            </a:r>
            <a:r>
              <a:rPr u="sng">
                <a:solidFill>
                  <a:srgbClr val="0000FF"/>
                </a:solidFill>
                <a:uFill>
                  <a:solidFill>
                    <a:srgbClr val="0000FF"/>
                  </a:solidFill>
                </a:uFill>
                <a:hlinkClick r:id="rId3" invalidUrl="" action="" tgtFrame="" tooltip="" history="1" highlightClick="0" endSnd="0"/>
              </a:rPr>
              <a:t>http://www.bankofcanada.ca/2016/03/staff-working-paper-2016-14/</a:t>
            </a:r>
            <a:r>
              <a:t>&gt;</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Catch Our Breath…"/>
          <p:cNvSpPr txBox="1"/>
          <p:nvPr>
            <p:ph type="title"/>
          </p:nvPr>
        </p:nvSpPr>
        <p:spPr>
          <a:xfrm>
            <a:off x="390757" y="-1"/>
            <a:ext cx="8255001" cy="1587501"/>
          </a:xfrm>
          <a:prstGeom prst="rect">
            <a:avLst/>
          </a:prstGeom>
        </p:spPr>
        <p:txBody>
          <a:bodyPr/>
          <a:lstStyle>
            <a:lvl1pPr>
              <a:defRPr>
                <a:solidFill>
                  <a:srgbClr val="800000"/>
                </a:solidFill>
              </a:defRPr>
            </a:lvl1pPr>
          </a:lstStyle>
          <a:p>
            <a:pPr/>
            <a:r>
              <a:t>Catch Our Breath…</a:t>
            </a:r>
          </a:p>
        </p:txBody>
      </p:sp>
      <p:sp>
        <p:nvSpPr>
          <p:cNvPr id="176" name="Ask a couple of questions?…"/>
          <p:cNvSpPr txBox="1"/>
          <p:nvPr>
            <p:ph type="body" sz="half" idx="1"/>
          </p:nvPr>
        </p:nvSpPr>
        <p:spPr>
          <a:xfrm>
            <a:off x="390757" y="1508814"/>
            <a:ext cx="4127501" cy="4762501"/>
          </a:xfrm>
          <a:prstGeom prst="rect">
            <a:avLst/>
          </a:prstGeom>
        </p:spPr>
        <p:txBody>
          <a:bodyPr anchor="t"/>
          <a:lstStyle/>
          <a:p>
            <a:pPr>
              <a:spcBef>
                <a:spcPts val="800"/>
              </a:spcBef>
            </a:pPr>
            <a:r>
              <a:t>Ask a couple of questions? </a:t>
            </a:r>
          </a:p>
          <a:p>
            <a:pPr>
              <a:spcBef>
                <a:spcPts val="800"/>
              </a:spcBef>
            </a:pPr>
            <a:r>
              <a:t>Make a couple of comments?</a:t>
            </a:r>
          </a:p>
          <a:p>
            <a:pPr>
              <a:spcBef>
                <a:spcPts val="800"/>
              </a:spcBef>
            </a:pPr>
            <a:r>
              <a:t>Any more readings to recommend?</a:t>
            </a:r>
          </a:p>
        </p:txBody>
      </p:sp>
      <p:pic>
        <p:nvPicPr>
          <p:cNvPr id="177" name="Image" descr="Image"/>
          <p:cNvPicPr>
            <a:picLocks noChangeAspect="1"/>
          </p:cNvPicPr>
          <p:nvPr/>
        </p:nvPicPr>
        <p:blipFill>
          <a:blip r:embed="rId2">
            <a:extLst/>
          </a:blip>
          <a:stretch>
            <a:fillRect/>
          </a:stretch>
        </p:blipFill>
        <p:spPr>
          <a:xfrm>
            <a:off x="4518257" y="1508814"/>
            <a:ext cx="4127501" cy="4087583"/>
          </a:xfrm>
          <a:prstGeom prst="rect">
            <a:avLst/>
          </a:prstGeom>
          <a:ln w="3175">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Notes…"/>
          <p:cNvSpPr txBox="1"/>
          <p:nvPr>
            <p:ph type="title"/>
          </p:nvPr>
        </p:nvSpPr>
        <p:spPr>
          <a:xfrm>
            <a:off x="390757" y="-1"/>
            <a:ext cx="8255001" cy="1587501"/>
          </a:xfrm>
          <a:prstGeom prst="rect">
            <a:avLst/>
          </a:prstGeom>
        </p:spPr>
        <p:txBody>
          <a:bodyPr/>
          <a:lstStyle>
            <a:lvl1pPr>
              <a:defRPr>
                <a:solidFill>
                  <a:srgbClr val="800000"/>
                </a:solidFill>
              </a:defRPr>
            </a:lvl1pPr>
          </a:lstStyle>
          <a:p>
            <a:pPr/>
            <a:r>
              <a:t>Notes…</a:t>
            </a:r>
          </a:p>
        </p:txBody>
      </p:sp>
      <p:sp>
        <p:nvSpPr>
          <p:cNvPr id="180" name="Body"/>
          <p:cNvSpPr txBox="1"/>
          <p:nvPr>
            <p:ph type="body" sz="half" idx="1"/>
          </p:nvPr>
        </p:nvSpPr>
        <p:spPr>
          <a:xfrm>
            <a:off x="390757" y="1508814"/>
            <a:ext cx="4127501" cy="4087583"/>
          </a:xfrm>
          <a:prstGeom prst="rect">
            <a:avLst/>
          </a:prstGeom>
        </p:spPr>
        <p:txBody>
          <a:bodyPr anchor="t"/>
          <a:lstStyle/>
          <a:p>
            <a:pPr>
              <a:spcBef>
                <a:spcPts val="800"/>
              </a:spcBef>
            </a:pPr>
          </a:p>
        </p:txBody>
      </p:sp>
      <p:pic>
        <p:nvPicPr>
          <p:cNvPr id="181" name="Image" descr="Image"/>
          <p:cNvPicPr>
            <a:picLocks noChangeAspect="1"/>
          </p:cNvPicPr>
          <p:nvPr/>
        </p:nvPicPr>
        <p:blipFill>
          <a:blip r:embed="rId2">
            <a:extLst/>
          </a:blip>
          <a:stretch>
            <a:fillRect/>
          </a:stretch>
        </p:blipFill>
        <p:spPr>
          <a:xfrm>
            <a:off x="4518257" y="1508814"/>
            <a:ext cx="4127501" cy="4087583"/>
          </a:xfrm>
          <a:prstGeom prst="rect">
            <a:avLst/>
          </a:prstGeom>
          <a:ln w="3175">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Global and “Western” Numbers"/>
          <p:cNvSpPr txBox="1"/>
          <p:nvPr>
            <p:ph type="title" idx="4294967295"/>
          </p:nvPr>
        </p:nvSpPr>
        <p:spPr>
          <a:xfrm>
            <a:off x="277663" y="-1"/>
            <a:ext cx="8572501" cy="1270001"/>
          </a:xfrm>
          <a:prstGeom prst="rect">
            <a:avLst/>
          </a:prstGeom>
        </p:spPr>
        <p:txBody>
          <a:bodyPr>
            <a:normAutofit fontScale="100000" lnSpcReduction="0"/>
          </a:bodyPr>
          <a:lstStyle>
            <a:lvl1pPr defTabSz="338327">
              <a:defRPr sz="4440"/>
            </a:lvl1pPr>
          </a:lstStyle>
          <a:p>
            <a:pPr/>
            <a:r>
              <a:t>Global and “Western” Numbers</a:t>
            </a:r>
          </a:p>
        </p:txBody>
      </p:sp>
      <p:sp>
        <p:nvSpPr>
          <p:cNvPr id="18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5" name="Image" descr="Image"/>
          <p:cNvPicPr>
            <a:picLocks noChangeAspect="1"/>
          </p:cNvPicPr>
          <p:nvPr/>
        </p:nvPicPr>
        <p:blipFill>
          <a:blip r:embed="rId2">
            <a:extLst/>
          </a:blip>
          <a:srcRect l="0" t="0" r="0" b="14140"/>
          <a:stretch>
            <a:fillRect/>
          </a:stretch>
        </p:blipFill>
        <p:spPr>
          <a:xfrm>
            <a:off x="558063" y="945011"/>
            <a:ext cx="7918413" cy="4615548"/>
          </a:xfrm>
          <a:prstGeom prst="rect">
            <a:avLst/>
          </a:prstGeom>
          <a:ln w="12700">
            <a:miter lim="400000"/>
          </a:ln>
        </p:spPr>
      </p:pic>
      <p:sp>
        <p:nvSpPr>
          <p:cNvPr id="186" name="The Commercial Revolution acceleration appears everywhere…"/>
          <p:cNvSpPr txBox="1"/>
          <p:nvPr>
            <p:ph type="body" sz="quarter" idx="4294967295"/>
          </p:nvPr>
        </p:nvSpPr>
        <p:spPr>
          <a:xfrm>
            <a:off x="277663" y="5616704"/>
            <a:ext cx="8572501" cy="964573"/>
          </a:xfrm>
          <a:prstGeom prst="rect">
            <a:avLst/>
          </a:prstGeom>
        </p:spPr>
        <p:txBody>
          <a:bodyPr>
            <a:normAutofit fontScale="100000" lnSpcReduction="0"/>
          </a:bodyPr>
          <a:lstStyle/>
          <a:p>
            <a:pPr marL="161223" indent="-161223" defTabSz="306324">
              <a:spcBef>
                <a:spcPts val="800"/>
              </a:spcBef>
              <a:buFontTx/>
              <a:defRPr sz="1608">
                <a:latin typeface="Times New Roman"/>
                <a:ea typeface="Times New Roman"/>
                <a:cs typeface="Times New Roman"/>
                <a:sym typeface="Times New Roman"/>
              </a:defRPr>
            </a:pPr>
            <a:r>
              <a:t>The Commercial Revolution acceleration appears </a:t>
            </a:r>
            <a:r>
              <a:rPr i="1"/>
              <a:t>everywhere</a:t>
            </a:r>
            <a:r>
              <a:t> </a:t>
            </a:r>
          </a:p>
          <a:p>
            <a:pPr lvl="1" marL="416493" indent="-161223" defTabSz="306324">
              <a:spcBef>
                <a:spcPts val="800"/>
              </a:spcBef>
              <a:buFontTx/>
              <a:buChar char="•"/>
              <a:defRPr sz="1608">
                <a:latin typeface="Times New Roman"/>
                <a:ea typeface="Times New Roman"/>
                <a:cs typeface="Times New Roman"/>
                <a:sym typeface="Times New Roman"/>
              </a:defRPr>
            </a:pPr>
            <a:r>
              <a:t>Due to globalization</a:t>
            </a:r>
          </a:p>
          <a:p>
            <a:pPr lvl="1" marL="416493" indent="-161223" defTabSz="306324">
              <a:spcBef>
                <a:spcPts val="800"/>
              </a:spcBef>
              <a:buFontTx/>
              <a:buChar char="•"/>
              <a:defRPr sz="1608">
                <a:latin typeface="Times New Roman"/>
                <a:ea typeface="Times New Roman"/>
                <a:cs typeface="Times New Roman"/>
                <a:sym typeface="Times New Roman"/>
              </a:defRPr>
            </a:pPr>
            <a:r>
              <a:t>And especially to the “Columbian Exchange”</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Western” Numbers"/>
          <p:cNvSpPr txBox="1"/>
          <p:nvPr>
            <p:ph type="title" idx="4294967295"/>
          </p:nvPr>
        </p:nvSpPr>
        <p:spPr>
          <a:xfrm>
            <a:off x="277663" y="-1"/>
            <a:ext cx="8572501" cy="1270001"/>
          </a:xfrm>
          <a:prstGeom prst="rect">
            <a:avLst/>
          </a:prstGeom>
        </p:spPr>
        <p:txBody>
          <a:bodyPr>
            <a:normAutofit fontScale="100000" lnSpcReduction="0"/>
          </a:bodyPr>
          <a:lstStyle>
            <a:lvl1pPr>
              <a:defRPr sz="6000"/>
            </a:lvl1pPr>
          </a:lstStyle>
          <a:p>
            <a:pPr/>
            <a:r>
              <a:t>“Western” Numbers</a:t>
            </a:r>
          </a:p>
        </p:txBody>
      </p:sp>
      <p:sp>
        <p:nvSpPr>
          <p:cNvPr id="18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0" name="Is ‘the west’ special between 800 and 1500?…"/>
          <p:cNvSpPr txBox="1"/>
          <p:nvPr>
            <p:ph type="body" sz="quarter" idx="4294967295"/>
          </p:nvPr>
        </p:nvSpPr>
        <p:spPr>
          <a:xfrm>
            <a:off x="277663" y="5555295"/>
            <a:ext cx="8572501" cy="984886"/>
          </a:xfrm>
          <a:prstGeom prst="rect">
            <a:avLst/>
          </a:prstGeom>
        </p:spPr>
        <p:txBody>
          <a:bodyPr>
            <a:normAutofit fontScale="100000" lnSpcReduction="0"/>
          </a:bodyPr>
          <a:lstStyle>
            <a:lvl1pPr marL="240631" indent="-240631">
              <a:spcBef>
                <a:spcPts val="1200"/>
              </a:spcBef>
              <a:buFontTx/>
              <a:defRPr sz="2400">
                <a:latin typeface="Times New Roman"/>
                <a:ea typeface="Times New Roman"/>
                <a:cs typeface="Times New Roman"/>
                <a:sym typeface="Times New Roman"/>
              </a:defRPr>
            </a:lvl1pPr>
            <a:lvl2pPr marL="621631" indent="-240631">
              <a:spcBef>
                <a:spcPts val="1200"/>
              </a:spcBef>
              <a:buFontTx/>
              <a:buChar char="•"/>
              <a:defRPr sz="2400">
                <a:latin typeface="Times New Roman"/>
                <a:ea typeface="Times New Roman"/>
                <a:cs typeface="Times New Roman"/>
                <a:sym typeface="Times New Roman"/>
              </a:defRPr>
            </a:lvl2pPr>
          </a:lstStyle>
          <a:p>
            <a:pPr/>
            <a:r>
              <a:t>Is ‘the west’ special between 800 and 1500?</a:t>
            </a:r>
          </a:p>
          <a:p>
            <a:pPr lvl="1"/>
            <a:r>
              <a:t>Or is it just recovery from a Dark Age depression?</a:t>
            </a:r>
          </a:p>
        </p:txBody>
      </p:sp>
      <p:pic>
        <p:nvPicPr>
          <p:cNvPr id="191" name="Image" descr="Image"/>
          <p:cNvPicPr>
            <a:picLocks noChangeAspect="1"/>
          </p:cNvPicPr>
          <p:nvPr/>
        </p:nvPicPr>
        <p:blipFill>
          <a:blip r:embed="rId2">
            <a:extLst/>
          </a:blip>
          <a:stretch>
            <a:fillRect/>
          </a:stretch>
        </p:blipFill>
        <p:spPr>
          <a:xfrm>
            <a:off x="277663" y="989327"/>
            <a:ext cx="8572501" cy="4279688"/>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Reading Engerman and Sokoloff"/>
          <p:cNvSpPr txBox="1"/>
          <p:nvPr>
            <p:ph type="title" idx="4294967295"/>
          </p:nvPr>
        </p:nvSpPr>
        <p:spPr>
          <a:xfrm>
            <a:off x="277663" y="-1"/>
            <a:ext cx="8572501" cy="1270001"/>
          </a:xfrm>
          <a:prstGeom prst="rect">
            <a:avLst/>
          </a:prstGeom>
        </p:spPr>
        <p:txBody>
          <a:bodyPr>
            <a:normAutofit fontScale="100000" lnSpcReduction="0"/>
          </a:bodyPr>
          <a:lstStyle>
            <a:lvl1pPr defTabSz="246888">
              <a:defRPr sz="4266">
                <a:solidFill>
                  <a:srgbClr val="800000"/>
                </a:solidFill>
              </a:defRPr>
            </a:lvl1pPr>
          </a:lstStyle>
          <a:p>
            <a:pPr/>
            <a:r>
              <a:t>Reading Engerman and Sokoloff</a:t>
            </a:r>
          </a:p>
        </p:txBody>
      </p:sp>
      <p:sp>
        <p:nvSpPr>
          <p:cNvPr id="194" name="Stanley Engerman and Kenneth Sokoloff (1994): Factor Endowments, Institutions and Differential Paths of Development among New World Economies &lt;http://papers.nber.org/papers/h0066&gt;:"/>
          <p:cNvSpPr txBox="1"/>
          <p:nvPr>
            <p:ph type="body" sz="quarter" idx="4294967295"/>
          </p:nvPr>
        </p:nvSpPr>
        <p:spPr>
          <a:xfrm>
            <a:off x="277663" y="1270000"/>
            <a:ext cx="3932961" cy="913841"/>
          </a:xfrm>
          <a:prstGeom prst="rect">
            <a:avLst/>
          </a:prstGeom>
        </p:spPr>
        <p:txBody>
          <a:bodyPr>
            <a:normAutofit fontScale="100000" lnSpcReduction="0"/>
          </a:bodyPr>
          <a:lstStyle>
            <a:lvl1pPr marL="0" indent="0" defTabSz="182880">
              <a:spcBef>
                <a:spcPts val="300"/>
              </a:spcBef>
              <a:buSzTx/>
              <a:buFontTx/>
              <a:buNone/>
              <a:defRPr b="1" sz="1040"/>
            </a:lvl1pPr>
          </a:lstStyle>
          <a:p>
            <a:pPr/>
            <a:r>
              <a:t>Stanley Engerman and Kenneth Sokoloff (1994): Factor Endowments, Institutions and Differential Paths of Development among New World Economies &lt;http://papers.nber.org/papers/h0066&gt;:</a:t>
            </a:r>
          </a:p>
        </p:txBody>
      </p:sp>
      <p:sp>
        <p:nvSpPr>
          <p:cNvPr id="195" name="Engerman and Sokoloff: A historical take on the “reversal of fortune” and “institutions” literatures……"/>
          <p:cNvSpPr txBox="1"/>
          <p:nvPr/>
        </p:nvSpPr>
        <p:spPr>
          <a:xfrm>
            <a:off x="277663" y="1891661"/>
            <a:ext cx="3932961" cy="466851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157734" indent="-157734" defTabSz="210311">
              <a:spcBef>
                <a:spcPts val="500"/>
              </a:spcBef>
              <a:buSzPct val="100000"/>
              <a:buFont typeface="Arial"/>
              <a:buChar char="•"/>
              <a:defRPr sz="1380"/>
            </a:pPr>
            <a:r>
              <a:t>Engerman and Sokoloff: A historical take on the “reversal of fortune” and “institutions” literatures…</a:t>
            </a:r>
          </a:p>
          <a:p>
            <a:pPr marL="157734" indent="-157734" defTabSz="210311">
              <a:spcBef>
                <a:spcPts val="500"/>
              </a:spcBef>
              <a:buSzPct val="100000"/>
              <a:buFont typeface="Arial"/>
              <a:buChar char="•"/>
              <a:defRPr sz="1380"/>
            </a:pPr>
            <a:r>
              <a:t>Variables that “win” regressions:</a:t>
            </a:r>
          </a:p>
          <a:p>
            <a:pPr marL="157734" indent="-157734" defTabSz="210311">
              <a:spcBef>
                <a:spcPts val="500"/>
              </a:spcBef>
              <a:buSzPct val="100000"/>
              <a:buFont typeface="Arial"/>
              <a:buChar char="•"/>
              <a:defRPr sz="1380"/>
            </a:pPr>
            <a:r>
              <a:t>Not in sub-Saharan Africa</a:t>
            </a:r>
          </a:p>
          <a:p>
            <a:pPr marL="157734" indent="-157734" defTabSz="210311">
              <a:spcBef>
                <a:spcPts val="500"/>
              </a:spcBef>
              <a:buSzPct val="100000"/>
              <a:buFont typeface="Arial"/>
              <a:buChar char="•"/>
              <a:defRPr sz="1380"/>
            </a:pPr>
            <a:r>
              <a:t>Distance from the equator</a:t>
            </a:r>
          </a:p>
          <a:p>
            <a:pPr marL="157734" indent="-157734" defTabSz="210311">
              <a:spcBef>
                <a:spcPts val="500"/>
              </a:spcBef>
              <a:buSzPct val="100000"/>
              <a:buFont typeface="Arial"/>
              <a:buChar char="•"/>
              <a:defRPr sz="1380"/>
            </a:pPr>
            <a:r>
              <a:t>Source of your colonial settler population or your colonial administrators (“legal origins”)</a:t>
            </a:r>
          </a:p>
          <a:p>
            <a:pPr marL="157734" indent="-157734" defTabSz="210311">
              <a:spcBef>
                <a:spcPts val="500"/>
              </a:spcBef>
              <a:buSzPct val="100000"/>
              <a:buFont typeface="Arial"/>
              <a:buChar char="•"/>
              <a:defRPr sz="1380"/>
            </a:pPr>
            <a:r>
              <a:t>Investment—especially equipment investment</a:t>
            </a:r>
          </a:p>
          <a:p>
            <a:pPr marL="157734" indent="-157734" defTabSz="210311">
              <a:spcBef>
                <a:spcPts val="500"/>
              </a:spcBef>
              <a:buSzPct val="100000"/>
              <a:buFont typeface="Arial"/>
              <a:buChar char="•"/>
              <a:defRPr sz="1380"/>
            </a:pPr>
            <a:r>
              <a:t>Look for instruments?</a:t>
            </a:r>
          </a:p>
          <a:p>
            <a:pPr marL="157734" indent="-157734" defTabSz="210311">
              <a:spcBef>
                <a:spcPts val="500"/>
              </a:spcBef>
              <a:buSzPct val="100000"/>
              <a:buFont typeface="Arial"/>
              <a:buChar char="•"/>
              <a:defRPr sz="1380"/>
            </a:pPr>
            <a:r>
              <a:t>Adding instruments—even invalid instruments—raises the r2 of the first stage…</a:t>
            </a:r>
          </a:p>
          <a:p>
            <a:pPr marL="157734" indent="-157734" defTabSz="210311">
              <a:spcBef>
                <a:spcPts val="500"/>
              </a:spcBef>
              <a:buSzPct val="100000"/>
              <a:buFont typeface="Arial"/>
              <a:buChar char="•"/>
              <a:defRPr sz="1380"/>
            </a:pPr>
            <a:r>
              <a:t>If you have “a lot” of instruments, you will get OLS…</a:t>
            </a:r>
          </a:p>
          <a:p>
            <a:pPr marL="157734" indent="-157734" defTabSz="210311">
              <a:spcBef>
                <a:spcPts val="500"/>
              </a:spcBef>
              <a:buSzPct val="100000"/>
              <a:buFont typeface="Arial"/>
              <a:buChar char="•"/>
              <a:defRPr sz="1380"/>
            </a:pPr>
            <a:r>
              <a:t>Staiger and Stock: need 10-20 observations per instrument…</a:t>
            </a:r>
          </a:p>
          <a:p>
            <a:pPr marL="157734" indent="-157734" defTabSz="210311">
              <a:spcBef>
                <a:spcPts val="500"/>
              </a:spcBef>
              <a:buSzPct val="100000"/>
              <a:buFont typeface="Arial"/>
              <a:buChar char="•"/>
              <a:defRPr sz="1380"/>
            </a:pPr>
            <a:r>
              <a:t>Tell stories?</a:t>
            </a:r>
          </a:p>
          <a:p>
            <a:pPr marL="157734" indent="-157734" defTabSz="210311">
              <a:spcBef>
                <a:spcPts val="500"/>
              </a:spcBef>
              <a:buSzPct val="100000"/>
              <a:buFont typeface="Arial"/>
              <a:buChar char="•"/>
              <a:defRPr sz="1380"/>
            </a:pPr>
            <a:r>
              <a:t>Correlations, causal experiments, case studies…</a:t>
            </a:r>
          </a:p>
        </p:txBody>
      </p:sp>
      <p:pic>
        <p:nvPicPr>
          <p:cNvPr id="196" name="www_nber_org_papers_h0066_pdf.png" descr="www_nber_org_papers_h0066_pdf.png"/>
          <p:cNvPicPr>
            <a:picLocks noChangeAspect="0"/>
          </p:cNvPicPr>
          <p:nvPr/>
        </p:nvPicPr>
        <p:blipFill>
          <a:blip r:embed="rId2">
            <a:extLst/>
          </a:blip>
          <a:stretch>
            <a:fillRect/>
          </a:stretch>
        </p:blipFill>
        <p:spPr>
          <a:xfrm>
            <a:off x="4210623" y="1270000"/>
            <a:ext cx="4639541" cy="5030984"/>
          </a:xfrm>
          <a:prstGeom prst="rect">
            <a:avLst/>
          </a:prstGeom>
          <a:ln w="3175">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Engerman and Sokoloff: “Reversal of Fortune” and “Institutions” Literatures"/>
          <p:cNvSpPr txBox="1"/>
          <p:nvPr>
            <p:ph type="title" idx="4294967295"/>
          </p:nvPr>
        </p:nvSpPr>
        <p:spPr>
          <a:xfrm>
            <a:off x="457200" y="274637"/>
            <a:ext cx="8229600" cy="1143001"/>
          </a:xfrm>
          <a:prstGeom prst="rect">
            <a:avLst/>
          </a:prstGeom>
        </p:spPr>
        <p:txBody>
          <a:bodyPr>
            <a:normAutofit fontScale="100000" lnSpcReduction="0"/>
          </a:bodyPr>
          <a:lstStyle>
            <a:lvl1pPr defTabSz="352043">
              <a:defRPr sz="3387"/>
            </a:lvl1pPr>
          </a:lstStyle>
          <a:p>
            <a:pPr/>
            <a:r>
              <a:t>Engerman and Sokoloff: “Reversal of Fortune” and “Institutions” Literatures</a:t>
            </a:r>
          </a:p>
        </p:txBody>
      </p:sp>
      <p:sp>
        <p:nvSpPr>
          <p:cNvPr id="199" name="Variables that “win” regressions:…"/>
          <p:cNvSpPr txBox="1"/>
          <p:nvPr>
            <p:ph type="body" idx="4294967295"/>
          </p:nvPr>
        </p:nvSpPr>
        <p:spPr>
          <a:xfrm>
            <a:off x="457200" y="1436687"/>
            <a:ext cx="8229600" cy="5024406"/>
          </a:xfrm>
          <a:prstGeom prst="rect">
            <a:avLst/>
          </a:prstGeom>
        </p:spPr>
        <p:txBody>
          <a:bodyPr>
            <a:normAutofit fontScale="100000" lnSpcReduction="0"/>
          </a:bodyPr>
          <a:lstStyle/>
          <a:p>
            <a:pPr marL="240029" indent="-240029" defTabSz="320039">
              <a:spcBef>
                <a:spcPts val="500"/>
              </a:spcBef>
              <a:defRPr sz="2240"/>
            </a:pPr>
            <a:r>
              <a:t>Variables that “win” regressions:</a:t>
            </a:r>
          </a:p>
          <a:p>
            <a:pPr lvl="1" marL="560069" indent="-240029" defTabSz="320039">
              <a:spcBef>
                <a:spcPts val="500"/>
              </a:spcBef>
              <a:buChar char="•"/>
              <a:defRPr sz="2240"/>
            </a:pPr>
            <a:r>
              <a:t>Not in sub-Saharan Africa</a:t>
            </a:r>
          </a:p>
          <a:p>
            <a:pPr lvl="1" marL="560069" indent="-240029" defTabSz="320039">
              <a:spcBef>
                <a:spcPts val="500"/>
              </a:spcBef>
              <a:buChar char="•"/>
              <a:defRPr sz="2240"/>
            </a:pPr>
            <a:r>
              <a:t>Distance from the equator</a:t>
            </a:r>
          </a:p>
          <a:p>
            <a:pPr lvl="1" marL="560069" indent="-240029" defTabSz="320039">
              <a:spcBef>
                <a:spcPts val="500"/>
              </a:spcBef>
              <a:buChar char="•"/>
              <a:defRPr sz="2240"/>
            </a:pPr>
            <a:r>
              <a:t>Source of your colonial settler population or your colonial administrators (“legal origins”)</a:t>
            </a:r>
          </a:p>
          <a:p>
            <a:pPr lvl="1" marL="560069" indent="-240029" defTabSz="320039">
              <a:spcBef>
                <a:spcPts val="500"/>
              </a:spcBef>
              <a:buChar char="•"/>
              <a:defRPr sz="2240"/>
            </a:pPr>
            <a:r>
              <a:t>Investment—especially equipment investment</a:t>
            </a:r>
          </a:p>
          <a:p>
            <a:pPr marL="240029" indent="-240029" defTabSz="320039">
              <a:spcBef>
                <a:spcPts val="500"/>
              </a:spcBef>
              <a:defRPr sz="2240"/>
            </a:pPr>
            <a:r>
              <a:t>Look for instruments?</a:t>
            </a:r>
          </a:p>
          <a:p>
            <a:pPr lvl="1" marL="560069" indent="-240029" defTabSz="320039">
              <a:spcBef>
                <a:spcPts val="500"/>
              </a:spcBef>
              <a:buChar char="•"/>
              <a:defRPr sz="2240"/>
            </a:pPr>
            <a:r>
              <a:t>Adding instruments—even invalid instruments—raises the r</a:t>
            </a:r>
            <a:r>
              <a:rPr baseline="31999"/>
              <a:t>2</a:t>
            </a:r>
            <a:r>
              <a:t> of the first stage…</a:t>
            </a:r>
          </a:p>
          <a:p>
            <a:pPr lvl="1" marL="560069" indent="-240029" defTabSz="320039">
              <a:spcBef>
                <a:spcPts val="500"/>
              </a:spcBef>
              <a:buChar char="•"/>
              <a:defRPr sz="2240"/>
            </a:pPr>
            <a:r>
              <a:t>If you have “a lot” of instruments, you will get OLS…</a:t>
            </a:r>
          </a:p>
          <a:p>
            <a:pPr lvl="2" marL="880109" indent="-240029" defTabSz="320039">
              <a:spcBef>
                <a:spcPts val="500"/>
              </a:spcBef>
              <a:defRPr sz="2240"/>
            </a:pPr>
            <a:r>
              <a:t>Staiger and Stock: need 10-20 observations per instrument…</a:t>
            </a:r>
          </a:p>
          <a:p>
            <a:pPr marL="240029" indent="-240029" defTabSz="320039">
              <a:spcBef>
                <a:spcPts val="500"/>
              </a:spcBef>
              <a:defRPr sz="2240"/>
            </a:pPr>
            <a:r>
              <a:t>Tell stories?</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New World Populations"/>
          <p:cNvSpPr txBox="1"/>
          <p:nvPr>
            <p:ph type="title"/>
          </p:nvPr>
        </p:nvSpPr>
        <p:spPr>
          <a:xfrm>
            <a:off x="669726" y="0"/>
            <a:ext cx="7804548" cy="1518047"/>
          </a:xfrm>
          <a:prstGeom prst="rect">
            <a:avLst/>
          </a:prstGeom>
        </p:spPr>
        <p:txBody>
          <a:bodyPr/>
          <a:lstStyle>
            <a:lvl1pPr defTabSz="398442">
              <a:defRPr b="1" sz="5432">
                <a:solidFill>
                  <a:srgbClr val="000080"/>
                </a:solidFill>
                <a:latin typeface="+mj-lt"/>
                <a:ea typeface="+mj-ea"/>
                <a:cs typeface="+mj-cs"/>
                <a:sym typeface="Helvetica"/>
              </a:defRPr>
            </a:lvl1pPr>
          </a:lstStyle>
          <a:p>
            <a:pPr/>
            <a:r>
              <a:t>New World Populations</a:t>
            </a:r>
          </a:p>
        </p:txBody>
      </p:sp>
      <p:pic>
        <p:nvPicPr>
          <p:cNvPr id="202" name="www_nber_org_papers_h0066_pdf.png" descr="www_nber_org_papers_h0066_pdf.png"/>
          <p:cNvPicPr>
            <a:picLocks noChangeAspect="1"/>
          </p:cNvPicPr>
          <p:nvPr/>
        </p:nvPicPr>
        <p:blipFill>
          <a:blip r:embed="rId2">
            <a:extLst/>
          </a:blip>
          <a:stretch>
            <a:fillRect/>
          </a:stretch>
        </p:blipFill>
        <p:spPr>
          <a:xfrm>
            <a:off x="739838" y="1569950"/>
            <a:ext cx="7470598" cy="4950397"/>
          </a:xfrm>
          <a:prstGeom prst="rect">
            <a:avLst/>
          </a:prstGeom>
          <a:ln w="3175">
            <a:miter lim="400000"/>
          </a:ln>
        </p:spPr>
      </p:pic>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New World Growth"/>
          <p:cNvSpPr txBox="1"/>
          <p:nvPr>
            <p:ph type="title"/>
          </p:nvPr>
        </p:nvSpPr>
        <p:spPr>
          <a:xfrm>
            <a:off x="687869" y="5953"/>
            <a:ext cx="7804548" cy="1518048"/>
          </a:xfrm>
          <a:prstGeom prst="rect">
            <a:avLst/>
          </a:prstGeom>
        </p:spPr>
        <p:txBody>
          <a:bodyPr/>
          <a:lstStyle>
            <a:lvl1pPr>
              <a:defRPr b="1">
                <a:solidFill>
                  <a:srgbClr val="000080"/>
                </a:solidFill>
                <a:latin typeface="+mj-lt"/>
                <a:ea typeface="+mj-ea"/>
                <a:cs typeface="+mj-cs"/>
                <a:sym typeface="Helvetica"/>
              </a:defRPr>
            </a:lvl1pPr>
          </a:lstStyle>
          <a:p>
            <a:pPr/>
            <a:r>
              <a:t>New World Growth</a:t>
            </a:r>
          </a:p>
        </p:txBody>
      </p:sp>
      <p:pic>
        <p:nvPicPr>
          <p:cNvPr id="205" name="www_nber_org_papers_h0066_pdf.png" descr="www_nber_org_papers_h0066_pdf.png"/>
          <p:cNvPicPr>
            <a:picLocks noChangeAspect="1"/>
          </p:cNvPicPr>
          <p:nvPr/>
        </p:nvPicPr>
        <p:blipFill>
          <a:blip r:embed="rId2">
            <a:extLst/>
          </a:blip>
          <a:stretch>
            <a:fillRect/>
          </a:stretch>
        </p:blipFill>
        <p:spPr>
          <a:xfrm>
            <a:off x="1392752" y="2097639"/>
            <a:ext cx="6439779" cy="4543746"/>
          </a:xfrm>
          <a:prstGeom prst="rect">
            <a:avLst/>
          </a:prstGeom>
          <a:ln w="3175">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Engerman and Sokoloff: Very Long Run Consequences of Being Ruled by Slave- or Serf-Masters"/>
          <p:cNvSpPr txBox="1"/>
          <p:nvPr>
            <p:ph type="title" idx="4294967295"/>
          </p:nvPr>
        </p:nvSpPr>
        <p:spPr>
          <a:xfrm>
            <a:off x="457200" y="0"/>
            <a:ext cx="8229600" cy="1143001"/>
          </a:xfrm>
          <a:prstGeom prst="rect">
            <a:avLst/>
          </a:prstGeom>
        </p:spPr>
        <p:txBody>
          <a:bodyPr>
            <a:normAutofit fontScale="100000" lnSpcReduction="0"/>
          </a:bodyPr>
          <a:lstStyle>
            <a:lvl1pPr defTabSz="297179">
              <a:defRPr sz="2859"/>
            </a:lvl1pPr>
          </a:lstStyle>
          <a:p>
            <a:pPr/>
            <a:r>
              <a:t>Engerman and Sokoloff: Very Long Run Consequences of Being Ruled by Slave- or Serf-Masters</a:t>
            </a:r>
          </a:p>
        </p:txBody>
      </p:sp>
      <p:sp>
        <p:nvSpPr>
          <p:cNvPr id="208" name="Different labor systems as the result of the luck of history and “factor endowments”…"/>
          <p:cNvSpPr txBox="1"/>
          <p:nvPr>
            <p:ph type="body" sz="half" idx="4294967295"/>
          </p:nvPr>
        </p:nvSpPr>
        <p:spPr>
          <a:xfrm>
            <a:off x="457200" y="1436687"/>
            <a:ext cx="3175000" cy="5024406"/>
          </a:xfrm>
          <a:prstGeom prst="rect">
            <a:avLst/>
          </a:prstGeom>
        </p:spPr>
        <p:txBody>
          <a:bodyPr>
            <a:normAutofit fontScale="100000" lnSpcReduction="0"/>
          </a:bodyPr>
          <a:lstStyle/>
          <a:p>
            <a:pPr marL="216027" indent="-216027" defTabSz="288036">
              <a:spcBef>
                <a:spcPts val="400"/>
              </a:spcBef>
              <a:defRPr sz="2016"/>
            </a:pPr>
            <a:r>
              <a:t>Different labor systems as the result of the luck of history and “factor endowments”</a:t>
            </a:r>
          </a:p>
          <a:p>
            <a:pPr marL="216027" indent="-216027" defTabSz="288036">
              <a:spcBef>
                <a:spcPts val="400"/>
              </a:spcBef>
              <a:defRPr sz="2016"/>
            </a:pPr>
            <a:r>
              <a:t>How do you establish an unfree labor system?</a:t>
            </a:r>
          </a:p>
          <a:p>
            <a:pPr marL="216027" indent="-216027" defTabSz="288036">
              <a:spcBef>
                <a:spcPts val="400"/>
              </a:spcBef>
              <a:defRPr sz="2016"/>
            </a:pPr>
            <a:r>
              <a:t>How do you maintain an unfree labor system?</a:t>
            </a:r>
          </a:p>
          <a:p>
            <a:pPr marL="216027" indent="-216027" defTabSz="288036">
              <a:spcBef>
                <a:spcPts val="400"/>
              </a:spcBef>
              <a:defRPr sz="2016"/>
            </a:pPr>
            <a:r>
              <a:t>What does having an unfree labor system do to elite incentives?</a:t>
            </a:r>
          </a:p>
          <a:p>
            <a:pPr marL="216027" indent="-216027" defTabSz="288036">
              <a:spcBef>
                <a:spcPts val="400"/>
              </a:spcBef>
              <a:defRPr sz="2016"/>
            </a:pPr>
            <a:r>
              <a:t>Does the elite control the economy? If so, does it control it in its long-run interest?</a:t>
            </a:r>
          </a:p>
        </p:txBody>
      </p:sp>
      <p:pic>
        <p:nvPicPr>
          <p:cNvPr id="209" name="www_nber_org_papers_h0066_pdf.png" descr="www_nber_org_papers_h0066_pdf.png"/>
          <p:cNvPicPr>
            <a:picLocks noChangeAspect="0"/>
          </p:cNvPicPr>
          <p:nvPr/>
        </p:nvPicPr>
        <p:blipFill>
          <a:blip r:embed="rId2">
            <a:extLst/>
          </a:blip>
          <a:stretch>
            <a:fillRect/>
          </a:stretch>
        </p:blipFill>
        <p:spPr>
          <a:xfrm>
            <a:off x="3632200" y="1417637"/>
            <a:ext cx="5054600" cy="5024406"/>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 name="Abigail Smith and John Adams: Fecundity"/>
          <p:cNvSpPr txBox="1"/>
          <p:nvPr>
            <p:ph type="title" idx="4294967295"/>
          </p:nvPr>
        </p:nvSpPr>
        <p:spPr>
          <a:xfrm>
            <a:off x="457199" y="-1"/>
            <a:ext cx="8219597" cy="1156080"/>
          </a:xfrm>
          <a:prstGeom prst="rect">
            <a:avLst/>
          </a:prstGeom>
        </p:spPr>
        <p:txBody>
          <a:bodyPr lIns="50800" tIns="50800" rIns="50800" bIns="50800">
            <a:normAutofit fontScale="100000" lnSpcReduction="0"/>
          </a:bodyPr>
          <a:lstStyle>
            <a:lvl1pPr marL="26193" indent="-26193" defTabSz="603504">
              <a:defRPr sz="3696"/>
            </a:lvl1pPr>
          </a:lstStyle>
          <a:p>
            <a:pPr/>
            <a:r>
              <a:t>Abigail Smith and John Adams: Fecundity</a:t>
            </a:r>
          </a:p>
        </p:txBody>
      </p:sp>
      <p:sp>
        <p:nvSpPr>
          <p:cNvPr id="82" name="Abigail Smith (20) married John Adams (30) in 1764:…"/>
          <p:cNvSpPr txBox="1"/>
          <p:nvPr>
            <p:ph type="body" sz="half" idx="4294967295"/>
          </p:nvPr>
        </p:nvSpPr>
        <p:spPr>
          <a:xfrm>
            <a:off x="679141" y="1156078"/>
            <a:ext cx="4136795" cy="5111125"/>
          </a:xfrm>
          <a:prstGeom prst="rect">
            <a:avLst/>
          </a:prstGeom>
        </p:spPr>
        <p:txBody>
          <a:bodyPr lIns="50800" tIns="50800" rIns="50800" bIns="50800">
            <a:normAutofit fontScale="100000" lnSpcReduction="0"/>
          </a:bodyPr>
          <a:lstStyle/>
          <a:p>
            <a:pPr marL="0" indent="0" defTabSz="749808">
              <a:spcBef>
                <a:spcPts val="600"/>
              </a:spcBef>
              <a:buSzTx/>
              <a:buFontTx/>
              <a:buNone/>
              <a:defRPr sz="1968"/>
            </a:pPr>
            <a:r>
              <a:t>Abigail Smith (20) married John Adams (30) in 1764:</a:t>
            </a:r>
          </a:p>
          <a:p>
            <a:pPr marL="242993" indent="-242993" defTabSz="749808">
              <a:spcBef>
                <a:spcPts val="600"/>
              </a:spcBef>
              <a:buSzPct val="75000"/>
              <a:buFontTx/>
              <a:defRPr sz="1968"/>
            </a:pPr>
            <a:r>
              <a:t>Children:</a:t>
            </a:r>
          </a:p>
          <a:p>
            <a:pPr lvl="1" marL="607483" indent="-242993" defTabSz="749808">
              <a:spcBef>
                <a:spcPts val="600"/>
              </a:spcBef>
              <a:buSzPct val="75000"/>
              <a:buFontTx/>
              <a:buChar char="•"/>
              <a:defRPr sz="1968"/>
            </a:pPr>
            <a:r>
              <a:t>Abigail ("Nabby") 1765–1813</a:t>
            </a:r>
          </a:p>
          <a:p>
            <a:pPr lvl="1" marL="607483" indent="-242993" defTabSz="749808">
              <a:spcBef>
                <a:spcPts val="600"/>
              </a:spcBef>
              <a:buSzPct val="75000"/>
              <a:buFontTx/>
              <a:buChar char="•"/>
              <a:defRPr sz="1968"/>
            </a:pPr>
            <a:r>
              <a:t>John Quincy Adams 1767–1848</a:t>
            </a:r>
          </a:p>
          <a:p>
            <a:pPr lvl="1" marL="607483" indent="-242993" defTabSz="749808">
              <a:spcBef>
                <a:spcPts val="600"/>
              </a:spcBef>
              <a:buSzPct val="75000"/>
              <a:buFontTx/>
              <a:buChar char="•"/>
              <a:defRPr sz="1968"/>
            </a:pPr>
            <a:r>
              <a:t>Grace Susanna ("Suky") 1768–70</a:t>
            </a:r>
          </a:p>
          <a:p>
            <a:pPr lvl="1" marL="607483" indent="-242993" defTabSz="749808">
              <a:spcBef>
                <a:spcPts val="600"/>
              </a:spcBef>
              <a:buSzPct val="75000"/>
              <a:buFontTx/>
              <a:buChar char="•"/>
              <a:defRPr sz="1968"/>
            </a:pPr>
            <a:r>
              <a:t>Charles 1770–1800</a:t>
            </a:r>
          </a:p>
          <a:p>
            <a:pPr lvl="1" marL="607483" indent="-242993" defTabSz="749808">
              <a:spcBef>
                <a:spcPts val="600"/>
              </a:spcBef>
              <a:buSzPct val="75000"/>
              <a:buFontTx/>
              <a:buChar char="•"/>
              <a:defRPr sz="1968"/>
            </a:pPr>
            <a:r>
              <a:t>Thomas Boylston Adams 1772–1832</a:t>
            </a:r>
          </a:p>
          <a:p>
            <a:pPr lvl="1" marL="607483" indent="-242993" defTabSz="749808">
              <a:spcBef>
                <a:spcPts val="600"/>
              </a:spcBef>
              <a:buSzPct val="75000"/>
              <a:buFontTx/>
              <a:buChar char="•"/>
              <a:defRPr sz="1968"/>
            </a:pPr>
            <a:r>
              <a:t>Elizabeth (stillborn) 1777</a:t>
            </a:r>
          </a:p>
          <a:p>
            <a:pPr marL="242993" indent="-242993" defTabSz="749808">
              <a:spcBef>
                <a:spcPts val="600"/>
              </a:spcBef>
              <a:buSzPct val="75000"/>
              <a:buFontTx/>
              <a:defRPr sz="1968"/>
            </a:pPr>
            <a:r>
              <a:t>Then they stopped…</a:t>
            </a:r>
          </a:p>
          <a:p>
            <a:pPr marL="242993" indent="-242993" defTabSz="749808">
              <a:spcBef>
                <a:spcPts val="600"/>
              </a:spcBef>
              <a:buSzPct val="75000"/>
              <a:buFontTx/>
              <a:defRPr sz="1968"/>
            </a:pPr>
            <a:r>
              <a:t>She ran his Braintree-Boston operation…</a:t>
            </a:r>
          </a:p>
        </p:txBody>
      </p:sp>
      <p:pic>
        <p:nvPicPr>
          <p:cNvPr id="83" name="abigail_adams_-_Google_Search.png" descr="abigail_adams_-_Google_Search.png"/>
          <p:cNvPicPr>
            <a:picLocks noChangeAspect="1"/>
          </p:cNvPicPr>
          <p:nvPr/>
        </p:nvPicPr>
        <p:blipFill>
          <a:blip r:embed="rId2">
            <a:extLst/>
          </a:blip>
          <a:stretch>
            <a:fillRect/>
          </a:stretch>
        </p:blipFill>
        <p:spPr>
          <a:xfrm>
            <a:off x="5015968" y="1156078"/>
            <a:ext cx="3660828" cy="5111125"/>
          </a:xfrm>
          <a:prstGeom prst="rect">
            <a:avLst/>
          </a:prstGeom>
          <a:ln w="3175">
            <a:miter lim="400000"/>
          </a:ln>
        </p:spPr>
      </p:pic>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On the Weblog…"/>
          <p:cNvSpPr txBox="1"/>
          <p:nvPr>
            <p:ph type="title"/>
          </p:nvPr>
        </p:nvSpPr>
        <p:spPr>
          <a:xfrm>
            <a:off x="669726" y="312539"/>
            <a:ext cx="7804548" cy="892969"/>
          </a:xfrm>
          <a:prstGeom prst="rect">
            <a:avLst/>
          </a:prstGeom>
        </p:spPr>
        <p:txBody>
          <a:bodyPr/>
          <a:lstStyle>
            <a:lvl1pPr defTabSz="438911">
              <a:defRPr sz="5376"/>
            </a:lvl1pPr>
          </a:lstStyle>
          <a:p>
            <a:pPr/>
            <a:r>
              <a:t>On the Weblog…</a:t>
            </a:r>
          </a:p>
        </p:txBody>
      </p:sp>
      <p:sp>
        <p:nvSpPr>
          <p:cNvPr id="212" name="Abigail Adams, Polly Jefferson, Sally Hemings, etc…. &lt;http://www.bradford-delong.com/2018/07/abigail-adams-polly-jefferson-and-sally-hemings.html&gt;…"/>
          <p:cNvSpPr txBox="1"/>
          <p:nvPr>
            <p:ph type="body" idx="1"/>
          </p:nvPr>
        </p:nvSpPr>
        <p:spPr>
          <a:xfrm>
            <a:off x="669726" y="1205507"/>
            <a:ext cx="5775811" cy="4911329"/>
          </a:xfrm>
          <a:prstGeom prst="rect">
            <a:avLst/>
          </a:prstGeom>
        </p:spPr>
        <p:txBody>
          <a:bodyPr anchor="t"/>
          <a:lstStyle/>
          <a:p>
            <a:pPr marL="124460" indent="-124460" defTabSz="172521">
              <a:spcBef>
                <a:spcPts val="300"/>
              </a:spcBef>
              <a:defRPr sz="839"/>
            </a:pPr>
            <a:r>
              <a:t>Abigail Adams, Polly Jefferson, Sally Hemings, etc…. &lt;</a:t>
            </a:r>
            <a:r>
              <a:rPr u="sng">
                <a:noFill/>
                <a:hlinkClick r:id="rId2" invalidUrl="" action="" tgtFrame="" tooltip="" history="1" highlightClick="0" endSnd="0"/>
              </a:rPr>
              <a:t>http://www.bradford-delong.com/2018/07/abigail-adams-polly-jefferson-and-sally-hemings.html</a:t>
            </a:r>
            <a:r>
              <a:t>&gt;</a:t>
            </a:r>
          </a:p>
          <a:p>
            <a:pPr marL="124460" indent="-124460" defTabSz="172521">
              <a:spcBef>
                <a:spcPts val="300"/>
              </a:spcBef>
              <a:defRPr sz="839"/>
            </a:pPr>
          </a:p>
          <a:p>
            <a:pPr marL="124460" indent="-124460" defTabSz="172521">
              <a:spcBef>
                <a:spcPts val="300"/>
              </a:spcBef>
              <a:defRPr sz="839"/>
            </a:pPr>
            <a:r>
              <a:t>Women's Roles in Agrarian-Age Civilization &lt;http://www.bradford-delong.com/2018/07/womens-roles-in-agrarian-age-civilization.html&gt;</a:t>
            </a:r>
          </a:p>
          <a:p>
            <a:pPr marL="124460" indent="-124460" defTabSz="172521">
              <a:spcBef>
                <a:spcPts val="300"/>
              </a:spcBef>
              <a:defRPr sz="839"/>
            </a:pPr>
            <a:r>
              <a:t>Reading: E. M. Halliday (2001): Understanding Thomas Jefferson &lt;http://www.bradford-delong.com/2017/02/reading-e-m-halliday-2001-understanding-thomas-jefferson.html&gt;</a:t>
            </a:r>
          </a:p>
          <a:p>
            <a:pPr marL="124460" indent="-124460" defTabSz="172521">
              <a:spcBef>
                <a:spcPts val="300"/>
              </a:spcBef>
              <a:defRPr sz="839"/>
            </a:pPr>
            <a:r>
              <a:t>Weekend Reading/Hoisted: Reading the Soul of Thomas Jefferson &lt;http://www.bradford-delong.com/2017/03/reading-the-soul-of-thomas-jefferson-archive-entry-from-brad-delongs-webjournal.html&gt;: E.M. Halliday (2001): Quotes from _Understanding Thomas Jefferson_...</a:t>
            </a:r>
          </a:p>
          <a:p>
            <a:pPr marL="124460" indent="-124460" defTabSz="172521">
              <a:spcBef>
                <a:spcPts val="300"/>
              </a:spcBef>
              <a:defRPr sz="839"/>
            </a:pPr>
            <a:r>
              <a:t>The Enigmas of Thomas Jefferson... &lt;http://www.bradford-delong.com/2017/01/the-enigmas-of-thomas-jefferson.html&gt;</a:t>
            </a:r>
          </a:p>
          <a:p>
            <a:pPr marL="124460" indent="-124460" defTabSz="172521">
              <a:spcBef>
                <a:spcPts val="300"/>
              </a:spcBef>
              <a:defRPr sz="839"/>
            </a:pPr>
            <a:r>
              <a:t>Thomas Jefferson and Dumas Malone &lt;http://www.j-bradford-delong.net/movable_type/2004-2_archives/000054.html&gt;</a:t>
            </a:r>
          </a:p>
          <a:p>
            <a:pPr marL="124460" indent="-124460" defTabSz="172521">
              <a:spcBef>
                <a:spcPts val="300"/>
              </a:spcBef>
              <a:defRPr sz="839"/>
            </a:pPr>
            <a:r>
              <a:t>Mastering the Art of French Cooking &lt;http://www.j-bradford-delong.net/movable_type/2003_archives/001864.html&gt;: or Thomas Jefferson as slavemaster...</a:t>
            </a:r>
          </a:p>
          <a:p>
            <a:pPr marL="124460" indent="-124460" defTabSz="172521">
              <a:spcBef>
                <a:spcPts val="300"/>
              </a:spcBef>
              <a:defRPr sz="839"/>
            </a:pPr>
            <a:r>
              <a:t>Email: Slavery in America and Its Consequences &lt;http://www.j-bradford-delong.net/email/slavery.html&gt;: "I don't ow how others will react, but I find it offensive to refer to Sally Hemmings as a 'sex slave'" Ummm... They had sex and she was a slave. Her choices were... limited. You may find it offensive, but that doesn't keep it from being true...</a:t>
            </a:r>
          </a:p>
          <a:p>
            <a:pPr marL="124460" indent="-124460" defTabSz="172521">
              <a:spcBef>
                <a:spcPts val="300"/>
              </a:spcBef>
              <a:defRPr sz="839"/>
            </a:pPr>
            <a:r>
              <a:t>Enigmas of Thomas Jefferson &lt;https://www.icloud.com/pages/0wxmEkVZBXxWgMNIfB6wmFW0Q#&gt;</a:t>
            </a:r>
          </a:p>
          <a:p>
            <a:pPr marL="124460" indent="-124460" defTabSz="172521">
              <a:spcBef>
                <a:spcPts val="300"/>
              </a:spcBef>
              <a:defRPr sz="839"/>
            </a:pPr>
          </a:p>
          <a:p>
            <a:pPr marL="124460" indent="-124460" defTabSz="172521">
              <a:spcBef>
                <a:spcPts val="300"/>
              </a:spcBef>
              <a:defRPr sz="839"/>
            </a:pPr>
            <a:r>
              <a:t>A Note on the Jeffersonian Road Not Taken in American Economic History &lt;http://www.bradford-delong.com/2016/11/the-jeffersonian-vision.html&gt;</a:t>
            </a:r>
          </a:p>
          <a:p>
            <a:pPr marL="124460" indent="-124460" defTabSz="172521">
              <a:spcBef>
                <a:spcPts val="300"/>
              </a:spcBef>
              <a:defRPr sz="839"/>
            </a:pPr>
            <a:r>
              <a:rPr b="1">
                <a:latin typeface="+mj-lt"/>
                <a:ea typeface="+mj-ea"/>
                <a:cs typeface="+mj-cs"/>
                <a:sym typeface="Helvetica"/>
              </a:rPr>
              <a:t>John Adams</a:t>
            </a:r>
            <a:r>
              <a:t>: Jefferson and the French Revolution: Noted for October 12, 2013 &lt;http://delong.typepad.com/sdj/2013/10/john-adams-jefferson-and-the-french-revolution-noted-for-october-12-2013.html&gt;</a:t>
            </a:r>
          </a:p>
          <a:p>
            <a:pPr marL="124460" indent="-124460" defTabSz="172521">
              <a:spcBef>
                <a:spcPts val="300"/>
              </a:spcBef>
              <a:defRPr sz="839"/>
            </a:pPr>
          </a:p>
          <a:p>
            <a:pPr marL="124460" indent="-124460" defTabSz="172521">
              <a:spcBef>
                <a:spcPts val="300"/>
              </a:spcBef>
              <a:defRPr sz="839"/>
            </a:pPr>
            <a:r>
              <a:rPr b="1">
                <a:latin typeface="+mj-lt"/>
                <a:ea typeface="+mj-ea"/>
                <a:cs typeface="+mj-cs"/>
                <a:sym typeface="Helvetica"/>
              </a:rPr>
              <a:t>Dana Goldstein</a:t>
            </a:r>
            <a:r>
              <a:t> (2008):: _[Living History &lt;http://www.danagoldstein.com/2008/06/living-history.html&gt;</a:t>
            </a:r>
          </a:p>
          <a:p>
            <a:pPr marL="124460" indent="-124460" defTabSz="172521">
              <a:spcBef>
                <a:spcPts val="300"/>
              </a:spcBef>
              <a:defRPr sz="839"/>
            </a:pPr>
            <a:r>
              <a:rPr b="1">
                <a:latin typeface="+mj-lt"/>
                <a:ea typeface="+mj-ea"/>
                <a:cs typeface="+mj-cs"/>
                <a:sym typeface="Helvetica"/>
              </a:rPr>
              <a:t>Ta-Nehisi Coates</a:t>
            </a:r>
            <a:r>
              <a:t> (2012): _[Slavery Is a Love Song &lt;http://www.bradford-delong.com/2017/04/weekend-reading-ta-nehisi-coates-2012-slavery-is-a-love-song.html#more&gt;</a:t>
            </a:r>
          </a:p>
        </p:txBody>
      </p:sp>
      <p:pic>
        <p:nvPicPr>
          <p:cNvPr id="213" name="Image" descr="Image"/>
          <p:cNvPicPr>
            <a:picLocks noChangeAspect="1"/>
          </p:cNvPicPr>
          <p:nvPr/>
        </p:nvPicPr>
        <p:blipFill>
          <a:blip r:embed="rId3">
            <a:extLst/>
          </a:blip>
          <a:stretch>
            <a:fillRect/>
          </a:stretch>
        </p:blipFill>
        <p:spPr>
          <a:xfrm>
            <a:off x="6445536" y="1205507"/>
            <a:ext cx="2028738" cy="2009118"/>
          </a:xfrm>
          <a:prstGeom prst="rect">
            <a:avLst/>
          </a:prstGeom>
          <a:ln w="3175">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 name="Abigail Smith and John Adams: Terms of Partnership"/>
          <p:cNvSpPr txBox="1"/>
          <p:nvPr>
            <p:ph type="title" idx="4294967295"/>
          </p:nvPr>
        </p:nvSpPr>
        <p:spPr>
          <a:xfrm>
            <a:off x="457199" y="-1"/>
            <a:ext cx="8219597" cy="1156080"/>
          </a:xfrm>
          <a:prstGeom prst="rect">
            <a:avLst/>
          </a:prstGeom>
        </p:spPr>
        <p:txBody>
          <a:bodyPr lIns="50800" tIns="50800" rIns="50800" bIns="50800">
            <a:normAutofit fontScale="100000" lnSpcReduction="0"/>
          </a:bodyPr>
          <a:lstStyle>
            <a:lvl1pPr marL="23812" indent="-23812" defTabSz="548640">
              <a:defRPr sz="3360"/>
            </a:lvl1pPr>
          </a:lstStyle>
          <a:p>
            <a:pPr/>
            <a:r>
              <a:t>Abigail Smith and John Adams: Terms of Partnership</a:t>
            </a:r>
          </a:p>
        </p:txBody>
      </p:sp>
      <p:sp>
        <p:nvSpPr>
          <p:cNvPr id="86" name="She ran his Braintree-Boston operation……"/>
          <p:cNvSpPr txBox="1"/>
          <p:nvPr>
            <p:ph type="body" sz="half" idx="4294967295"/>
          </p:nvPr>
        </p:nvSpPr>
        <p:spPr>
          <a:xfrm>
            <a:off x="679141" y="1156078"/>
            <a:ext cx="4136795" cy="5111125"/>
          </a:xfrm>
          <a:prstGeom prst="rect">
            <a:avLst/>
          </a:prstGeom>
        </p:spPr>
        <p:txBody>
          <a:bodyPr lIns="50800" tIns="50800" rIns="50800" bIns="50800">
            <a:normAutofit fontScale="100000" lnSpcReduction="0"/>
          </a:bodyPr>
          <a:lstStyle/>
          <a:p>
            <a:pPr marL="296333" indent="-296333" defTabSz="914400">
              <a:spcBef>
                <a:spcPts val="800"/>
              </a:spcBef>
              <a:buSzPct val="75000"/>
              <a:buFontTx/>
              <a:defRPr sz="2400"/>
            </a:pPr>
            <a:r>
              <a:t>She ran his Braintree-Boston operation…</a:t>
            </a:r>
          </a:p>
          <a:p>
            <a:pPr marL="296333" indent="-296333" defTabSz="914400">
              <a:spcBef>
                <a:spcPts val="800"/>
              </a:spcBef>
              <a:buSzPct val="75000"/>
              <a:buFontTx/>
              <a:defRPr sz="2400"/>
            </a:pPr>
            <a:r>
              <a:t>Not just the inside-the-household part—pretty much the whole thing while he was being a High Politician…</a:t>
            </a:r>
          </a:p>
        </p:txBody>
      </p:sp>
      <p:pic>
        <p:nvPicPr>
          <p:cNvPr id="87" name="abigail_adams_-_Google_Search.png" descr="abigail_adams_-_Google_Search.png"/>
          <p:cNvPicPr>
            <a:picLocks noChangeAspect="1"/>
          </p:cNvPicPr>
          <p:nvPr/>
        </p:nvPicPr>
        <p:blipFill>
          <a:blip r:embed="rId2">
            <a:extLst/>
          </a:blip>
          <a:stretch>
            <a:fillRect/>
          </a:stretch>
        </p:blipFill>
        <p:spPr>
          <a:xfrm>
            <a:off x="5015968" y="1156078"/>
            <a:ext cx="3660828" cy="5111125"/>
          </a:xfrm>
          <a:prstGeom prst="rect">
            <a:avLst/>
          </a:prstGeom>
          <a:ln w="3175">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 name="Abigail Adams Had a Very Favored Place for an Agrarian-Age Woman…"/>
          <p:cNvSpPr txBox="1"/>
          <p:nvPr>
            <p:ph type="title" idx="4294967295"/>
          </p:nvPr>
        </p:nvSpPr>
        <p:spPr>
          <a:xfrm>
            <a:off x="457199" y="-1"/>
            <a:ext cx="8219597" cy="1156080"/>
          </a:xfrm>
          <a:prstGeom prst="rect">
            <a:avLst/>
          </a:prstGeom>
        </p:spPr>
        <p:txBody>
          <a:bodyPr lIns="50800" tIns="50800" rIns="50800" bIns="50800">
            <a:normAutofit fontScale="100000" lnSpcReduction="0"/>
          </a:bodyPr>
          <a:lstStyle>
            <a:lvl1pPr marL="23812" indent="-23812" defTabSz="548640">
              <a:defRPr sz="3360">
                <a:solidFill>
                  <a:srgbClr val="008000"/>
                </a:solidFill>
              </a:defRPr>
            </a:lvl1pPr>
          </a:lstStyle>
          <a:p>
            <a:pPr/>
            <a:r>
              <a:t>Abigail Adams Had a Very Favored Place for an Agrarian-Age Woman…</a:t>
            </a:r>
          </a:p>
        </p:txBody>
      </p:sp>
      <p:sp>
        <p:nvSpPr>
          <p:cNvPr id="90" name="Other women had less favored places……"/>
          <p:cNvSpPr txBox="1"/>
          <p:nvPr>
            <p:ph type="body" idx="4294967295"/>
          </p:nvPr>
        </p:nvSpPr>
        <p:spPr>
          <a:xfrm>
            <a:off x="457199" y="1156078"/>
            <a:ext cx="8219597" cy="5253193"/>
          </a:xfrm>
          <a:prstGeom prst="rect">
            <a:avLst/>
          </a:prstGeom>
        </p:spPr>
        <p:txBody>
          <a:bodyPr lIns="50800" tIns="50800" rIns="50800" bIns="50800">
            <a:normAutofit fontScale="100000" lnSpcReduction="0"/>
          </a:bodyPr>
          <a:lstStyle/>
          <a:p>
            <a:pPr marL="228176" indent="-228176" defTabSz="704087">
              <a:spcBef>
                <a:spcPts val="600"/>
              </a:spcBef>
              <a:buSzPct val="75000"/>
              <a:buFontTx/>
              <a:defRPr sz="1848"/>
            </a:pPr>
            <a:r>
              <a:t>Other women had less favored places…</a:t>
            </a:r>
          </a:p>
          <a:p>
            <a:pPr marL="228176" indent="-228176" defTabSz="704087">
              <a:spcBef>
                <a:spcPts val="600"/>
              </a:spcBef>
              <a:buSzPct val="75000"/>
              <a:buFontTx/>
              <a:defRPr sz="1848"/>
            </a:pPr>
            <a:r>
              <a:rPr b="1"/>
              <a:t>Abigail Adams to Thomas Jefferson</a:t>
            </a:r>
            <a:r>
              <a:t>, 27 June 1787 &lt;</a:t>
            </a:r>
            <a:r>
              <a:rPr u="sng">
                <a:solidFill>
                  <a:srgbClr val="0000FF"/>
                </a:solidFill>
                <a:uFill>
                  <a:solidFill>
                    <a:srgbClr val="0000FF"/>
                  </a:solidFill>
                </a:uFill>
                <a:hlinkClick r:id="rId2" invalidUrl="" action="" tgtFrame="" tooltip="" history="1" highlightClick="0" endSnd="0"/>
              </a:rPr>
              <a:t>https://founders.archives.gov/documents/Jefferson/01-11-02-0420</a:t>
            </a:r>
            <a:r>
              <a:t>&gt;: </a:t>
            </a:r>
          </a:p>
          <a:p>
            <a:pPr lvl="1" marL="570441" indent="-228176" defTabSz="704087">
              <a:spcBef>
                <a:spcPts val="600"/>
              </a:spcBef>
              <a:buSzPct val="75000"/>
              <a:buFontTx/>
              <a:buChar char="•"/>
              <a:defRPr sz="1848"/>
            </a:pPr>
            <a:r>
              <a:t>"LONDON... I had the Honour of addressing you yesterday and informing you of the safe arrival of your daughter. She was but just come when I sent of my letter by the post, and the poor little Girl was very unhappy being wholy left to strangers. This however lasted only a few Hours, and Miss is as contented to day as she was misirable yesterday. She is indeed a fine child. I have taken her out to day and purchased her a few articles which she could not well do without and I hope they will meet your approbation. </a:t>
            </a:r>
          </a:p>
          <a:p>
            <a:pPr lvl="1" marL="570441" indent="-228176" defTabSz="704087">
              <a:spcBef>
                <a:spcPts val="600"/>
              </a:spcBef>
              <a:buSzPct val="75000"/>
              <a:buFontTx/>
              <a:buChar char="•"/>
              <a:defRPr sz="1848"/>
            </a:pPr>
            <a:r>
              <a:t>"The Girl who is with her is quite a child, and Captain Ramsey is of opinion will be of so little Service that he had better carry her back with him. But of this you will be a judge. She seems fond of the child and appears good naturd…”</a:t>
            </a:r>
          </a:p>
          <a:p>
            <a:pPr marL="228176" indent="-228176" defTabSz="704087">
              <a:spcBef>
                <a:spcPts val="600"/>
              </a:spcBef>
              <a:buSzPct val="75000"/>
              <a:buFontTx/>
              <a:defRPr sz="1848"/>
            </a:pPr>
            <a:r>
              <a:t>“The Girl who is with her” is Sally Hemings, then 14. Rather than have Sally Hemings continue on to Paris for a reunion with her brother, Abigail Adams wants her sent back to Virginia…</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2" name="Document: Abigail Smith Adams"/>
          <p:cNvSpPr txBox="1"/>
          <p:nvPr>
            <p:ph type="title" idx="4294967295"/>
          </p:nvPr>
        </p:nvSpPr>
        <p:spPr>
          <a:xfrm>
            <a:off x="457199" y="-1"/>
            <a:ext cx="8129233" cy="1156080"/>
          </a:xfrm>
          <a:prstGeom prst="rect">
            <a:avLst/>
          </a:prstGeom>
        </p:spPr>
        <p:txBody>
          <a:bodyPr lIns="50800" tIns="50800" rIns="50800" bIns="50800">
            <a:normAutofit fontScale="100000" lnSpcReduction="0"/>
          </a:bodyPr>
          <a:lstStyle>
            <a:lvl1pPr marL="33337" indent="-33337" defTabSz="768095">
              <a:defRPr sz="4703"/>
            </a:lvl1pPr>
          </a:lstStyle>
          <a:p>
            <a:pPr/>
            <a:r>
              <a:t>Document: Abigail Smith Adams</a:t>
            </a:r>
          </a:p>
        </p:txBody>
      </p:sp>
      <p:pic>
        <p:nvPicPr>
          <p:cNvPr id="93" name="abigail_adams_-_Google_Search.png" descr="abigail_adams_-_Google_Search.png"/>
          <p:cNvPicPr>
            <a:picLocks noChangeAspect="1"/>
          </p:cNvPicPr>
          <p:nvPr/>
        </p:nvPicPr>
        <p:blipFill>
          <a:blip r:embed="rId2">
            <a:extLst/>
          </a:blip>
          <a:stretch>
            <a:fillRect/>
          </a:stretch>
        </p:blipFill>
        <p:spPr>
          <a:xfrm>
            <a:off x="5015968" y="1156078"/>
            <a:ext cx="3660828" cy="5111125"/>
          </a:xfrm>
          <a:prstGeom prst="rect">
            <a:avLst/>
          </a:prstGeom>
          <a:ln w="3175">
            <a:miter lim="400000"/>
          </a:ln>
        </p:spPr>
      </p:pic>
      <p:sp>
        <p:nvSpPr>
          <p:cNvPr id="94" name="Braintree March 31, 1776: I wish you would ever write me a Letter half as long as I write you; and tell me if you may:…"/>
          <p:cNvSpPr txBox="1"/>
          <p:nvPr/>
        </p:nvSpPr>
        <p:spPr>
          <a:xfrm>
            <a:off x="457199" y="1156078"/>
            <a:ext cx="4558770" cy="43291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198120" indent="-198120" defTabSz="713231">
              <a:spcBef>
                <a:spcPts val="600"/>
              </a:spcBef>
              <a:buSzPct val="75000"/>
              <a:buChar char="•"/>
              <a:defRPr sz="1403"/>
            </a:pPr>
            <a:r>
              <a:t>Braintree March 31, 1776: I wish you would ever write me a Letter half as long as I write you; and tell me if you may: </a:t>
            </a:r>
          </a:p>
          <a:p>
            <a:pPr lvl="1" marL="544830" indent="-198120" defTabSz="713231">
              <a:spcBef>
                <a:spcPts val="600"/>
              </a:spcBef>
              <a:buSzPct val="75000"/>
              <a:buChar char="•"/>
              <a:defRPr sz="1403"/>
            </a:pPr>
            <a:r>
              <a:t>Where your Fleet are gone? </a:t>
            </a:r>
          </a:p>
          <a:p>
            <a:pPr lvl="1" marL="544830" indent="-198120" defTabSz="713231">
              <a:spcBef>
                <a:spcPts val="600"/>
              </a:spcBef>
              <a:buSzPct val="75000"/>
              <a:buChar char="•"/>
              <a:defRPr sz="1403"/>
            </a:pPr>
            <a:r>
              <a:t>What sort of Defence Virginia can make against our common Enemy? </a:t>
            </a:r>
          </a:p>
          <a:p>
            <a:pPr lvl="1" marL="544830" indent="-198120" defTabSz="713231">
              <a:spcBef>
                <a:spcPts val="600"/>
              </a:spcBef>
              <a:buSzPct val="75000"/>
              <a:buChar char="•"/>
              <a:defRPr sz="1403"/>
            </a:pPr>
            <a:r>
              <a:t>Whether it is so situated as to make an able Defence? </a:t>
            </a:r>
          </a:p>
          <a:p>
            <a:pPr lvl="1" marL="544830" indent="-198120" defTabSz="713231">
              <a:spcBef>
                <a:spcPts val="600"/>
              </a:spcBef>
              <a:buSzPct val="75000"/>
              <a:buChar char="•"/>
              <a:defRPr sz="1403"/>
            </a:pPr>
            <a:r>
              <a:t>Are not the Gentery Lords and the common people vassals?</a:t>
            </a:r>
          </a:p>
          <a:p>
            <a:pPr lvl="1" marL="544830" indent="-198120" defTabSz="713231">
              <a:spcBef>
                <a:spcPts val="600"/>
              </a:spcBef>
              <a:buSzPct val="75000"/>
              <a:buChar char="•"/>
              <a:defRPr sz="1403"/>
            </a:pPr>
            <a:r>
              <a:t>Are they not like the uncivilized Natives Brittain represents us to be? </a:t>
            </a:r>
          </a:p>
          <a:p>
            <a:pPr marL="198120" indent="-198120" defTabSz="713231">
              <a:spcBef>
                <a:spcPts val="600"/>
              </a:spcBef>
              <a:buSzPct val="75000"/>
              <a:buChar char="•"/>
              <a:defRPr sz="1403"/>
            </a:pPr>
            <a:r>
              <a:t>I hope their Riffel Men who have shewen themselves very savage and even Blood thirsty; are not a specimen of the Generality of the people.</a:t>
            </a:r>
          </a:p>
          <a:p>
            <a:pPr marL="198120" indent="-198120" defTabSz="713231">
              <a:spcBef>
                <a:spcPts val="600"/>
              </a:spcBef>
              <a:buSzPct val="75000"/>
              <a:buChar char="•"/>
              <a:defRPr sz="1403"/>
            </a:pPr>
            <a:r>
              <a:t>I  [illegible]  am willing to allow the Colony great merrit for having produced a Washington but they have been shamefully duped by a Dunmore.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 name="Abigail Smith Adams: Virginia/Boston"/>
          <p:cNvSpPr txBox="1"/>
          <p:nvPr>
            <p:ph type="title" idx="4294967295"/>
          </p:nvPr>
        </p:nvSpPr>
        <p:spPr>
          <a:xfrm>
            <a:off x="457199" y="-1"/>
            <a:ext cx="8129233" cy="1156080"/>
          </a:xfrm>
          <a:prstGeom prst="rect">
            <a:avLst/>
          </a:prstGeom>
        </p:spPr>
        <p:txBody>
          <a:bodyPr lIns="50800" tIns="50800" rIns="50800" bIns="50800">
            <a:normAutofit fontScale="100000" lnSpcReduction="0"/>
          </a:bodyPr>
          <a:lstStyle>
            <a:lvl1pPr marL="28575" indent="-28575" defTabSz="658368">
              <a:defRPr sz="4032"/>
            </a:lvl1pPr>
          </a:lstStyle>
          <a:p>
            <a:pPr/>
            <a:r>
              <a:t>Abigail Smith Adams: Virginia/Boston</a:t>
            </a:r>
          </a:p>
        </p:txBody>
      </p:sp>
      <p:sp>
        <p:nvSpPr>
          <p:cNvPr id="97" name="I have sometimes been ready to think that the passion for Liberty cannot be Eaquelly Strong in the Breasts of those who have been accustomed to deprive their fellow Creatures of theirs. Of this I am certain that it is not founded upon that generous and christian principal of doing to others as we would that others should do unto us.…"/>
          <p:cNvSpPr txBox="1"/>
          <p:nvPr/>
        </p:nvSpPr>
        <p:spPr>
          <a:xfrm>
            <a:off x="457199" y="1156078"/>
            <a:ext cx="8129233" cy="511112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254000" indent="-254000" defTabSz="914400">
              <a:spcBef>
                <a:spcPts val="800"/>
              </a:spcBef>
              <a:buSzPct val="75000"/>
              <a:buChar char="•"/>
            </a:pPr>
            <a:r>
              <a:t>I have sometimes been ready to think that the passion for Liberty cannot be Eaquelly Strong in the Breasts of those who have been accustomed to deprive their fellow Creatures of theirs. Of this I am certain that it is not founded upon that generous and christian principal of doing to others as we would that others should do unto us.</a:t>
            </a:r>
          </a:p>
          <a:p>
            <a:pPr marL="254000" indent="-254000" defTabSz="914400">
              <a:spcBef>
                <a:spcPts val="800"/>
              </a:spcBef>
              <a:buSzPct val="75000"/>
              <a:buChar char="•"/>
            </a:pPr>
            <a:r>
              <a:t>Do not you want to see Boston? I am fearfull of the small pox, or I should have been in before this time. </a:t>
            </a:r>
          </a:p>
          <a:p>
            <a:pPr marL="254000" indent="-254000" defTabSz="914400">
              <a:spcBef>
                <a:spcPts val="800"/>
              </a:spcBef>
              <a:buSzPct val="75000"/>
              <a:buChar char="•"/>
            </a:pPr>
            <a:r>
              <a:t>I got Mr. Crane to go to our House and see what state it was in. I find it has been occupied by one of the Doctors of a Regiment, very dirty, but no other damage has been done to it. The few things which were left in it are all gone. Cranch has the key which he never deliverd up. I have wrote to him for it and am determined to get it cleand as soon as possible and shut it up. I look upon it a new acquisition of property, a property which one month ago I did not value at a single Shilling, and could with pleasure have seen it in flames.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 name="Abigail Smith Adams: Boston"/>
          <p:cNvSpPr txBox="1"/>
          <p:nvPr>
            <p:ph type="title" idx="4294967295"/>
          </p:nvPr>
        </p:nvSpPr>
        <p:spPr>
          <a:xfrm>
            <a:off x="457199" y="-1"/>
            <a:ext cx="8129233" cy="1156080"/>
          </a:xfrm>
          <a:prstGeom prst="rect">
            <a:avLst/>
          </a:prstGeom>
        </p:spPr>
        <p:txBody>
          <a:bodyPr lIns="50800" tIns="50800" rIns="50800" bIns="50800">
            <a:normAutofit fontScale="100000" lnSpcReduction="0"/>
          </a:bodyPr>
          <a:lstStyle>
            <a:lvl1pPr marL="37306" indent="-37306" defTabSz="859536">
              <a:defRPr sz="5264"/>
            </a:lvl1pPr>
          </a:lstStyle>
          <a:p>
            <a:pPr/>
            <a:r>
              <a:t>Abigail Smith Adams: Boston</a:t>
            </a:r>
          </a:p>
        </p:txBody>
      </p:sp>
      <p:sp>
        <p:nvSpPr>
          <p:cNvPr id="100" name="The Town in General is left in a better state than we expected, more oweing to a percipitate flight than any Regard to the inhabitants, tho some individuals discoverd a sense of honour and justice and have left the rent of the Houses in which they were, for the owners and the furniture unhurt, or if damaged sufficent to make it good.…"/>
          <p:cNvSpPr txBox="1"/>
          <p:nvPr/>
        </p:nvSpPr>
        <p:spPr>
          <a:xfrm>
            <a:off x="457199" y="1156078"/>
            <a:ext cx="8129233" cy="511112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254000" indent="-254000" defTabSz="914400">
              <a:spcBef>
                <a:spcPts val="800"/>
              </a:spcBef>
              <a:buSzPct val="75000"/>
              <a:buChar char="•"/>
            </a:pPr>
            <a:r>
              <a:t>The Town in General is left in a better state than we expected, more oweing to a percipitate flight than any Regard to the inhabitants, tho some individuals discoverd a sense of honour and justice and have left the rent of the Houses in which they were, for the owners and the furniture unhurt, or if damaged sufficent to make it good.</a:t>
            </a:r>
          </a:p>
          <a:p>
            <a:pPr marL="254000" indent="-254000" defTabSz="914400">
              <a:spcBef>
                <a:spcPts val="800"/>
              </a:spcBef>
              <a:buSzPct val="75000"/>
              <a:buChar char="•"/>
            </a:pPr>
            <a:r>
              <a:t>Others have committed abominable Ravages. The Mansion House of your President is safe and the furniture unhurt whilst both the House and Furniture of the Solisiter General have fallen a prey to their own merciless party. Surely the very Fiends feel a Reverential awe for Virtue and patriotism, whilst they Detest the paricide and traitor.</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