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google.com/books/edition/Economics/9nsRDAAAQBAJ" TargetMode="External"/><Relationship Id="rId3" Type="http://schemas.openxmlformats.org/officeDocument/2006/relationships/hyperlink" Target="mailto:brad.delong@gmail.com" TargetMode="External"/><Relationship Id="rId4" Type="http://schemas.openxmlformats.org/officeDocument/2006/relationships/hyperlink" Target="https://tinyurl.com/dl-2020-01-06c" TargetMode="External"/><Relationship Id="rId5" Type="http://schemas.openxmlformats.org/officeDocument/2006/relationships/hyperlink" Target="https://tinyurl.com/dl-2020-01-06d" TargetMode="External"/><Relationship Id="rId6"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ndymatuschak.org/books/" TargetMode="External"/><Relationship Id="rId3" Type="http://schemas.openxmlformats.org/officeDocument/2006/relationships/hyperlink" Target="mailto:brad.delong@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Reading Dasgupta"/>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Reading Dasgupta</a:t>
            </a:r>
          </a:p>
        </p:txBody>
      </p:sp>
      <p:sp>
        <p:nvSpPr>
          <p:cNvPr id="37" name="Partha Dasgupta: Economics: A Very Short Introduction &lt;https://www.google.com/books/edition/Economics/9nsRDAAAQBAJ&gt;…"/>
          <p:cNvSpPr txBox="1"/>
          <p:nvPr>
            <p:ph type="body" sz="half" idx="4294967295"/>
          </p:nvPr>
        </p:nvSpPr>
        <p:spPr>
          <a:xfrm>
            <a:off x="277663" y="1270000"/>
            <a:ext cx="5207001" cy="4777076"/>
          </a:xfrm>
          <a:prstGeom prst="rect">
            <a:avLst/>
          </a:prstGeom>
        </p:spPr>
        <p:txBody>
          <a:bodyPr>
            <a:normAutofit fontScale="100000" lnSpcReduction="0"/>
          </a:bodyPr>
          <a:lstStyle/>
          <a:p>
            <a:pPr marL="218974" indent="-218974" defTabSz="416052">
              <a:spcBef>
                <a:spcPts val="1000"/>
              </a:spcBef>
              <a:buFontTx/>
              <a:defRPr sz="2184">
                <a:latin typeface="Times New Roman"/>
                <a:ea typeface="Times New Roman"/>
                <a:cs typeface="Times New Roman"/>
                <a:sym typeface="Times New Roman"/>
              </a:defRPr>
            </a:pPr>
            <a:r>
              <a:rPr b="1"/>
              <a:t>Partha Dasgupta: </a:t>
            </a:r>
            <a:r>
              <a:rPr i="1"/>
              <a:t>Economics: A Very Short Introduction</a:t>
            </a:r>
            <a:r>
              <a:t> &lt;</a:t>
            </a:r>
            <a:r>
              <a:rPr u="sng">
                <a:solidFill>
                  <a:srgbClr val="0000FF"/>
                </a:solidFill>
                <a:uFill>
                  <a:solidFill>
                    <a:srgbClr val="0000FF"/>
                  </a:solidFill>
                </a:uFill>
                <a:hlinkClick r:id="rId2" invalidUrl="" action="" tgtFrame="" tooltip="" history="1" highlightClick="0" endSnd="0"/>
              </a:rPr>
              <a:t>https://www.google.com/books/edition/Economics/9nsRDAAAQBAJ</a:t>
            </a:r>
            <a:r>
              <a:t>&gt;</a:t>
            </a:r>
          </a:p>
          <a:p>
            <a:pPr marL="218974" indent="-218974" defTabSz="416052">
              <a:spcBef>
                <a:spcPts val="1000"/>
              </a:spcBef>
              <a:buFontTx/>
              <a:defRPr sz="2184">
                <a:latin typeface="Times New Roman"/>
                <a:ea typeface="Times New Roman"/>
                <a:cs typeface="Times New Roman"/>
                <a:sym typeface="Times New Roman"/>
              </a:defRPr>
            </a:pPr>
            <a:r>
              <a:t>In your econ courses so far you have been taught to “think like an economist”: the marginal… the cost-benefit… the opportunity cost. the interdependence principle.</a:t>
            </a:r>
          </a:p>
          <a:p>
            <a:pPr marL="218974" indent="-218974" defTabSz="416052">
              <a:spcBef>
                <a:spcPts val="1000"/>
              </a:spcBef>
              <a:buFontTx/>
              <a:defRPr sz="2184">
                <a:latin typeface="Times New Roman"/>
                <a:ea typeface="Times New Roman"/>
                <a:cs typeface="Times New Roman"/>
                <a:sym typeface="Times New Roman"/>
              </a:defRPr>
            </a:pPr>
            <a:r>
              <a:t>But why would you want to think like an economist?</a:t>
            </a:r>
          </a:p>
          <a:p>
            <a:pPr marL="218974" indent="-218974" defTabSz="416052">
              <a:spcBef>
                <a:spcPts val="1000"/>
              </a:spcBef>
              <a:buFontTx/>
              <a:defRPr sz="2184">
                <a:latin typeface="Times New Roman"/>
                <a:ea typeface="Times New Roman"/>
                <a:cs typeface="Times New Roman"/>
                <a:sym typeface="Times New Roman"/>
              </a:defRPr>
            </a:pPr>
            <a:r>
              <a:t>Because it is useful in analyzing the </a:t>
            </a:r>
            <a:r>
              <a:rPr i="1"/>
              <a:t>economy</a:t>
            </a:r>
            <a:r>
              <a:t>.</a:t>
            </a:r>
          </a:p>
        </p:txBody>
      </p:sp>
      <p:sp>
        <p:nvSpPr>
          <p:cNvPr id="38" name="Sir Partha Sarathi Dasgupta, FRS, FBA (born 17 November 1942) is Frank Ramsey Professor Emeritus of Economics at the University of Cambridge, Fellow of St John's College, Cambridge, and Visiting Professor at the New College of the Humanities, London. He was born in Dhaka, present-day Bangladesh."/>
          <p:cNvSpPr txBox="1"/>
          <p:nvPr/>
        </p:nvSpPr>
        <p:spPr>
          <a:xfrm>
            <a:off x="5484663" y="4367906"/>
            <a:ext cx="3365501" cy="221069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288036">
              <a:defRPr sz="1512">
                <a:latin typeface="Times New Roman"/>
                <a:ea typeface="Times New Roman"/>
                <a:cs typeface="Times New Roman"/>
                <a:sym typeface="Times New Roman"/>
              </a:defRPr>
            </a:lvl1pPr>
          </a:lstStyle>
          <a:p>
            <a:pPr>
              <a:defRPr b="1"/>
            </a:pPr>
            <a:r>
              <a:rPr b="0"/>
              <a:t>Sir Partha Sarathi Dasgupta, FRS, FBA (born 17 November 1942) is Frank Ramsey Professor Emeritus of Economics at the University of Cambridge, Fellow of St John's College, Cambridge, and Visiting Professor at the New College of the Humanities, London. He was born in Dhaka, present-day Bangladesh.</a:t>
            </a:r>
          </a:p>
        </p:txBody>
      </p:sp>
      <p:sp>
        <p:nvSpPr>
          <p:cNvPr id="39" name="J. Bradford DeLong brad.delong@gmail.com 2020-01-06 https://tinyurl.com/dl-2020-01-06c https://tinyurl.com/dl-2020-01-06d"/>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2020-01-06 </a:t>
            </a:r>
            <a:r>
              <a:rPr u="sng">
                <a:solidFill>
                  <a:srgbClr val="0000FF"/>
                </a:solidFill>
                <a:uFill>
                  <a:solidFill>
                    <a:srgbClr val="0000FF"/>
                  </a:solidFill>
                </a:uFill>
                <a:hlinkClick r:id="rId4" invalidUrl="" action="" tgtFrame="" tooltip="" history="1" highlightClick="0" endSnd="0"/>
              </a:rPr>
              <a:t>https://tinyurl.com/dl-2020-01-06c</a:t>
            </a:r>
            <a:r>
              <a:t> </a:t>
            </a:r>
            <a:r>
              <a:rPr u="sng">
                <a:solidFill>
                  <a:srgbClr val="0000FF"/>
                </a:solidFill>
                <a:uFill>
                  <a:solidFill>
                    <a:srgbClr val="0000FF"/>
                  </a:solidFill>
                </a:uFill>
                <a:hlinkClick r:id="rId5" invalidUrl="" action="" tgtFrame="" tooltip="" history="1" highlightClick="0" endSnd="0"/>
              </a:rPr>
              <a:t>https://tinyurl.com/dl-2020-01-06d</a:t>
            </a:r>
          </a:p>
        </p:txBody>
      </p:sp>
      <p:pic>
        <p:nvPicPr>
          <p:cNvPr id="40" name="Image" descr="Image"/>
          <p:cNvPicPr>
            <a:picLocks noChangeAspect="1"/>
          </p:cNvPicPr>
          <p:nvPr/>
        </p:nvPicPr>
        <p:blipFill>
          <a:blip r:embed="rId6">
            <a:extLst/>
          </a:blip>
          <a:stretch>
            <a:fillRect/>
          </a:stretch>
        </p:blipFill>
        <p:spPr>
          <a:xfrm>
            <a:off x="5484663" y="1270000"/>
            <a:ext cx="3365501" cy="309790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What Is the economy?"/>
          <p:cNvSpPr txBox="1"/>
          <p:nvPr>
            <p:ph type="title" idx="4294967295"/>
          </p:nvPr>
        </p:nvSpPr>
        <p:spPr>
          <a:xfrm>
            <a:off x="277663" y="-1"/>
            <a:ext cx="8572501" cy="1270001"/>
          </a:xfrm>
          <a:prstGeom prst="rect">
            <a:avLst/>
          </a:prstGeom>
        </p:spPr>
        <p:txBody>
          <a:bodyPr>
            <a:normAutofit fontScale="100000" lnSpcReduction="0"/>
          </a:bodyPr>
          <a:lstStyle/>
          <a:p>
            <a:pPr>
              <a:defRPr sz="6000">
                <a:solidFill>
                  <a:srgbClr val="000080"/>
                </a:solidFill>
              </a:defRPr>
            </a:pPr>
            <a:r>
              <a:t>What Is the </a:t>
            </a:r>
            <a:r>
              <a:rPr i="1"/>
              <a:t>economy</a:t>
            </a:r>
            <a:r>
              <a:t>?</a:t>
            </a:r>
          </a:p>
        </p:txBody>
      </p:sp>
      <p:sp>
        <p:nvSpPr>
          <p:cNvPr id="43" name="J. Bradford DeLong brad.delong@gmail.com 2020-01-06"/>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2020-01-06</a:t>
            </a:r>
          </a:p>
        </p:txBody>
      </p:sp>
      <p:sp>
        <p:nvSpPr>
          <p:cNvPr id="44" name="And why is thinking like an economist the best way to analyze it?…"/>
          <p:cNvSpPr txBox="1"/>
          <p:nvPr>
            <p:ph type="body" idx="4294967295"/>
          </p:nvPr>
        </p:nvSpPr>
        <p:spPr>
          <a:xfrm>
            <a:off x="277663" y="1270000"/>
            <a:ext cx="8572501" cy="5207000"/>
          </a:xfrm>
          <a:prstGeom prst="rect">
            <a:avLst/>
          </a:prstGeom>
        </p:spPr>
        <p:txBody>
          <a:bodyPr>
            <a:normAutofit fontScale="100000" lnSpcReduction="0"/>
          </a:bodyPr>
          <a:lstStyle/>
          <a:p>
            <a:pPr marL="0" indent="0" defTabSz="406908">
              <a:spcBef>
                <a:spcPts val="1000"/>
              </a:spcBef>
              <a:buSzTx/>
              <a:buFontTx/>
              <a:buNone/>
              <a:defRPr b="1" sz="2136">
                <a:latin typeface="+mj-lt"/>
                <a:ea typeface="+mj-ea"/>
                <a:cs typeface="+mj-cs"/>
                <a:sym typeface="Helvetica"/>
              </a:defRPr>
            </a:pPr>
            <a:r>
              <a:t>And why is thinking like an economist the best way to analyze it?</a:t>
            </a:r>
          </a:p>
          <a:p>
            <a:pPr marL="214162" indent="-214162" defTabSz="406908">
              <a:spcBef>
                <a:spcPts val="1000"/>
              </a:spcBef>
              <a:buFontTx/>
              <a:defRPr sz="2136">
                <a:latin typeface="Times New Roman"/>
                <a:ea typeface="Times New Roman"/>
                <a:cs typeface="Times New Roman"/>
                <a:sym typeface="Times New Roman"/>
              </a:defRPr>
            </a:pPr>
            <a:r>
              <a:t>Partha Dasgupta provides the best short answer to those two linked questions, and in the process of doing so provides the best introduction to economics, that I have seen. </a:t>
            </a:r>
          </a:p>
          <a:p>
            <a:pPr marL="214162" indent="-214162" defTabSz="406908">
              <a:spcBef>
                <a:spcPts val="1000"/>
              </a:spcBef>
              <a:buFontTx/>
              <a:defRPr sz="2136">
                <a:latin typeface="Times New Roman"/>
                <a:ea typeface="Times New Roman"/>
                <a:cs typeface="Times New Roman"/>
                <a:sym typeface="Times New Roman"/>
              </a:defRPr>
            </a:pPr>
            <a:r>
              <a:t>A game theorist's short introduction to economics. </a:t>
            </a:r>
          </a:p>
          <a:p>
            <a:pPr marL="214162" indent="-214162" defTabSz="406908">
              <a:spcBef>
                <a:spcPts val="1000"/>
              </a:spcBef>
              <a:buFontTx/>
              <a:defRPr sz="2136">
                <a:latin typeface="Times New Roman"/>
                <a:ea typeface="Times New Roman"/>
                <a:cs typeface="Times New Roman"/>
                <a:sym typeface="Times New Roman"/>
              </a:defRPr>
            </a:pPr>
            <a:r>
              <a:t>You won't get practice figuring out how price and quantity change in response to demand shocks or calculating multipliers. </a:t>
            </a:r>
          </a:p>
          <a:p>
            <a:pPr marL="214162" indent="-214162" defTabSz="406908">
              <a:spcBef>
                <a:spcPts val="1000"/>
              </a:spcBef>
              <a:buFontTx/>
              <a:defRPr sz="2136">
                <a:latin typeface="Times New Roman"/>
                <a:ea typeface="Times New Roman"/>
                <a:cs typeface="Times New Roman"/>
                <a:sym typeface="Times New Roman"/>
              </a:defRPr>
            </a:pPr>
            <a:r>
              <a:t>You will find logic and rationale for why figuring out how price and quantity change in response to demand shocks or calculating multipliers is a worthwhile thing to do.</a:t>
            </a:r>
          </a:p>
          <a:p>
            <a:pPr marL="214162" indent="-214162" defTabSz="406908">
              <a:spcBef>
                <a:spcPts val="1000"/>
              </a:spcBef>
              <a:buFontTx/>
              <a:defRPr sz="2136">
                <a:latin typeface="Times New Roman"/>
                <a:ea typeface="Times New Roman"/>
                <a:cs typeface="Times New Roman"/>
                <a:sym typeface="Times New Roman"/>
              </a:defRPr>
            </a:pPr>
            <a:r>
              <a:t>This is worth getting into your frontal brain lobes because we are going to spend the semester studying the growth of the human economy. And we are going to do so by thinking like economists.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Read with Intent"/>
          <p:cNvSpPr txBox="1"/>
          <p:nvPr>
            <p:ph type="title" idx="4294967295"/>
          </p:nvPr>
        </p:nvSpPr>
        <p:spPr>
          <a:xfrm>
            <a:off x="277663" y="-1"/>
            <a:ext cx="8572501" cy="1270001"/>
          </a:xfrm>
          <a:prstGeom prst="rect">
            <a:avLst/>
          </a:prstGeom>
        </p:spPr>
        <p:txBody>
          <a:bodyPr>
            <a:normAutofit fontScale="100000" lnSpcReduction="0"/>
          </a:bodyPr>
          <a:lstStyle/>
          <a:p>
            <a:pPr>
              <a:defRPr sz="6000">
                <a:solidFill>
                  <a:srgbClr val="000080"/>
                </a:solidFill>
              </a:defRPr>
            </a:pPr>
            <a:r>
              <a:t>Read with </a:t>
            </a:r>
            <a:r>
              <a:rPr i="1"/>
              <a:t>Intent</a:t>
            </a:r>
          </a:p>
        </p:txBody>
      </p:sp>
      <p:sp>
        <p:nvSpPr>
          <p:cNvPr id="47" name="If you just skim it, you will then forget it—and you will have wasted an hour and a half…"/>
          <p:cNvSpPr txBox="1"/>
          <p:nvPr>
            <p:ph type="body" idx="4294967295"/>
          </p:nvPr>
        </p:nvSpPr>
        <p:spPr>
          <a:xfrm>
            <a:off x="277663" y="1270000"/>
            <a:ext cx="8572501" cy="5217160"/>
          </a:xfrm>
          <a:prstGeom prst="rect">
            <a:avLst/>
          </a:prstGeom>
        </p:spPr>
        <p:txBody>
          <a:bodyPr>
            <a:normAutofit fontScale="100000" lnSpcReduction="0"/>
          </a:bodyPr>
          <a:lstStyle/>
          <a:p>
            <a:pPr marL="0" indent="0" defTabSz="416052">
              <a:spcBef>
                <a:spcPts val="1000"/>
              </a:spcBef>
              <a:buSzTx/>
              <a:buFontTx/>
              <a:buNone/>
              <a:defRPr b="1" sz="2184">
                <a:latin typeface="+mj-lt"/>
                <a:ea typeface="+mj-ea"/>
                <a:cs typeface="+mj-cs"/>
                <a:sym typeface="Helvetica"/>
              </a:defRPr>
            </a:pPr>
            <a:r>
              <a:t>If you just skim it, you will then forget it—and you will have wasted an hour and a half</a:t>
            </a:r>
          </a:p>
          <a:p>
            <a:pPr marL="218974" indent="-218974" defTabSz="416052">
              <a:spcBef>
                <a:spcPts val="1000"/>
              </a:spcBef>
              <a:buFontTx/>
              <a:defRPr sz="2184">
                <a:latin typeface="Times New Roman"/>
                <a:ea typeface="Times New Roman"/>
                <a:cs typeface="Times New Roman"/>
                <a:sym typeface="Times New Roman"/>
              </a:defRPr>
            </a:pPr>
            <a:r>
              <a:t>The problem is that our brains are very good at forgetting irrelevant information</a:t>
            </a:r>
          </a:p>
          <a:p>
            <a:pPr marL="218974" indent="-218974" defTabSz="416052">
              <a:spcBef>
                <a:spcPts val="1000"/>
              </a:spcBef>
              <a:buFontTx/>
              <a:defRPr sz="2184">
                <a:latin typeface="Times New Roman"/>
                <a:ea typeface="Times New Roman"/>
                <a:cs typeface="Times New Roman"/>
                <a:sym typeface="Times New Roman"/>
              </a:defRPr>
            </a:pPr>
            <a:r>
              <a:t>And information we do not use and reuse is irrelevant</a:t>
            </a:r>
          </a:p>
          <a:p>
            <a:pPr marL="218974" indent="-218974" defTabSz="416052">
              <a:spcBef>
                <a:spcPts val="1000"/>
              </a:spcBef>
              <a:buFontTx/>
              <a:defRPr sz="2184">
                <a:latin typeface="Times New Roman"/>
                <a:ea typeface="Times New Roman"/>
                <a:cs typeface="Times New Roman"/>
                <a:sym typeface="Times New Roman"/>
              </a:defRPr>
            </a:pPr>
            <a:r>
              <a:t>I want you to do what I do. </a:t>
            </a:r>
          </a:p>
          <a:p>
            <a:pPr lvl="1" marL="565684" indent="-218974" defTabSz="416052">
              <a:spcBef>
                <a:spcPts val="1000"/>
              </a:spcBef>
              <a:buFontTx/>
              <a:buChar char="•"/>
              <a:defRPr sz="2184">
                <a:latin typeface="Times New Roman"/>
                <a:ea typeface="Times New Roman"/>
                <a:cs typeface="Times New Roman"/>
                <a:sym typeface="Times New Roman"/>
              </a:defRPr>
            </a:pPr>
            <a:r>
              <a:t>I am rarely just reading.</a:t>
            </a:r>
          </a:p>
          <a:p>
            <a:pPr lvl="1" marL="565684" indent="-218974" defTabSz="416052">
              <a:spcBef>
                <a:spcPts val="1000"/>
              </a:spcBef>
              <a:buFontTx/>
              <a:buChar char="•"/>
              <a:defRPr sz="2184">
                <a:latin typeface="Times New Roman"/>
                <a:ea typeface="Times New Roman"/>
                <a:cs typeface="Times New Roman"/>
                <a:sym typeface="Times New Roman"/>
              </a:defRPr>
            </a:pPr>
            <a:r>
              <a:t>I am generally also analyzing, compressing, synthesizing, and summarizing. </a:t>
            </a:r>
          </a:p>
          <a:p>
            <a:pPr lvl="1" marL="565684" indent="-218974" defTabSz="416052">
              <a:spcBef>
                <a:spcPts val="1000"/>
              </a:spcBef>
              <a:buFontTx/>
              <a:buChar char="•"/>
              <a:defRPr sz="2184">
                <a:latin typeface="Times New Roman"/>
                <a:ea typeface="Times New Roman"/>
                <a:cs typeface="Times New Roman"/>
                <a:sym typeface="Times New Roman"/>
              </a:defRPr>
            </a:pPr>
            <a:r>
              <a:t>I am taking notes—but very brief, synthesizing and summarizing notes. </a:t>
            </a:r>
          </a:p>
          <a:p>
            <a:pPr lvl="1" marL="565684" indent="-218974" defTabSz="416052">
              <a:spcBef>
                <a:spcPts val="1000"/>
              </a:spcBef>
              <a:buFontTx/>
              <a:buChar char="•"/>
              <a:defRPr sz="2184">
                <a:latin typeface="Times New Roman"/>
                <a:ea typeface="Times New Roman"/>
                <a:cs typeface="Times New Roman"/>
                <a:sym typeface="Times New Roman"/>
              </a:defRPr>
            </a:pPr>
            <a:r>
              <a:t>And I am generally asking myself questions—and then answering them.</a:t>
            </a:r>
          </a:p>
        </p:txBody>
      </p:sp>
      <p:sp>
        <p:nvSpPr>
          <p:cNvPr id="48" name="J. Bradford DeLong brad.delong@gmail.com 2020-01-06"/>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2020-01-06</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Questions"/>
          <p:cNvSpPr txBox="1"/>
          <p:nvPr>
            <p:ph type="title" idx="4294967295"/>
          </p:nvPr>
        </p:nvSpPr>
        <p:spPr>
          <a:xfrm>
            <a:off x="277663" y="-1"/>
            <a:ext cx="8572501" cy="1270001"/>
          </a:xfrm>
          <a:prstGeom prst="rect">
            <a:avLst/>
          </a:prstGeom>
        </p:spPr>
        <p:txBody>
          <a:bodyPr>
            <a:normAutofit fontScale="100000" lnSpcReduction="0"/>
          </a:bodyPr>
          <a:lstStyle>
            <a:lvl1pPr>
              <a:defRPr sz="6000">
                <a:solidFill>
                  <a:srgbClr val="000080"/>
                </a:solidFill>
              </a:defRPr>
            </a:lvl1pPr>
          </a:lstStyle>
          <a:p>
            <a:pPr/>
            <a:r>
              <a:t>Questions</a:t>
            </a:r>
          </a:p>
        </p:txBody>
      </p:sp>
      <p:sp>
        <p:nvSpPr>
          <p:cNvPr id="51" name="J. Bradford DeLong brad.delong@gmail.com 2020-01-06"/>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2020-01-06</a:t>
            </a:r>
          </a:p>
        </p:txBody>
      </p:sp>
      <p:pic>
        <p:nvPicPr>
          <p:cNvPr id="52" name="Image" descr="Image"/>
          <p:cNvPicPr>
            <a:picLocks noChangeAspect="1"/>
          </p:cNvPicPr>
          <p:nvPr/>
        </p:nvPicPr>
        <p:blipFill>
          <a:blip r:embed="rId3">
            <a:extLst/>
          </a:blip>
          <a:stretch>
            <a:fillRect/>
          </a:stretch>
        </p:blipFill>
        <p:spPr>
          <a:xfrm>
            <a:off x="277663" y="1270000"/>
            <a:ext cx="3986057" cy="1560856"/>
          </a:xfrm>
          <a:prstGeom prst="rect">
            <a:avLst/>
          </a:prstGeom>
          <a:ln w="12700">
            <a:miter lim="400000"/>
          </a:ln>
        </p:spPr>
      </p:pic>
      <p:pic>
        <p:nvPicPr>
          <p:cNvPr id="53" name="Image" descr="Image"/>
          <p:cNvPicPr>
            <a:picLocks noChangeAspect="1"/>
          </p:cNvPicPr>
          <p:nvPr/>
        </p:nvPicPr>
        <p:blipFill>
          <a:blip r:embed="rId4">
            <a:extLst/>
          </a:blip>
          <a:stretch>
            <a:fillRect/>
          </a:stretch>
        </p:blipFill>
        <p:spPr>
          <a:xfrm>
            <a:off x="277663" y="3098191"/>
            <a:ext cx="3986057" cy="2503640"/>
          </a:xfrm>
          <a:prstGeom prst="rect">
            <a:avLst/>
          </a:prstGeom>
          <a:ln w="12700">
            <a:miter lim="400000"/>
          </a:ln>
        </p:spPr>
      </p:pic>
      <p:pic>
        <p:nvPicPr>
          <p:cNvPr id="54" name="Image" descr="Image"/>
          <p:cNvPicPr>
            <a:picLocks noChangeAspect="1"/>
          </p:cNvPicPr>
          <p:nvPr/>
        </p:nvPicPr>
        <p:blipFill>
          <a:blip r:embed="rId5">
            <a:extLst/>
          </a:blip>
          <a:stretch>
            <a:fillRect/>
          </a:stretch>
        </p:blipFill>
        <p:spPr>
          <a:xfrm>
            <a:off x="4864107" y="1270000"/>
            <a:ext cx="3986057" cy="2030166"/>
          </a:xfrm>
          <a:prstGeom prst="rect">
            <a:avLst/>
          </a:prstGeom>
          <a:ln w="12700">
            <a:miter lim="400000"/>
          </a:ln>
        </p:spPr>
      </p:pic>
      <p:pic>
        <p:nvPicPr>
          <p:cNvPr id="55" name="Image" descr="Image"/>
          <p:cNvPicPr>
            <a:picLocks noChangeAspect="1"/>
          </p:cNvPicPr>
          <p:nvPr/>
        </p:nvPicPr>
        <p:blipFill>
          <a:blip r:embed="rId6">
            <a:extLst/>
          </a:blip>
          <a:stretch>
            <a:fillRect/>
          </a:stretch>
        </p:blipFill>
        <p:spPr>
          <a:xfrm>
            <a:off x="4864107" y="3521035"/>
            <a:ext cx="3986057" cy="222652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Questions II"/>
          <p:cNvSpPr txBox="1"/>
          <p:nvPr>
            <p:ph type="title" idx="4294967295"/>
          </p:nvPr>
        </p:nvSpPr>
        <p:spPr>
          <a:xfrm>
            <a:off x="277663" y="-1"/>
            <a:ext cx="8572501" cy="1270001"/>
          </a:xfrm>
          <a:prstGeom prst="rect">
            <a:avLst/>
          </a:prstGeom>
        </p:spPr>
        <p:txBody>
          <a:bodyPr>
            <a:normAutofit fontScale="100000" lnSpcReduction="0"/>
          </a:bodyPr>
          <a:lstStyle>
            <a:lvl1pPr>
              <a:defRPr sz="6000">
                <a:solidFill>
                  <a:srgbClr val="000080"/>
                </a:solidFill>
              </a:defRPr>
            </a:lvl1pPr>
          </a:lstStyle>
          <a:p>
            <a:pPr/>
            <a:r>
              <a:t>Questions II</a:t>
            </a:r>
          </a:p>
        </p:txBody>
      </p:sp>
      <p:sp>
        <p:nvSpPr>
          <p:cNvPr id="58" name="J. Bradford DeLong brad.delong@gmail.com 2020-01-06"/>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2020-01-06</a:t>
            </a:r>
          </a:p>
        </p:txBody>
      </p:sp>
      <p:pic>
        <p:nvPicPr>
          <p:cNvPr id="59" name="Image" descr="Image"/>
          <p:cNvPicPr>
            <a:picLocks noChangeAspect="1"/>
          </p:cNvPicPr>
          <p:nvPr/>
        </p:nvPicPr>
        <p:blipFill>
          <a:blip r:embed="rId3">
            <a:extLst/>
          </a:blip>
          <a:stretch>
            <a:fillRect/>
          </a:stretch>
        </p:blipFill>
        <p:spPr>
          <a:xfrm>
            <a:off x="277663" y="1270000"/>
            <a:ext cx="3986057" cy="1581108"/>
          </a:xfrm>
          <a:prstGeom prst="rect">
            <a:avLst/>
          </a:prstGeom>
          <a:ln w="12700">
            <a:miter lim="400000"/>
          </a:ln>
        </p:spPr>
      </p:pic>
      <p:pic>
        <p:nvPicPr>
          <p:cNvPr id="60" name="Image" descr="Image"/>
          <p:cNvPicPr>
            <a:picLocks noChangeAspect="1"/>
          </p:cNvPicPr>
          <p:nvPr/>
        </p:nvPicPr>
        <p:blipFill>
          <a:blip r:embed="rId4">
            <a:extLst/>
          </a:blip>
          <a:stretch>
            <a:fillRect/>
          </a:stretch>
        </p:blipFill>
        <p:spPr>
          <a:xfrm>
            <a:off x="277663" y="2800307"/>
            <a:ext cx="3986057" cy="1893791"/>
          </a:xfrm>
          <a:prstGeom prst="rect">
            <a:avLst/>
          </a:prstGeom>
          <a:ln w="12700">
            <a:miter lim="400000"/>
          </a:ln>
        </p:spPr>
      </p:pic>
      <p:pic>
        <p:nvPicPr>
          <p:cNvPr id="61" name="Image" descr="Image"/>
          <p:cNvPicPr>
            <a:picLocks noChangeAspect="1"/>
          </p:cNvPicPr>
          <p:nvPr/>
        </p:nvPicPr>
        <p:blipFill>
          <a:blip r:embed="rId5">
            <a:extLst/>
          </a:blip>
          <a:stretch>
            <a:fillRect/>
          </a:stretch>
        </p:blipFill>
        <p:spPr>
          <a:xfrm>
            <a:off x="4872360" y="1270000"/>
            <a:ext cx="3977804" cy="2030166"/>
          </a:xfrm>
          <a:prstGeom prst="rect">
            <a:avLst/>
          </a:prstGeom>
          <a:ln w="12700">
            <a:miter lim="400000"/>
          </a:ln>
        </p:spPr>
      </p:pic>
      <p:pic>
        <p:nvPicPr>
          <p:cNvPr id="62" name="Image" descr="Image"/>
          <p:cNvPicPr>
            <a:picLocks noChangeAspect="1"/>
          </p:cNvPicPr>
          <p:nvPr/>
        </p:nvPicPr>
        <p:blipFill>
          <a:blip r:embed="rId6">
            <a:extLst/>
          </a:blip>
          <a:stretch>
            <a:fillRect/>
          </a:stretch>
        </p:blipFill>
        <p:spPr>
          <a:xfrm>
            <a:off x="4897555" y="3558451"/>
            <a:ext cx="3952609" cy="2030166"/>
          </a:xfrm>
          <a:prstGeom prst="rect">
            <a:avLst/>
          </a:prstGeom>
          <a:ln w="12700">
            <a:miter lim="400000"/>
          </a:ln>
        </p:spPr>
      </p:pic>
      <p:pic>
        <p:nvPicPr>
          <p:cNvPr id="63" name="Image" descr="Image"/>
          <p:cNvPicPr>
            <a:picLocks noChangeAspect="1"/>
          </p:cNvPicPr>
          <p:nvPr/>
        </p:nvPicPr>
        <p:blipFill>
          <a:blip r:embed="rId7">
            <a:extLst/>
          </a:blip>
          <a:stretch>
            <a:fillRect/>
          </a:stretch>
        </p:blipFill>
        <p:spPr>
          <a:xfrm>
            <a:off x="277663" y="4781227"/>
            <a:ext cx="3986057" cy="170593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Questions III"/>
          <p:cNvSpPr txBox="1"/>
          <p:nvPr>
            <p:ph type="title" idx="4294967295"/>
          </p:nvPr>
        </p:nvSpPr>
        <p:spPr>
          <a:xfrm>
            <a:off x="277663" y="-1"/>
            <a:ext cx="8572501" cy="1270001"/>
          </a:xfrm>
          <a:prstGeom prst="rect">
            <a:avLst/>
          </a:prstGeom>
        </p:spPr>
        <p:txBody>
          <a:bodyPr>
            <a:normAutofit fontScale="100000" lnSpcReduction="0"/>
          </a:bodyPr>
          <a:lstStyle>
            <a:lvl1pPr>
              <a:defRPr sz="6000">
                <a:solidFill>
                  <a:srgbClr val="000080"/>
                </a:solidFill>
              </a:defRPr>
            </a:lvl1pPr>
          </a:lstStyle>
          <a:p>
            <a:pPr/>
            <a:r>
              <a:t>Questions III</a:t>
            </a:r>
          </a:p>
        </p:txBody>
      </p:sp>
      <p:sp>
        <p:nvSpPr>
          <p:cNvPr id="66" name="J. Bradford DeLong brad.delong@gmail.com 2020-01-06"/>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2020-01-06</a:t>
            </a:r>
          </a:p>
        </p:txBody>
      </p:sp>
      <p:pic>
        <p:nvPicPr>
          <p:cNvPr id="67" name="Image" descr="Image"/>
          <p:cNvPicPr>
            <a:picLocks noChangeAspect="1"/>
          </p:cNvPicPr>
          <p:nvPr/>
        </p:nvPicPr>
        <p:blipFill>
          <a:blip r:embed="rId3">
            <a:extLst/>
          </a:blip>
          <a:stretch>
            <a:fillRect/>
          </a:stretch>
        </p:blipFill>
        <p:spPr>
          <a:xfrm>
            <a:off x="277663" y="1270000"/>
            <a:ext cx="3986057" cy="1257405"/>
          </a:xfrm>
          <a:prstGeom prst="rect">
            <a:avLst/>
          </a:prstGeom>
          <a:ln w="12700">
            <a:miter lim="400000"/>
          </a:ln>
        </p:spPr>
      </p:pic>
      <p:pic>
        <p:nvPicPr>
          <p:cNvPr id="68" name="Image" descr="Image"/>
          <p:cNvPicPr>
            <a:picLocks noChangeAspect="1"/>
          </p:cNvPicPr>
          <p:nvPr/>
        </p:nvPicPr>
        <p:blipFill>
          <a:blip r:embed="rId4">
            <a:extLst/>
          </a:blip>
          <a:stretch>
            <a:fillRect/>
          </a:stretch>
        </p:blipFill>
        <p:spPr>
          <a:xfrm>
            <a:off x="4864107" y="1270000"/>
            <a:ext cx="3986057" cy="106902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Further Reading"/>
          <p:cNvSpPr txBox="1"/>
          <p:nvPr>
            <p:ph type="title" idx="4294967295"/>
          </p:nvPr>
        </p:nvSpPr>
        <p:spPr>
          <a:xfrm>
            <a:off x="277663" y="-1"/>
            <a:ext cx="8572501" cy="1270001"/>
          </a:xfrm>
          <a:prstGeom prst="rect">
            <a:avLst/>
          </a:prstGeom>
        </p:spPr>
        <p:txBody>
          <a:bodyPr>
            <a:normAutofit fontScale="100000" lnSpcReduction="0"/>
          </a:bodyPr>
          <a:lstStyle>
            <a:lvl1pPr>
              <a:defRPr sz="6000">
                <a:solidFill>
                  <a:srgbClr val="000080"/>
                </a:solidFill>
              </a:defRPr>
            </a:lvl1pPr>
          </a:lstStyle>
          <a:p>
            <a:pPr/>
            <a:r>
              <a:t>Further Reading</a:t>
            </a:r>
          </a:p>
        </p:txBody>
      </p:sp>
      <p:sp>
        <p:nvSpPr>
          <p:cNvPr id="71" name="Partha Dasgupta (2007): Economics: A Very Short Introduction &lt;https://delong.typepad.com/files/dasgupta-economics.pdf&gt;…"/>
          <p:cNvSpPr txBox="1"/>
          <p:nvPr>
            <p:ph type="body" idx="4294967295"/>
          </p:nvPr>
        </p:nvSpPr>
        <p:spPr>
          <a:xfrm>
            <a:off x="277663" y="1270000"/>
            <a:ext cx="8572501" cy="5217160"/>
          </a:xfrm>
          <a:prstGeom prst="rect">
            <a:avLst/>
          </a:prstGeom>
        </p:spPr>
        <p:txBody>
          <a:bodyPr>
            <a:normAutofit fontScale="100000" lnSpcReduction="0"/>
          </a:bodyPr>
          <a:lstStyle/>
          <a:p>
            <a:pPr marL="230605" indent="-230605">
              <a:spcBef>
                <a:spcPts val="1200"/>
              </a:spcBef>
              <a:buFontTx/>
              <a:defRPr b="1" sz="2300">
                <a:latin typeface="Times New Roman"/>
                <a:ea typeface="Times New Roman"/>
                <a:cs typeface="Times New Roman"/>
                <a:sym typeface="Times New Roman"/>
              </a:defRPr>
            </a:pPr>
            <a:r>
              <a:t>Partha Dasgupta (2007): </a:t>
            </a:r>
            <a:r>
              <a:rPr b="0" i="1"/>
              <a:t>Economics: A Very Short Introduction</a:t>
            </a:r>
            <a:r>
              <a:rPr b="0"/>
              <a:t> &lt;https://delong.typepad.com/files/dasgupta-economics.pdf&gt;</a:t>
            </a:r>
            <a:endParaRPr b="0"/>
          </a:p>
          <a:p>
            <a:pPr marL="230605" indent="-230605">
              <a:spcBef>
                <a:spcPts val="1200"/>
              </a:spcBef>
              <a:buFontTx/>
              <a:defRPr b="1" sz="2300">
                <a:latin typeface="Times New Roman"/>
                <a:ea typeface="Times New Roman"/>
                <a:cs typeface="Times New Roman"/>
                <a:sym typeface="Times New Roman"/>
              </a:defRPr>
            </a:pPr>
            <a:r>
              <a:t>Andy Matuschak</a:t>
            </a:r>
            <a:r>
              <a:rPr b="0"/>
              <a:t> (2019): </a:t>
            </a:r>
            <a:r>
              <a:rPr b="0" i="1"/>
              <a:t>Why Books Don’t Work</a:t>
            </a:r>
            <a:r>
              <a:rPr b="0"/>
              <a:t> &lt;</a:t>
            </a:r>
            <a:r>
              <a:rPr b="0" u="sng">
                <a:solidFill>
                  <a:srgbClr val="0000FF"/>
                </a:solidFill>
                <a:uFill>
                  <a:solidFill>
                    <a:srgbClr val="0000FF"/>
                  </a:solidFill>
                </a:uFill>
                <a:hlinkClick r:id="rId2" invalidUrl="" action="" tgtFrame="" tooltip="" history="1" highlightClick="0" endSnd="0"/>
              </a:rPr>
              <a:t>https://andymatuschak.org/books/</a:t>
            </a:r>
            <a:r>
              <a:rPr b="0"/>
              <a:t>&gt;</a:t>
            </a:r>
            <a:endParaRPr b="0"/>
          </a:p>
          <a:p>
            <a:pPr marL="230605" indent="-230605">
              <a:spcBef>
                <a:spcPts val="1200"/>
              </a:spcBef>
              <a:buFontTx/>
              <a:defRPr b="1" sz="2300">
                <a:latin typeface="Times New Roman"/>
                <a:ea typeface="Times New Roman"/>
                <a:cs typeface="Times New Roman"/>
                <a:sym typeface="Times New Roman"/>
              </a:defRPr>
            </a:pPr>
            <a:r>
              <a:t>Betsey Stevenson &amp; Justin Wolfers</a:t>
            </a:r>
            <a:r>
              <a:rPr b="0"/>
              <a:t> (2019): </a:t>
            </a:r>
            <a:r>
              <a:rPr b="0" i="1"/>
              <a:t>Principles of Economics</a:t>
            </a:r>
          </a:p>
        </p:txBody>
      </p:sp>
      <p:sp>
        <p:nvSpPr>
          <p:cNvPr id="72" name="J. Bradford DeLong brad.delong@gmail.com 2020-01-06"/>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2020-01-06</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