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FD7E7"/>
          </a:solidFill>
        </a:fill>
      </a:tcStyle>
    </a:wholeTbl>
    <a:band2H>
      <a:tcTxStyle b="def" i="def"/>
      <a:tcStyle>
        <a:tcBdr/>
        <a:fill>
          <a:solidFill>
            <a:srgbClr val="E8ECF4"/>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3CECE"/>
          </a:solidFill>
        </a:fill>
      </a:tcStyle>
    </a:wholeTbl>
    <a:band2H>
      <a:tcTxStyle b="def" i="def"/>
      <a:tcStyle>
        <a:tcBdr/>
        <a:fill>
          <a:solidFill>
            <a:srgbClr val="F1E8E8"/>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n">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n" i="on">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n">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3" name="Shape 33"/>
          <p:cNvSpPr/>
          <p:nvPr>
            <p:ph type="sldImg"/>
          </p:nvPr>
        </p:nvSpPr>
        <p:spPr>
          <a:xfrm>
            <a:off x="1143000" y="685800"/>
            <a:ext cx="4572000" cy="3429000"/>
          </a:xfrm>
          <a:prstGeom prst="rect">
            <a:avLst/>
          </a:prstGeom>
        </p:spPr>
        <p:txBody>
          <a:bodyPr/>
          <a:lstStyle/>
          <a:p>
            <a:pPr/>
          </a:p>
        </p:txBody>
      </p:sp>
      <p:sp>
        <p:nvSpPr>
          <p:cNvPr id="34" name="Shape 3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xfrm>
            <a:off x="669726" y="312539"/>
            <a:ext cx="7804548" cy="1518047"/>
          </a:xfrm>
          <a:prstGeom prst="rect">
            <a:avLst/>
          </a:prstGeom>
        </p:spPr>
        <p:txBody>
          <a:bodyPr lIns="35718" tIns="35718" rIns="35718" bIns="35718">
            <a:normAutofit fontScale="100000" lnSpcReduction="0"/>
          </a:bodyPr>
          <a:lstStyle>
            <a:lvl1pPr defTabSz="410765">
              <a:defRPr sz="5600">
                <a:uFillTx/>
                <a:latin typeface="+mj-lt"/>
                <a:ea typeface="+mj-ea"/>
                <a:cs typeface="+mj-cs"/>
                <a:sym typeface="Helvetica"/>
              </a:defRPr>
            </a:lvl1pPr>
          </a:lstStyle>
          <a:p>
            <a:pPr/>
            <a:r>
              <a:t>Title Text</a:t>
            </a:r>
          </a:p>
        </p:txBody>
      </p:sp>
      <p:sp>
        <p:nvSpPr>
          <p:cNvPr id="26" name="Body Level One…"/>
          <p:cNvSpPr txBox="1"/>
          <p:nvPr>
            <p:ph type="body" idx="1"/>
          </p:nvPr>
        </p:nvSpPr>
        <p:spPr>
          <a:xfrm>
            <a:off x="669726" y="1830585"/>
            <a:ext cx="7804548" cy="4420197"/>
          </a:xfrm>
          <a:prstGeom prst="rect">
            <a:avLst/>
          </a:prstGeom>
        </p:spPr>
        <p:txBody>
          <a:bodyPr lIns="35718" tIns="35718" rIns="35718" bIns="35718" anchor="ctr">
            <a:normAutofit fontScale="100000" lnSpcReduction="0"/>
          </a:bodyPr>
          <a:lstStyle>
            <a:lvl1pPr marL="296333" indent="-296333" defTabSz="410765">
              <a:spcBef>
                <a:spcPts val="2900"/>
              </a:spcBef>
              <a:buSzPct val="75000"/>
              <a:buFontTx/>
              <a:defRPr sz="2400">
                <a:uFillTx/>
                <a:latin typeface="Helvetica Light"/>
                <a:ea typeface="Helvetica Light"/>
                <a:cs typeface="Helvetica Light"/>
                <a:sym typeface="Helvetica Light"/>
              </a:defRPr>
            </a:lvl1pPr>
            <a:lvl2pPr marL="740833" indent="-296333" defTabSz="410765">
              <a:spcBef>
                <a:spcPts val="2900"/>
              </a:spcBef>
              <a:buSzPct val="75000"/>
              <a:buFontTx/>
              <a:buChar char="•"/>
              <a:defRPr sz="2400">
                <a:uFillTx/>
                <a:latin typeface="Helvetica Light"/>
                <a:ea typeface="Helvetica Light"/>
                <a:cs typeface="Helvetica Light"/>
                <a:sym typeface="Helvetica Light"/>
              </a:defRPr>
            </a:lvl2pPr>
            <a:lvl3pPr marL="1185333" indent="-296333" defTabSz="410765">
              <a:spcBef>
                <a:spcPts val="2900"/>
              </a:spcBef>
              <a:buSzPct val="75000"/>
              <a:buFontTx/>
              <a:defRPr sz="2400">
                <a:uFillTx/>
                <a:latin typeface="Helvetica Light"/>
                <a:ea typeface="Helvetica Light"/>
                <a:cs typeface="Helvetica Light"/>
                <a:sym typeface="Helvetica Light"/>
              </a:defRPr>
            </a:lvl3pPr>
            <a:lvl4pPr marL="1629833" indent="-296333" defTabSz="410765">
              <a:spcBef>
                <a:spcPts val="2900"/>
              </a:spcBef>
              <a:buSzPct val="75000"/>
              <a:buFontTx/>
              <a:buChar char="•"/>
              <a:defRPr sz="2400">
                <a:uFillTx/>
                <a:latin typeface="Helvetica Light"/>
                <a:ea typeface="Helvetica Light"/>
                <a:cs typeface="Helvetica Light"/>
                <a:sym typeface="Helvetica Light"/>
              </a:defRPr>
            </a:lvl4pPr>
            <a:lvl5pPr marL="2074333" indent="-296333" defTabSz="410765">
              <a:spcBef>
                <a:spcPts val="2900"/>
              </a:spcBef>
              <a:buSzPct val="75000"/>
              <a:buFontTx/>
              <a:buChar char="•"/>
              <a:defRPr sz="2400">
                <a:uFillTx/>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xfrm>
            <a:off x="4440732" y="6505277"/>
            <a:ext cx="253607" cy="249238"/>
          </a:xfrm>
          <a:prstGeom prst="rect">
            <a:avLst/>
          </a:prstGeom>
        </p:spPr>
        <p:txBody>
          <a:bodyPr wrap="none" lIns="35718" tIns="35718" rIns="35718" bIns="35718" anchor="t"/>
          <a:lstStyle>
            <a:lvl1pPr algn="ctr" defTabSz="410765">
              <a:defRPr>
                <a:solidFill>
                  <a:srgbClr val="000000"/>
                </a:solidFill>
                <a:uFillTx/>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98989"/>
                </a:solidFill>
                <a:uFill>
                  <a:solidFill>
                    <a:srgbClr val="898989"/>
                  </a:solidFill>
                </a:u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1pPr>
      <a:lvl2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2pPr>
      <a:lvl3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3pPr>
      <a:lvl4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4pPr>
      <a:lvl5pPr marL="0" marR="0" indent="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5pPr>
      <a:lvl6pPr marL="0" marR="0" indent="4572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6pPr>
      <a:lvl7pPr marL="0" marR="0" indent="9144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7pPr>
      <a:lvl8pPr marL="0" marR="0" indent="13716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8pPr>
      <a:lvl9pPr marL="0" marR="0" indent="1828800" algn="ctr" defTabSz="457200" rtl="0" latinLnBrk="0">
        <a:lnSpc>
          <a:spcPct val="100000"/>
        </a:lnSpc>
        <a:spcBef>
          <a:spcPts val="0"/>
        </a:spcBef>
        <a:spcAft>
          <a:spcPts val="0"/>
        </a:spcAft>
        <a:buClrTx/>
        <a:buSzTx/>
        <a:buFontTx/>
        <a:buNone/>
        <a:tabLst/>
        <a:defRPr b="1" baseline="0" cap="none" i="0" spc="0" strike="noStrike" sz="7000" u="none">
          <a:solidFill>
            <a:srgbClr val="800000"/>
          </a:solidFill>
          <a:uFill>
            <a:solidFill>
              <a:srgbClr val="000000"/>
            </a:solidFill>
          </a:uFill>
          <a:latin typeface="+mn-lt"/>
          <a:ea typeface="+mn-ea"/>
          <a:cs typeface="+mn-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4pPr>
      <a:lvl5pPr marL="22352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5pPr>
      <a:lvl6pPr marL="26924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6pPr>
      <a:lvl7pPr marL="31496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7pPr>
      <a:lvl8pPr marL="36068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8pPr>
      <a:lvl9pPr marL="4064000" marR="0" indent="-4064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
            <a:solidFill>
              <a:srgbClr val="000000"/>
            </a:solidFill>
          </a:uFill>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
            <a:solidFill>
              <a:srgbClr val="898989"/>
            </a:solidFill>
          </a:uFill>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tinyurl.com/dl-2020-01-14a" TargetMode="External"/><Relationship Id="rId3" Type="http://schemas.openxmlformats.org/officeDocument/2006/relationships/hyperlink" Target="mailto:brad.delong@gmail.com" TargetMode="External"/><Relationship Id="rId4"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mailto:brad.delong@gmail.com"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 name="Reading Diamond"/>
          <p:cNvSpPr txBox="1"/>
          <p:nvPr>
            <p:ph type="title" idx="4294967295"/>
          </p:nvPr>
        </p:nvSpPr>
        <p:spPr>
          <a:xfrm>
            <a:off x="277663" y="-1"/>
            <a:ext cx="8572501" cy="1270001"/>
          </a:xfrm>
          <a:prstGeom prst="rect">
            <a:avLst/>
          </a:prstGeom>
        </p:spPr>
        <p:txBody>
          <a:bodyPr>
            <a:normAutofit fontScale="100000" lnSpcReduction="0"/>
          </a:bodyPr>
          <a:lstStyle>
            <a:lvl1pPr>
              <a:defRPr sz="6000"/>
            </a:lvl1pPr>
          </a:lstStyle>
          <a:p>
            <a:pPr/>
            <a:r>
              <a:t>Reading Diamond</a:t>
            </a:r>
          </a:p>
        </p:txBody>
      </p:sp>
      <p:sp>
        <p:nvSpPr>
          <p:cNvPr id="37" name="Jared Diamond (1999): The Worst Mistake in the History of the Human Race &lt;https://tinyurl.com/dl-2020-01-14a&gt;…"/>
          <p:cNvSpPr txBox="1"/>
          <p:nvPr>
            <p:ph type="body" sz="half" idx="4294967295"/>
          </p:nvPr>
        </p:nvSpPr>
        <p:spPr>
          <a:xfrm>
            <a:off x="277663" y="1270000"/>
            <a:ext cx="4656696" cy="5071676"/>
          </a:xfrm>
          <a:prstGeom prst="rect">
            <a:avLst/>
          </a:prstGeom>
        </p:spPr>
        <p:txBody>
          <a:bodyPr>
            <a:normAutofit fontScale="100000" lnSpcReduction="0"/>
          </a:bodyPr>
          <a:lstStyle/>
          <a:p>
            <a:pPr marL="228600" indent="-228600" defTabSz="434340">
              <a:spcBef>
                <a:spcPts val="1100"/>
              </a:spcBef>
              <a:buFontTx/>
              <a:defRPr sz="2280">
                <a:latin typeface="Times New Roman"/>
                <a:ea typeface="Times New Roman"/>
                <a:cs typeface="Times New Roman"/>
                <a:sym typeface="Times New Roman"/>
              </a:defRPr>
            </a:pPr>
            <a:r>
              <a:rPr b="1"/>
              <a:t>Jared Diamond</a:t>
            </a:r>
            <a:r>
              <a:t> (1999): </a:t>
            </a:r>
            <a:r>
              <a:rPr i="1"/>
              <a:t>The Worst Mistake in the History of the Human Race</a:t>
            </a:r>
            <a:r>
              <a:t> &lt;</a:t>
            </a:r>
            <a:r>
              <a:rPr u="sng">
                <a:solidFill>
                  <a:srgbClr val="0000FF"/>
                </a:solidFill>
                <a:uFill>
                  <a:solidFill>
                    <a:srgbClr val="0000FF"/>
                  </a:solidFill>
                </a:uFill>
                <a:hlinkClick r:id="rId2" invalidUrl="" action="" tgtFrame="" tooltip="" history="1" highlightClick="0" endSnd="0"/>
              </a:rPr>
              <a:t>https://tinyurl.com/dl-2020-01-14a</a:t>
            </a:r>
            <a:r>
              <a:t>&gt;</a:t>
            </a:r>
          </a:p>
          <a:p>
            <a:pPr marL="228600" indent="-228600" defTabSz="434340">
              <a:spcBef>
                <a:spcPts val="1100"/>
              </a:spcBef>
              <a:buFontTx/>
              <a:defRPr sz="2280">
                <a:latin typeface="Times New Roman"/>
                <a:ea typeface="Times New Roman"/>
                <a:cs typeface="Times New Roman"/>
                <a:sym typeface="Times New Roman"/>
              </a:defRPr>
            </a:pPr>
            <a:r>
              <a:t>“The mix of wild plants and animals in the diets of surviving hunter-gatherers provides more protein and a better balance of other nutrients…”</a:t>
            </a:r>
          </a:p>
          <a:p>
            <a:pPr marL="228600" indent="-228600" defTabSz="434340">
              <a:spcBef>
                <a:spcPts val="1100"/>
              </a:spcBef>
              <a:buFontTx/>
              <a:defRPr sz="2280">
                <a:latin typeface="Times New Roman"/>
                <a:ea typeface="Times New Roman"/>
                <a:cs typeface="Times New Roman"/>
                <a:sym typeface="Times New Roman"/>
              </a:defRPr>
            </a:pPr>
            <a:r>
              <a:t>“Bushmen’s average daily food intake (during a month when food was plentiful) was 2,140 calories and 93 grams of protein, considerably greater than the recommended daily allowance for people of their size…”</a:t>
            </a:r>
          </a:p>
        </p:txBody>
      </p:sp>
      <p:sp>
        <p:nvSpPr>
          <p:cNvPr id="38" name="J. Bradford DeLong brad.delong@gmail.com 2020-01-14"/>
          <p:cNvSpPr txBox="1"/>
          <p:nvPr/>
        </p:nvSpPr>
        <p:spPr>
          <a:xfrm>
            <a:off x="0" y="6487159"/>
            <a:ext cx="8850164"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3" invalidUrl="" action="" tgtFrame="" tooltip="" history="1" highlightClick="0" endSnd="0"/>
              </a:rPr>
              <a:t>brad.delong@gmail.com</a:t>
            </a:r>
            <a:r>
              <a:t> 2020-01-14 </a:t>
            </a:r>
          </a:p>
        </p:txBody>
      </p:sp>
      <p:pic>
        <p:nvPicPr>
          <p:cNvPr id="39" name="Image" descr="Image"/>
          <p:cNvPicPr>
            <a:picLocks noChangeAspect="1"/>
          </p:cNvPicPr>
          <p:nvPr/>
        </p:nvPicPr>
        <p:blipFill>
          <a:blip r:embed="rId4">
            <a:extLst/>
          </a:blip>
          <a:stretch>
            <a:fillRect/>
          </a:stretch>
        </p:blipFill>
        <p:spPr>
          <a:xfrm>
            <a:off x="4934358" y="1270000"/>
            <a:ext cx="3915806" cy="507167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 name="Jared Diamond: The Worst Mistake in the History of the Human Race"/>
          <p:cNvSpPr txBox="1"/>
          <p:nvPr>
            <p:ph type="title" idx="4294967295"/>
          </p:nvPr>
        </p:nvSpPr>
        <p:spPr>
          <a:xfrm>
            <a:off x="457200" y="0"/>
            <a:ext cx="8229600" cy="1417638"/>
          </a:xfrm>
          <a:prstGeom prst="rect">
            <a:avLst/>
          </a:prstGeom>
        </p:spPr>
        <p:txBody>
          <a:bodyPr>
            <a:normAutofit fontScale="100000" lnSpcReduction="0"/>
          </a:bodyPr>
          <a:lstStyle>
            <a:lvl1pPr>
              <a:defRPr sz="4000">
                <a:solidFill>
                  <a:srgbClr val="000080"/>
                </a:solidFill>
              </a:defRPr>
            </a:lvl1pPr>
          </a:lstStyle>
          <a:p>
            <a:pPr/>
            <a:r>
              <a:t>Jared Diamond: The Worst Mistake in the History of the Human Race</a:t>
            </a:r>
          </a:p>
        </p:txBody>
      </p:sp>
      <p:sp>
        <p:nvSpPr>
          <p:cNvPr id="42" name="“It’s almost inconceivable that Bushmen, who eat 75 or so wild plants, could die of starvation the way hundreds of thousands of Irish farmers and their families did during the potato famine of the 1840s…”…"/>
          <p:cNvSpPr txBox="1"/>
          <p:nvPr>
            <p:ph type="body" idx="4294967295"/>
          </p:nvPr>
        </p:nvSpPr>
        <p:spPr>
          <a:xfrm>
            <a:off x="457200" y="1417637"/>
            <a:ext cx="8229601" cy="5080001"/>
          </a:xfrm>
          <a:prstGeom prst="rect">
            <a:avLst/>
          </a:prstGeom>
        </p:spPr>
        <p:txBody>
          <a:bodyPr>
            <a:normAutofit fontScale="100000" lnSpcReduction="0"/>
          </a:bodyPr>
          <a:lstStyle/>
          <a:p>
            <a:pPr marL="250317" indent="-250317" defTabSz="333756">
              <a:lnSpc>
                <a:spcPct val="90000"/>
              </a:lnSpc>
              <a:spcBef>
                <a:spcPts val="400"/>
              </a:spcBef>
              <a:defRPr sz="2190"/>
            </a:pPr>
            <a:r>
              <a:t>“It’s almost inconceivable that Bushmen, who eat 75 or so wild plants, could die of starvation the way hundreds of thousands of Irish farmers and their families did during the potato famine of the 1840s…”</a:t>
            </a:r>
          </a:p>
          <a:p>
            <a:pPr marL="250317" indent="-250317" defTabSz="333756">
              <a:lnSpc>
                <a:spcPct val="90000"/>
              </a:lnSpc>
              <a:spcBef>
                <a:spcPts val="400"/>
              </a:spcBef>
              <a:defRPr sz="2190"/>
            </a:pPr>
            <a:r>
              <a:t>“Skeletons from Greece and Turkey show that the average height of hunger-gatherers toward the end of the ice ages was a generous 5' 9'' for men, 5' 5'' for women. With the adoption of agriculture, height crashed, and by 3000 B. C. had reached a low of only 5' 3'' for men, 5' for women…”</a:t>
            </a:r>
          </a:p>
          <a:p>
            <a:pPr marL="250317" indent="-250317" defTabSz="333756">
              <a:lnSpc>
                <a:spcPct val="90000"/>
              </a:lnSpc>
              <a:spcBef>
                <a:spcPts val="400"/>
              </a:spcBef>
              <a:defRPr sz="2190"/>
            </a:pPr>
            <a:r>
              <a:t>“Besides malnutrition, starvation, and epidemic diseases, farming helped bring another curse upon humanity: deep class divisions…”:</a:t>
            </a:r>
          </a:p>
          <a:p>
            <a:pPr lvl="1" marL="584073" indent="-250317" defTabSz="333756">
              <a:lnSpc>
                <a:spcPct val="90000"/>
              </a:lnSpc>
              <a:spcBef>
                <a:spcPts val="400"/>
              </a:spcBef>
              <a:buChar char="•"/>
              <a:defRPr sz="2190"/>
            </a:pPr>
            <a:r>
              <a:t>“Skeletons from Greek tombs at Mycenae c. 1500 B. C. suggest that royals enjoyed a better diet than commoners, since the royal skeletons were two or three inches taller and had better teeth (on the average, one instead of six cavities or missing teeth)”</a:t>
            </a:r>
          </a:p>
        </p:txBody>
      </p:sp>
      <p:sp>
        <p:nvSpPr>
          <p:cNvPr id="43" name="J. Bradford DeLong brad.delong@gmail.com 2020-01-14"/>
          <p:cNvSpPr txBox="1"/>
          <p:nvPr/>
        </p:nvSpPr>
        <p:spPr>
          <a:xfrm>
            <a:off x="0" y="6487159"/>
            <a:ext cx="8850164"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2020-01-14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 name="Jared Diamond: The Worst Mistake in the History of the Human Race: Discussion"/>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3400">
                <a:solidFill>
                  <a:srgbClr val="000080"/>
                </a:solidFill>
              </a:defRPr>
            </a:lvl1pPr>
          </a:lstStyle>
          <a:p>
            <a:pPr/>
            <a:r>
              <a:t>Jared Diamond: The Worst Mistake in the History of the Human Race: Discussion</a:t>
            </a:r>
          </a:p>
        </p:txBody>
      </p:sp>
      <p:sp>
        <p:nvSpPr>
          <p:cNvPr id="46" name="Accident—not design……"/>
          <p:cNvSpPr txBox="1"/>
          <p:nvPr>
            <p:ph type="body" idx="4294967295"/>
          </p:nvPr>
        </p:nvSpPr>
        <p:spPr>
          <a:xfrm>
            <a:off x="457200" y="1417637"/>
            <a:ext cx="8229601" cy="5080001"/>
          </a:xfrm>
          <a:prstGeom prst="rect">
            <a:avLst/>
          </a:prstGeom>
        </p:spPr>
        <p:txBody>
          <a:bodyPr>
            <a:normAutofit fontScale="100000" lnSpcReduction="0"/>
          </a:bodyPr>
          <a:lstStyle/>
          <a:p>
            <a:pPr marL="195452" indent="-195452" defTabSz="260604">
              <a:lnSpc>
                <a:spcPct val="90000"/>
              </a:lnSpc>
              <a:spcBef>
                <a:spcPts val="300"/>
              </a:spcBef>
              <a:defRPr sz="1710"/>
            </a:pPr>
            <a:r>
              <a:t>Accident—not design…</a:t>
            </a:r>
          </a:p>
          <a:p>
            <a:pPr lvl="1" marL="456056" indent="-195452" defTabSz="260604">
              <a:lnSpc>
                <a:spcPct val="90000"/>
              </a:lnSpc>
              <a:spcBef>
                <a:spcPts val="300"/>
              </a:spcBef>
              <a:buChar char="•"/>
              <a:defRPr sz="1710"/>
            </a:pPr>
            <a:r>
              <a:t>Large groups of people getting together…</a:t>
            </a:r>
          </a:p>
          <a:p>
            <a:pPr lvl="1" marL="456056" indent="-195452" defTabSz="260604">
              <a:lnSpc>
                <a:spcPct val="90000"/>
              </a:lnSpc>
              <a:spcBef>
                <a:spcPts val="300"/>
              </a:spcBef>
              <a:buChar char="•"/>
              <a:defRPr sz="1710"/>
            </a:pPr>
            <a:r>
              <a:t>Population up —&gt; LR Q of Life not…</a:t>
            </a:r>
          </a:p>
          <a:p>
            <a:pPr lvl="1" marL="456056" indent="-195452" defTabSz="260604">
              <a:lnSpc>
                <a:spcPct val="90000"/>
              </a:lnSpc>
              <a:spcBef>
                <a:spcPts val="300"/>
              </a:spcBef>
              <a:buChar char="•"/>
              <a:defRPr sz="1710"/>
            </a:pPr>
            <a:r>
              <a:t>General Equilibrium</a:t>
            </a:r>
          </a:p>
          <a:p>
            <a:pPr marL="195452" indent="-195452" defTabSz="260604">
              <a:lnSpc>
                <a:spcPct val="90000"/>
              </a:lnSpc>
              <a:spcBef>
                <a:spcPts val="300"/>
              </a:spcBef>
              <a:defRPr sz="1710"/>
            </a:pPr>
            <a:r>
              <a:t>Outcome</a:t>
            </a:r>
          </a:p>
          <a:p>
            <a:pPr lvl="1" marL="456056" indent="-195452" defTabSz="260604">
              <a:lnSpc>
                <a:spcPct val="90000"/>
              </a:lnSpc>
              <a:spcBef>
                <a:spcPts val="300"/>
              </a:spcBef>
              <a:buChar char="•"/>
              <a:defRPr sz="1710"/>
            </a:pPr>
            <a:r>
              <a:t>Jared Diamond</a:t>
            </a:r>
          </a:p>
          <a:p>
            <a:pPr lvl="1" marL="456056" indent="-195452" defTabSz="260604">
              <a:lnSpc>
                <a:spcPct val="90000"/>
              </a:lnSpc>
              <a:spcBef>
                <a:spcPts val="300"/>
              </a:spcBef>
              <a:buChar char="•"/>
              <a:defRPr sz="1710"/>
            </a:pPr>
            <a:r>
              <a:t>Inequality!</a:t>
            </a:r>
          </a:p>
          <a:p>
            <a:pPr lvl="2" marL="716661" indent="-195452" defTabSz="260604">
              <a:lnSpc>
                <a:spcPct val="90000"/>
              </a:lnSpc>
              <a:spcBef>
                <a:spcPts val="300"/>
              </a:spcBef>
              <a:defRPr sz="1710"/>
            </a:pPr>
            <a:r>
              <a:t>Storage…</a:t>
            </a:r>
          </a:p>
          <a:p>
            <a:pPr lvl="2" marL="716661" indent="-195452" defTabSz="260604">
              <a:lnSpc>
                <a:spcPct val="90000"/>
              </a:lnSpc>
              <a:spcBef>
                <a:spcPts val="300"/>
              </a:spcBef>
              <a:defRPr sz="1710"/>
            </a:pPr>
            <a:r>
              <a:t>Can’t really run away…</a:t>
            </a:r>
          </a:p>
          <a:p>
            <a:pPr lvl="1" marL="456056" indent="-195452" defTabSz="260604">
              <a:lnSpc>
                <a:spcPct val="90000"/>
              </a:lnSpc>
              <a:spcBef>
                <a:spcPts val="300"/>
              </a:spcBef>
              <a:buChar char="•"/>
              <a:defRPr sz="1710"/>
            </a:pPr>
            <a:r>
              <a:t>Malnutrition!</a:t>
            </a:r>
          </a:p>
          <a:p>
            <a:pPr lvl="2" marL="716661" indent="-195452" defTabSz="260604">
              <a:lnSpc>
                <a:spcPct val="90000"/>
              </a:lnSpc>
              <a:spcBef>
                <a:spcPts val="300"/>
              </a:spcBef>
              <a:defRPr sz="1710"/>
            </a:pPr>
            <a:r>
              <a:t>Osteoarcheology…</a:t>
            </a:r>
          </a:p>
          <a:p>
            <a:pPr lvl="2" marL="716661" indent="-195452" defTabSz="260604">
              <a:lnSpc>
                <a:spcPct val="90000"/>
              </a:lnSpc>
              <a:spcBef>
                <a:spcPts val="300"/>
              </a:spcBef>
              <a:defRPr sz="1710"/>
            </a:pPr>
            <a:r>
              <a:t>Akhilleus’s choice…</a:t>
            </a:r>
          </a:p>
          <a:p>
            <a:pPr lvl="1" marL="456056" indent="-195452" defTabSz="260604">
              <a:lnSpc>
                <a:spcPct val="90000"/>
              </a:lnSpc>
              <a:spcBef>
                <a:spcPts val="300"/>
              </a:spcBef>
              <a:buChar char="•"/>
              <a:defRPr sz="1710"/>
            </a:pPr>
            <a:r>
              <a:t>General bio-medical upset!</a:t>
            </a:r>
          </a:p>
          <a:p>
            <a:pPr marL="195452" indent="-195452" defTabSz="260604">
              <a:lnSpc>
                <a:spcPct val="90000"/>
              </a:lnSpc>
              <a:spcBef>
                <a:spcPts val="300"/>
              </a:spcBef>
              <a:defRPr sz="1710"/>
            </a:pPr>
            <a:r>
              <a:t>Critiques</a:t>
            </a:r>
          </a:p>
          <a:p>
            <a:pPr lvl="1" marL="456056" indent="-195452" defTabSz="260604">
              <a:lnSpc>
                <a:spcPct val="90000"/>
              </a:lnSpc>
              <a:spcBef>
                <a:spcPts val="300"/>
              </a:spcBef>
              <a:buChar char="•"/>
              <a:defRPr sz="1710"/>
            </a:pPr>
            <a:r>
              <a:t>Assume little inequality before…</a:t>
            </a:r>
          </a:p>
          <a:p>
            <a:pPr lvl="1" marL="456056" indent="-195452" defTabSz="260604">
              <a:lnSpc>
                <a:spcPct val="90000"/>
              </a:lnSpc>
              <a:spcBef>
                <a:spcPts val="300"/>
              </a:spcBef>
              <a:buChar char="•"/>
              <a:defRPr sz="1710"/>
            </a:pPr>
            <a:r>
              <a:t>End of Ice Age…</a:t>
            </a:r>
          </a:p>
          <a:p>
            <a:pPr lvl="1" marL="456056" indent="-195452" defTabSz="260604">
              <a:lnSpc>
                <a:spcPct val="90000"/>
              </a:lnSpc>
              <a:spcBef>
                <a:spcPts val="300"/>
              </a:spcBef>
              <a:buChar char="•"/>
              <a:defRPr sz="1710"/>
            </a:pPr>
            <a:r>
              <a:t>Social Peace…</a:t>
            </a:r>
          </a:p>
        </p:txBody>
      </p:sp>
      <p:sp>
        <p:nvSpPr>
          <p:cNvPr id="47" name="J. Bradford DeLong brad.delong@gmail.com 2020-01-14"/>
          <p:cNvSpPr txBox="1"/>
          <p:nvPr/>
        </p:nvSpPr>
        <p:spPr>
          <a:xfrm>
            <a:off x="0" y="6487159"/>
            <a:ext cx="8850164"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2020-01-14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 name="Questions"/>
          <p:cNvSpPr txBox="1"/>
          <p:nvPr>
            <p:ph type="title" idx="4294967295"/>
          </p:nvPr>
        </p:nvSpPr>
        <p:spPr>
          <a:xfrm>
            <a:off x="457200" y="274637"/>
            <a:ext cx="8229600" cy="1143001"/>
          </a:xfrm>
          <a:prstGeom prst="rect">
            <a:avLst/>
          </a:prstGeom>
        </p:spPr>
        <p:txBody>
          <a:bodyPr>
            <a:normAutofit fontScale="100000" lnSpcReduction="0"/>
          </a:bodyPr>
          <a:lstStyle>
            <a:lvl1pPr defTabSz="388620">
              <a:defRPr sz="6800">
                <a:solidFill>
                  <a:srgbClr val="000080"/>
                </a:solidFill>
              </a:defRPr>
            </a:lvl1pPr>
          </a:lstStyle>
          <a:p>
            <a:pPr/>
            <a:r>
              <a:t>Questions</a:t>
            </a:r>
          </a:p>
        </p:txBody>
      </p:sp>
      <p:sp>
        <p:nvSpPr>
          <p:cNvPr id="50" name="How tall were gatherer-hunters compared to modern people?…"/>
          <p:cNvSpPr txBox="1"/>
          <p:nvPr>
            <p:ph type="body" idx="4294967295"/>
          </p:nvPr>
        </p:nvSpPr>
        <p:spPr>
          <a:xfrm>
            <a:off x="457200" y="1417637"/>
            <a:ext cx="8229601" cy="5080001"/>
          </a:xfrm>
          <a:prstGeom prst="rect">
            <a:avLst/>
          </a:prstGeom>
        </p:spPr>
        <p:txBody>
          <a:bodyPr>
            <a:normAutofit fontScale="100000" lnSpcReduction="0"/>
          </a:bodyPr>
          <a:lstStyle/>
          <a:p>
            <a:pPr marL="360947" indent="-360947">
              <a:lnSpc>
                <a:spcPct val="90000"/>
              </a:lnSpc>
              <a:spcBef>
                <a:spcPts val="600"/>
              </a:spcBef>
              <a:buFontTx/>
              <a:buAutoNum type="arabicPeriod" startAt="1"/>
              <a:defRPr sz="2700"/>
            </a:pPr>
            <a:r>
              <a:t>How tall were gatherer-hunters compared to modern people?</a:t>
            </a:r>
          </a:p>
          <a:p>
            <a:pPr marL="360947" indent="-360947">
              <a:lnSpc>
                <a:spcPct val="90000"/>
              </a:lnSpc>
              <a:spcBef>
                <a:spcPts val="600"/>
              </a:spcBef>
              <a:buFontTx/>
              <a:buAutoNum type="arabicPeriod" startAt="1"/>
              <a:defRPr sz="2700"/>
            </a:pPr>
            <a:r>
              <a:t>How tall were agrarians compared to modern people?</a:t>
            </a:r>
          </a:p>
          <a:p>
            <a:pPr marL="360947" indent="-360947">
              <a:lnSpc>
                <a:spcPct val="90000"/>
              </a:lnSpc>
              <a:spcBef>
                <a:spcPts val="600"/>
              </a:spcBef>
              <a:buFontTx/>
              <a:buAutoNum type="arabicPeriod" startAt="1"/>
              <a:defRPr sz="2700"/>
            </a:pPr>
            <a:r>
              <a:t>Who ate a better diet: gatherer-hunters or agrarians?</a:t>
            </a:r>
          </a:p>
          <a:p>
            <a:pPr marL="360947" indent="-360947">
              <a:lnSpc>
                <a:spcPct val="90000"/>
              </a:lnSpc>
              <a:spcBef>
                <a:spcPts val="600"/>
              </a:spcBef>
              <a:buFontTx/>
              <a:buAutoNum type="arabicPeriod" startAt="1"/>
              <a:defRPr sz="2700"/>
            </a:pPr>
            <a:r>
              <a:t>How much taller were the high-and-mighty than the commoners in the agrarian age?</a:t>
            </a:r>
          </a:p>
        </p:txBody>
      </p:sp>
      <p:sp>
        <p:nvSpPr>
          <p:cNvPr id="51" name="J. Bradford DeLong brad.delong@gmail.com 2020-01-14"/>
          <p:cNvSpPr txBox="1"/>
          <p:nvPr/>
        </p:nvSpPr>
        <p:spPr>
          <a:xfrm>
            <a:off x="0" y="6487159"/>
            <a:ext cx="8850164"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2020-01-14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 name="Further Reading"/>
          <p:cNvSpPr txBox="1"/>
          <p:nvPr>
            <p:ph type="title" idx="4294967295"/>
          </p:nvPr>
        </p:nvSpPr>
        <p:spPr>
          <a:xfrm>
            <a:off x="277663" y="-1"/>
            <a:ext cx="8572501" cy="1270001"/>
          </a:xfrm>
          <a:prstGeom prst="rect">
            <a:avLst/>
          </a:prstGeom>
        </p:spPr>
        <p:txBody>
          <a:bodyPr>
            <a:normAutofit fontScale="100000" lnSpcReduction="0"/>
          </a:bodyPr>
          <a:lstStyle>
            <a:lvl1pPr>
              <a:defRPr sz="6000">
                <a:solidFill>
                  <a:srgbClr val="000080"/>
                </a:solidFill>
              </a:defRPr>
            </a:lvl1pPr>
          </a:lstStyle>
          <a:p>
            <a:pPr/>
            <a:r>
              <a:t>Further Reading</a:t>
            </a:r>
          </a:p>
        </p:txBody>
      </p:sp>
      <p:sp>
        <p:nvSpPr>
          <p:cNvPr id="54" name="Body"/>
          <p:cNvSpPr txBox="1"/>
          <p:nvPr>
            <p:ph type="body" idx="4294967295"/>
          </p:nvPr>
        </p:nvSpPr>
        <p:spPr>
          <a:xfrm>
            <a:off x="277663" y="1270000"/>
            <a:ext cx="8572501" cy="5217160"/>
          </a:xfrm>
          <a:prstGeom prst="rect">
            <a:avLst/>
          </a:prstGeom>
        </p:spPr>
        <p:txBody>
          <a:bodyPr>
            <a:normAutofit fontScale="100000" lnSpcReduction="0"/>
          </a:bodyPr>
          <a:lstStyle/>
          <a:p>
            <a:pPr marL="230605" indent="-230605">
              <a:spcBef>
                <a:spcPts val="1200"/>
              </a:spcBef>
              <a:buFontTx/>
              <a:defRPr b="1" sz="2300">
                <a:latin typeface="Times New Roman"/>
                <a:ea typeface="Times New Roman"/>
                <a:cs typeface="Times New Roman"/>
                <a:sym typeface="Times New Roman"/>
              </a:defRPr>
            </a:pPr>
          </a:p>
        </p:txBody>
      </p:sp>
      <p:sp>
        <p:nvSpPr>
          <p:cNvPr id="55" name="J. Bradford DeLong brad.delong@gmail.com 2020-01-08"/>
          <p:cNvSpPr txBox="1"/>
          <p:nvPr/>
        </p:nvSpPr>
        <p:spPr>
          <a:xfrm>
            <a:off x="0" y="6487159"/>
            <a:ext cx="5297870" cy="370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J. Bradford DeLong </a:t>
            </a:r>
            <a:r>
              <a:rPr u="sng">
                <a:solidFill>
                  <a:srgbClr val="0000FF"/>
                </a:solidFill>
                <a:uFill>
                  <a:solidFill>
                    <a:srgbClr val="0000FF"/>
                  </a:solidFill>
                </a:uFill>
                <a:hlinkClick r:id="rId2" invalidUrl="" action="" tgtFrame="" tooltip="" history="1" highlightClick="0" endSnd="0"/>
              </a:rPr>
              <a:t>brad.delong@gmail.com</a:t>
            </a:r>
            <a:r>
              <a:t> 2020-01-08</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 name="Catch Our Breath…"/>
          <p:cNvSpPr txBox="1"/>
          <p:nvPr>
            <p:ph type="title"/>
          </p:nvPr>
        </p:nvSpPr>
        <p:spPr>
          <a:xfrm>
            <a:off x="276457" y="-1"/>
            <a:ext cx="8572501" cy="1270001"/>
          </a:xfrm>
          <a:prstGeom prst="rect">
            <a:avLst/>
          </a:prstGeom>
        </p:spPr>
        <p:txBody>
          <a:bodyPr/>
          <a:lstStyle/>
          <a:p>
            <a:pPr/>
            <a:r>
              <a:t>Catch Our Breath…</a:t>
            </a:r>
          </a:p>
        </p:txBody>
      </p:sp>
      <p:sp>
        <p:nvSpPr>
          <p:cNvPr id="58" name="Ask a couple of questions?…"/>
          <p:cNvSpPr txBox="1"/>
          <p:nvPr>
            <p:ph type="body" sz="half" idx="1"/>
          </p:nvPr>
        </p:nvSpPr>
        <p:spPr>
          <a:xfrm>
            <a:off x="276457" y="1270000"/>
            <a:ext cx="3810001" cy="4762500"/>
          </a:xfrm>
          <a:prstGeom prst="rect">
            <a:avLst/>
          </a:prstGeom>
        </p:spPr>
        <p:txBody>
          <a:bodyPr anchor="t"/>
          <a:lstStyle/>
          <a:p>
            <a:pPr>
              <a:spcBef>
                <a:spcPts val="1200"/>
              </a:spcBef>
            </a:pPr>
            <a:r>
              <a:t>Ask a couple of questions? </a:t>
            </a:r>
          </a:p>
          <a:p>
            <a:pPr>
              <a:spcBef>
                <a:spcPts val="1200"/>
              </a:spcBef>
            </a:pPr>
            <a:r>
              <a:t>Make a couple of comments?</a:t>
            </a:r>
          </a:p>
          <a:p>
            <a:pPr>
              <a:spcBef>
                <a:spcPts val="1200"/>
              </a:spcBef>
            </a:pPr>
            <a:r>
              <a:t>Any more readings to recommend?</a:t>
            </a:r>
          </a:p>
        </p:txBody>
      </p:sp>
      <p:pic>
        <p:nvPicPr>
          <p:cNvPr id="59" name="Image" descr="Image"/>
          <p:cNvPicPr>
            <a:picLocks noChangeAspect="1"/>
          </p:cNvPicPr>
          <p:nvPr/>
        </p:nvPicPr>
        <p:blipFill>
          <a:blip r:embed="rId2">
            <a:extLst/>
          </a:blip>
          <a:stretch>
            <a:fillRect/>
          </a:stretch>
        </p:blipFill>
        <p:spPr>
          <a:xfrm>
            <a:off x="4086457" y="1270000"/>
            <a:ext cx="4762501" cy="4762500"/>
          </a:xfrm>
          <a:prstGeom prst="rect">
            <a:avLst/>
          </a:prstGeom>
          <a:ln w="3175">
            <a:miter lim="400000"/>
          </a:ln>
        </p:spPr>
      </p:pic>
      <p:sp>
        <p:nvSpPr>
          <p:cNvPr id="60" name="Rectangle"/>
          <p:cNvSpPr txBox="1"/>
          <p:nvPr/>
        </p:nvSpPr>
        <p:spPr>
          <a:xfrm>
            <a:off x="276457" y="6032500"/>
            <a:ext cx="8572501" cy="635000"/>
          </a:xfrm>
          <a:prstGeom prst="rect">
            <a:avLst/>
          </a:prstGeom>
          <a:ln w="12700">
            <a:miter lim="400000"/>
          </a:ln>
        </p:spPr>
        <p:txBody>
          <a:bodyPr lIns="35718" tIns="35718" rIns="35718" bIns="35718" anchor="b">
            <a:normAutofit fontScale="100000" lnSpcReduction="0"/>
          </a:bodyPr>
          <a:lstStyle/>
          <a:p>
            <a:pPr algn="ctr">
              <a:spcBef>
                <a:spcPts val="1200"/>
              </a:spcBef>
              <a:defRPr sz="1600"/>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Calibri"/>
        <a:ea typeface="Calibri"/>
        <a:cs typeface="Calibri"/>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