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 Id="rId3" Type="http://schemas.openxmlformats.org/officeDocument/2006/relationships/hyperlink" Target="https://www.icloud.com/keynote/0yFMTicGJcrl9g6XQ8wwtqmGg"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pritchett-divergence.pdf" TargetMode="External"/><Relationship Id="rId3" Type="http://schemas.openxmlformats.org/officeDocument/2006/relationships/hyperlink" Target="mailto:brad.delong@gmail.com" TargetMode="External"/><Relationship Id="rId4" Type="http://schemas.openxmlformats.org/officeDocument/2006/relationships/hyperlink" Target="https://www.icloud.com/keynote/0yFMTicGJcrl9g6XQ8wwtqmGg" TargetMode="External"/><Relationship Id="rId5"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hyperlink" Target="mailto:brad.delong@gmail.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mailto:brad.delong@gmail.com"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jones-r--d.pdf" TargetMode="External"/><Relationship Id="rId3" Type="http://schemas.openxmlformats.org/officeDocument/2006/relationships/hyperlink" Target="mailto:brad.delong@gmail.co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Questions"/>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Questions</a:t>
            </a:r>
          </a:p>
        </p:txBody>
      </p:sp>
      <p:sp>
        <p:nvSpPr>
          <p:cNvPr id="37" name="What is your reasonable lower bound as to what national income per capita could have been in any country in 1870 or before? How did you arrive at this lower bound?…"/>
          <p:cNvSpPr txBox="1"/>
          <p:nvPr>
            <p:ph type="body" idx="4294967295"/>
          </p:nvPr>
        </p:nvSpPr>
        <p:spPr>
          <a:xfrm>
            <a:off x="277663" y="1270000"/>
            <a:ext cx="8572501" cy="4618993"/>
          </a:xfrm>
          <a:prstGeom prst="rect">
            <a:avLst/>
          </a:prstGeom>
        </p:spPr>
        <p:txBody>
          <a:bodyPr>
            <a:normAutofit fontScale="100000" lnSpcReduction="0"/>
          </a:bodyPr>
          <a:lstStyle/>
          <a:p>
            <a:pPr marL="275924" indent="-275924" defTabSz="393192">
              <a:spcBef>
                <a:spcPts val="1000"/>
              </a:spcBef>
              <a:buFontTx/>
              <a:buAutoNum type="arabicPeriod" startAt="1"/>
              <a:defRPr sz="2064">
                <a:latin typeface="Times New Roman"/>
                <a:ea typeface="Times New Roman"/>
                <a:cs typeface="Times New Roman"/>
                <a:sym typeface="Times New Roman"/>
              </a:defRPr>
            </a:pPr>
            <a:r>
              <a:t>What is your reasonable lower bound as to what national income per capita could have been in any country in 1870 or before? How did you arrive at this lower bound?</a:t>
            </a:r>
          </a:p>
          <a:p>
            <a:pPr marL="275924" indent="-275924" defTabSz="393192">
              <a:spcBef>
                <a:spcPts val="1000"/>
              </a:spcBef>
              <a:buFontTx/>
              <a:buAutoNum type="arabicPeriod" startAt="1"/>
              <a:defRPr sz="2064">
                <a:latin typeface="Times New Roman"/>
                <a:ea typeface="Times New Roman"/>
                <a:cs typeface="Times New Roman"/>
                <a:sym typeface="Times New Roman"/>
              </a:defRPr>
            </a:pPr>
            <a:r>
              <a:t>What distinguishes the countries that have converged to relative (and absolute!) wealth since 1870?</a:t>
            </a:r>
          </a:p>
          <a:p>
            <a:pPr marL="275924" indent="-275924" defTabSz="393192">
              <a:spcBef>
                <a:spcPts val="1000"/>
              </a:spcBef>
              <a:buFontTx/>
              <a:buAutoNum type="arabicPeriod" startAt="1"/>
              <a:defRPr sz="2064">
                <a:latin typeface="Times New Roman"/>
                <a:ea typeface="Times New Roman"/>
                <a:cs typeface="Times New Roman"/>
                <a:sym typeface="Times New Roman"/>
              </a:defRPr>
            </a:pPr>
            <a:r>
              <a:t>What common factors do the “other” countries that have not converged to relative wealth since 1870 share?</a:t>
            </a:r>
          </a:p>
          <a:p>
            <a:pPr marL="275924" indent="-275924" defTabSz="393192">
              <a:spcBef>
                <a:spcPts val="1000"/>
              </a:spcBef>
              <a:buFontTx/>
              <a:buAutoNum type="arabicPeriod" startAt="1"/>
              <a:defRPr sz="2064">
                <a:latin typeface="Times New Roman"/>
                <a:ea typeface="Times New Roman"/>
                <a:cs typeface="Times New Roman"/>
                <a:sym typeface="Times New Roman"/>
              </a:defRPr>
            </a:pPr>
            <a:r>
              <a:t>What was the ratio of the national income of the richest to the poorest country in 1870?</a:t>
            </a:r>
          </a:p>
          <a:p>
            <a:pPr marL="275924" indent="-275924" defTabSz="393192">
              <a:spcBef>
                <a:spcPts val="1000"/>
              </a:spcBef>
              <a:buFontTx/>
              <a:buAutoNum type="arabicPeriod" startAt="1"/>
              <a:defRPr sz="2064">
                <a:latin typeface="Times New Roman"/>
                <a:ea typeface="Times New Roman"/>
                <a:cs typeface="Times New Roman"/>
                <a:sym typeface="Times New Roman"/>
              </a:defRPr>
            </a:pPr>
            <a:r>
              <a:t>What was the ratio of the national income of the richest to the poorest country in 1990?</a:t>
            </a:r>
          </a:p>
          <a:p>
            <a:pPr marL="275924" indent="-275924" defTabSz="393192">
              <a:spcBef>
                <a:spcPts val="1000"/>
              </a:spcBef>
              <a:buFontTx/>
              <a:buAutoNum type="arabicPeriod" startAt="1"/>
              <a:defRPr sz="2064">
                <a:latin typeface="Times New Roman"/>
                <a:ea typeface="Times New Roman"/>
                <a:cs typeface="Times New Roman"/>
                <a:sym typeface="Times New Roman"/>
              </a:defRPr>
            </a:pPr>
            <a:r>
              <a:t>What is the role of international price structures in relative income comparisons?</a:t>
            </a:r>
          </a:p>
        </p:txBody>
      </p:sp>
      <p:sp>
        <p:nvSpPr>
          <p:cNvPr id="38" name="J. Bradford DeLong brad.delong@gmail.com 2020-01-08 https://www.icloud.com/keynote/0yFMTicGJcrl9g6XQ8wwtqmGg"/>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 </a:t>
            </a:r>
            <a:r>
              <a:rPr u="sng">
                <a:solidFill>
                  <a:srgbClr val="0000FF"/>
                </a:solidFill>
                <a:uFill>
                  <a:solidFill>
                    <a:srgbClr val="0000FF"/>
                  </a:solidFill>
                </a:uFill>
                <a:hlinkClick r:id="rId3" invalidUrl="" action="" tgtFrame="" tooltip="" history="1" highlightClick="0" endSnd="0"/>
              </a:rPr>
              <a:t>https://www.icloud.com/keynote/0yFMTicGJcrl9g6XQ8wwtqmGg</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Reading Pritchett"/>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Pritchett</a:t>
            </a:r>
          </a:p>
        </p:txBody>
      </p:sp>
      <p:sp>
        <p:nvSpPr>
          <p:cNvPr id="41" name="Lant Pritchett (1997): Divergence, Bigtime &lt;https://delong.typepad.com/files/pritchett-divergence.pdf&gt;…"/>
          <p:cNvSpPr txBox="1"/>
          <p:nvPr>
            <p:ph type="body" sz="half" idx="4294967295"/>
          </p:nvPr>
        </p:nvSpPr>
        <p:spPr>
          <a:xfrm>
            <a:off x="277663" y="1270000"/>
            <a:ext cx="4361938" cy="4777076"/>
          </a:xfrm>
          <a:prstGeom prst="rect">
            <a:avLst/>
          </a:prstGeom>
        </p:spPr>
        <p:txBody>
          <a:bodyPr>
            <a:normAutofit fontScale="100000" lnSpcReduction="0"/>
          </a:bodyPr>
          <a:lstStyle/>
          <a:p>
            <a:pPr marL="139566" indent="-139566" defTabSz="265175">
              <a:spcBef>
                <a:spcPts val="600"/>
              </a:spcBef>
              <a:buFontTx/>
              <a:defRPr sz="1392">
                <a:latin typeface="Times New Roman"/>
                <a:ea typeface="Times New Roman"/>
                <a:cs typeface="Times New Roman"/>
                <a:sym typeface="Times New Roman"/>
              </a:defRPr>
            </a:pPr>
            <a:r>
              <a:rPr b="1"/>
              <a:t>Lant Pritchett</a:t>
            </a:r>
            <a:r>
              <a:t> (1997)</a:t>
            </a:r>
            <a:r>
              <a:rPr b="1"/>
              <a:t>: </a:t>
            </a:r>
            <a:r>
              <a:rPr i="1"/>
              <a:t>Divergence, Bigtime</a:t>
            </a:r>
            <a:r>
              <a:t> &lt;</a:t>
            </a:r>
            <a:r>
              <a:rPr u="sng">
                <a:solidFill>
                  <a:srgbClr val="0000FF"/>
                </a:solidFill>
                <a:uFill>
                  <a:solidFill>
                    <a:srgbClr val="0000FF"/>
                  </a:solidFill>
                </a:uFill>
                <a:hlinkClick r:id="rId2" invalidUrl="" action="" tgtFrame="" tooltip="" history="1" highlightClick="0" endSnd="0"/>
              </a:rPr>
              <a:t>https://delong.typepad.com/files/pritchett-divergence.pdf</a:t>
            </a:r>
            <a:r>
              <a:t>&gt;</a:t>
            </a:r>
          </a:p>
          <a:p>
            <a:pPr marL="139566" indent="-139566" defTabSz="265175">
              <a:spcBef>
                <a:spcPts val="600"/>
              </a:spcBef>
              <a:buFontTx/>
              <a:defRPr sz="1392">
                <a:latin typeface="Times New Roman"/>
                <a:ea typeface="Times New Roman"/>
                <a:cs typeface="Times New Roman"/>
                <a:sym typeface="Times New Roman"/>
              </a:defRPr>
            </a:pPr>
            <a:r>
              <a:t>Two sets of countries:</a:t>
            </a:r>
          </a:p>
          <a:p>
            <a:pPr lvl="1" marL="360546" indent="-139566" defTabSz="265175">
              <a:spcBef>
                <a:spcPts val="600"/>
              </a:spcBef>
              <a:buFontTx/>
              <a:buChar char="•"/>
              <a:defRPr sz="1392">
                <a:latin typeface="Times New Roman"/>
                <a:ea typeface="Times New Roman"/>
                <a:cs typeface="Times New Roman"/>
                <a:sym typeface="Times New Roman"/>
              </a:defRPr>
            </a:pPr>
            <a:r>
              <a:t>The "developed" or the "advanced capitalist”… or the "high income OECD" … European countries and their offshoots plus Japan. Since 1870, the long-run growth rates of these countries have been rapid (by previous historical standards), their growth rates have been remarkably similar, and the poorer members of the group grew sufficiently faster to produce considerable convergence in absolute income levels… </a:t>
            </a:r>
          </a:p>
          <a:p>
            <a:pPr lvl="1" marL="360546" indent="-139566" defTabSz="265175">
              <a:spcBef>
                <a:spcPts val="600"/>
              </a:spcBef>
              <a:buFontTx/>
              <a:buChar char="•"/>
              <a:defRPr sz="1392">
                <a:latin typeface="Times New Roman"/>
                <a:ea typeface="Times New Roman"/>
                <a:cs typeface="Times New Roman"/>
                <a:sym typeface="Times New Roman"/>
              </a:defRPr>
            </a:pPr>
            <a:r>
              <a:t>The other… awkwardly, defined only as "the other set of countries," as they have nothing else in common… have been strikingly different… with some converging rapidly on the leaders while others stagnate; and over time, with a mixed record of takeoffs, stalls and nose dives…</a:t>
            </a:r>
          </a:p>
          <a:p>
            <a:pPr lvl="1" marL="360546" indent="-139566" defTabSz="265175">
              <a:spcBef>
                <a:spcPts val="600"/>
              </a:spcBef>
              <a:buFontTx/>
              <a:buChar char="•"/>
              <a:defRPr sz="1392">
                <a:latin typeface="Times New Roman"/>
                <a:ea typeface="Times New Roman"/>
                <a:cs typeface="Times New Roman"/>
                <a:sym typeface="Times New Roman"/>
              </a:defRPr>
            </a:pPr>
            <a:r>
              <a:t>From 1870 to 1990 the ratio of per capita incomes between the richest and the poorest countries increased by roughly a factor of five </a:t>
            </a:r>
          </a:p>
        </p:txBody>
      </p:sp>
      <p:sp>
        <p:nvSpPr>
          <p:cNvPr id="42" name="J. Bradford DeLong brad.delong@gmail.com 2020-01-08 https://www.icloud.com/keynote/0yFMTicGJcrl9g6XQ8wwtqmGg"/>
          <p:cNvSpPr txBox="1"/>
          <p:nvPr/>
        </p:nvSpPr>
        <p:spPr>
          <a:xfrm>
            <a:off x="0" y="6207759"/>
            <a:ext cx="885016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 </a:t>
            </a:r>
            <a:r>
              <a:rPr u="sng">
                <a:solidFill>
                  <a:srgbClr val="0000FF"/>
                </a:solidFill>
                <a:uFill>
                  <a:solidFill>
                    <a:srgbClr val="0000FF"/>
                  </a:solidFill>
                </a:uFill>
                <a:hlinkClick r:id="rId4" invalidUrl="" action="" tgtFrame="" tooltip="" history="1" highlightClick="0" endSnd="0"/>
              </a:rPr>
              <a:t>https://www.icloud.com/keynote/0yFMTicGJcrl9g6XQ8wwtqmGg</a:t>
            </a:r>
            <a:r>
              <a:t> </a:t>
            </a:r>
          </a:p>
        </p:txBody>
      </p:sp>
      <p:pic>
        <p:nvPicPr>
          <p:cNvPr id="43" name="Image" descr="Image"/>
          <p:cNvPicPr>
            <a:picLocks noChangeAspect="0"/>
          </p:cNvPicPr>
          <p:nvPr/>
        </p:nvPicPr>
        <p:blipFill>
          <a:blip r:embed="rId5">
            <a:extLst/>
          </a:blip>
          <a:stretch>
            <a:fillRect/>
          </a:stretch>
        </p:blipFill>
        <p:spPr>
          <a:xfrm>
            <a:off x="4639600" y="1270000"/>
            <a:ext cx="4210564" cy="477707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The “Developed” Economies"/>
          <p:cNvSpPr txBox="1"/>
          <p:nvPr>
            <p:ph type="title" idx="4294967295"/>
          </p:nvPr>
        </p:nvSpPr>
        <p:spPr>
          <a:xfrm>
            <a:off x="277663" y="-1"/>
            <a:ext cx="8572501" cy="1270001"/>
          </a:xfrm>
          <a:prstGeom prst="rect">
            <a:avLst/>
          </a:prstGeom>
        </p:spPr>
        <p:txBody>
          <a:bodyPr>
            <a:normAutofit fontScale="100000" lnSpcReduction="0"/>
          </a:bodyPr>
          <a:lstStyle>
            <a:lvl1pPr defTabSz="370331">
              <a:defRPr sz="4860">
                <a:solidFill>
                  <a:srgbClr val="000080"/>
                </a:solidFill>
              </a:defRPr>
            </a:lvl1pPr>
          </a:lstStyle>
          <a:p>
            <a:pPr/>
            <a:r>
              <a:t>The “Developed” Economies</a:t>
            </a:r>
          </a:p>
        </p:txBody>
      </p:sp>
      <p:sp>
        <p:nvSpPr>
          <p:cNvPr id="4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
        <p:nvSpPr>
          <p:cNvPr id="47" name="There is strong convergence in per capita incomes within this set of countries……"/>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There is strong convergence in per capita incomes within this set of countries…</a:t>
            </a:r>
          </a:p>
          <a:p>
            <a:pPr marL="206943" indent="-206943" defTabSz="393192">
              <a:spcBef>
                <a:spcPts val="1000"/>
              </a:spcBef>
              <a:buFontTx/>
              <a:defRPr sz="2064">
                <a:latin typeface="Times New Roman"/>
                <a:ea typeface="Times New Roman"/>
                <a:cs typeface="Times New Roman"/>
                <a:sym typeface="Times New Roman"/>
              </a:defRPr>
            </a:pPr>
            <a:r>
              <a:t>The narrow range of the growth rates over the 1870-1960 period is striking. The United States, the richest country in 1960, had grown at 1.7 percent per annum since 1870, while the overall average was 1.54. Only one country, Australia, grew either a half a percentage point higher or lower than the average, and the standard deviation of the growth rates was only 0.33…</a:t>
            </a:r>
          </a:p>
          <a:p>
            <a:pPr marL="206943" indent="-206943" defTabSz="393192">
              <a:spcBef>
                <a:spcPts val="1000"/>
              </a:spcBef>
              <a:buFontTx/>
              <a:defRPr sz="2064">
                <a:latin typeface="Times New Roman"/>
                <a:ea typeface="Times New Roman"/>
                <a:cs typeface="Times New Roman"/>
                <a:sym typeface="Times New Roman"/>
              </a:defRPr>
            </a:pPr>
            <a:r>
              <a:t>At least since 1870 there has been no obvious acceleration of overall growth rates over time…</a:t>
            </a:r>
          </a:p>
          <a:p>
            <a:pPr marL="206943" indent="-206943" defTabSz="393192">
              <a:spcBef>
                <a:spcPts val="1000"/>
              </a:spcBef>
              <a:buFontTx/>
              <a:defRPr sz="2064">
                <a:latin typeface="Times New Roman"/>
                <a:ea typeface="Times New Roman"/>
                <a:cs typeface="Times New Roman"/>
                <a:sym typeface="Times New Roman"/>
              </a:defRPr>
            </a:pPr>
            <a:r>
              <a:t>Jones (1995) uses this basic fact of the constancy of growth to good effect in creating a compelling argument that the steadiness of U.S. growth implies that endogenous growth models that make growth a function of nonstationary variables, such as the level of R&amp;D spending or the level of education of the labor force, are likely incorrect as they imply an accelerating growth rate (unless several variables working in opposite directions just happen to offset each other)...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The “Other” Economies"/>
          <p:cNvSpPr txBox="1"/>
          <p:nvPr>
            <p:ph type="title" idx="4294967295"/>
          </p:nvPr>
        </p:nvSpPr>
        <p:spPr>
          <a:xfrm>
            <a:off x="277663" y="-1"/>
            <a:ext cx="8572501" cy="1270001"/>
          </a:xfrm>
          <a:prstGeom prst="rect">
            <a:avLst/>
          </a:prstGeom>
        </p:spPr>
        <p:txBody>
          <a:bodyPr>
            <a:normAutofit fontScale="100000" lnSpcReduction="0"/>
          </a:bodyPr>
          <a:lstStyle>
            <a:lvl1pPr defTabSz="448055">
              <a:defRPr sz="5880">
                <a:solidFill>
                  <a:srgbClr val="000080"/>
                </a:solidFill>
              </a:defRPr>
            </a:lvl1pPr>
          </a:lstStyle>
          <a:p>
            <a:pPr/>
            <a:r>
              <a:t>The “Other” Economies</a:t>
            </a:r>
          </a:p>
        </p:txBody>
      </p:sp>
      <p:sp>
        <p:nvSpPr>
          <p:cNvPr id="50" name="Poverty Traps, Takeoffs and Convergence:…"/>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Poverty Traps, Takeoffs and Convergence:</a:t>
            </a:r>
          </a:p>
          <a:p>
            <a:pPr marL="194911" indent="-194911" defTabSz="370331">
              <a:spcBef>
                <a:spcPts val="900"/>
              </a:spcBef>
              <a:buFontTx/>
              <a:defRPr sz="1944">
                <a:latin typeface="Times New Roman"/>
                <a:ea typeface="Times New Roman"/>
                <a:cs typeface="Times New Roman"/>
                <a:sym typeface="Times New Roman"/>
              </a:defRPr>
            </a:pPr>
            <a:r>
              <a:t>Sixteen developing countries had negativegrowth over the 1960–1990 period, including Mozambique ( 2.2 percent per annum) and Guyana ( .7 percent per annum)…</a:t>
            </a:r>
          </a:p>
          <a:p>
            <a:pPr marL="194911" indent="-194911" defTabSz="370331">
              <a:spcBef>
                <a:spcPts val="900"/>
              </a:spcBef>
              <a:buFontTx/>
              <a:defRPr sz="1944">
                <a:latin typeface="Times New Roman"/>
                <a:ea typeface="Times New Roman"/>
                <a:cs typeface="Times New Roman"/>
                <a:sym typeface="Times New Roman"/>
              </a:defRPr>
            </a:pPr>
            <a:r>
              <a:t>As Ben-David and Papell (1995) emphasize, many developing countries have seen their economies go into not just a slowdown, but a “meltdown”… </a:t>
            </a:r>
          </a:p>
          <a:p>
            <a:pPr marL="194911" indent="-194911" defTabSz="370331">
              <a:spcBef>
                <a:spcPts val="900"/>
              </a:spcBef>
              <a:buFontTx/>
              <a:defRPr sz="1944">
                <a:latin typeface="Times New Roman"/>
                <a:ea typeface="Times New Roman"/>
                <a:cs typeface="Times New Roman"/>
                <a:sym typeface="Times New Roman"/>
              </a:defRPr>
            </a:pPr>
            <a:r>
              <a:t>If we calculate the growth rates in the Penn World Tables and allow the data to dictate one break in the growth rate over the whole 1960–1990 period, then of the 103 developing countries, 81 have seen a deceleration of growth over the period, and the average deceleration is over 3 percentage points…</a:t>
            </a:r>
          </a:p>
          <a:p>
            <a:pPr marL="194911" indent="-194911" defTabSz="370331">
              <a:spcBef>
                <a:spcPts val="900"/>
              </a:spcBef>
              <a:buFontTx/>
              <a:defRPr sz="1944">
                <a:latin typeface="Times New Roman"/>
                <a:ea typeface="Times New Roman"/>
                <a:cs typeface="Times New Roman"/>
                <a:sym typeface="Times New Roman"/>
              </a:defRPr>
            </a:pPr>
            <a:r>
              <a:t>From 1980–1994, growth in per capita GDP averaged 1.5 percent in the advanced countries and .34 percent in the less developed countries…</a:t>
            </a:r>
          </a:p>
          <a:p>
            <a:pPr marL="194911" indent="-194911" defTabSz="370331">
              <a:spcBef>
                <a:spcPts val="900"/>
              </a:spcBef>
              <a:buFontTx/>
              <a:defRPr sz="1944">
                <a:latin typeface="Times New Roman"/>
                <a:ea typeface="Times New Roman"/>
                <a:cs typeface="Times New Roman"/>
                <a:sym typeface="Times New Roman"/>
              </a:defRPr>
            </a:pPr>
            <a:r>
              <a:t>These facts about growth in less developed countries highlight its enormous vari- ability and volatility. The range of annual growth rates in per capita GDP across less developed economies from 1960 to 1990 is from 2.7 percent to positive 6.9 percent…</a:t>
            </a:r>
          </a:p>
        </p:txBody>
      </p:sp>
      <p:sp>
        <p:nvSpPr>
          <p:cNvPr id="51"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The Necessity of Divergence"/>
          <p:cNvSpPr txBox="1"/>
          <p:nvPr>
            <p:ph type="title" idx="4294967295"/>
          </p:nvPr>
        </p:nvSpPr>
        <p:spPr>
          <a:xfrm>
            <a:off x="277663" y="-1"/>
            <a:ext cx="8572501" cy="1270001"/>
          </a:xfrm>
          <a:prstGeom prst="rect">
            <a:avLst/>
          </a:prstGeom>
        </p:spPr>
        <p:txBody>
          <a:bodyPr>
            <a:normAutofit fontScale="100000" lnSpcReduction="0"/>
          </a:bodyPr>
          <a:lstStyle>
            <a:lvl1pPr defTabSz="370331">
              <a:defRPr sz="4860">
                <a:solidFill>
                  <a:srgbClr val="000080"/>
                </a:solidFill>
              </a:defRPr>
            </a:lvl1pPr>
          </a:lstStyle>
          <a:p>
            <a:pPr/>
            <a:r>
              <a:t>The Necessity of Divergence</a:t>
            </a:r>
          </a:p>
        </p:txBody>
      </p:sp>
      <p:sp>
        <p:nvSpPr>
          <p:cNvPr id="54" name="Place a reasonable lower bound on what GDP per capita could have been in 1870 in any country:…"/>
          <p:cNvSpPr txBox="1"/>
          <p:nvPr>
            <p:ph type="body" sz="half" idx="4294967295"/>
          </p:nvPr>
        </p:nvSpPr>
        <p:spPr>
          <a:xfrm>
            <a:off x="277663" y="1270000"/>
            <a:ext cx="4504744" cy="5217160"/>
          </a:xfrm>
          <a:prstGeom prst="rect">
            <a:avLst/>
          </a:prstGeom>
        </p:spPr>
        <p:txBody>
          <a:bodyPr>
            <a:normAutofit fontScale="100000" lnSpcReduction="0"/>
          </a:bodyPr>
          <a:lstStyle/>
          <a:p>
            <a:pPr marL="0" indent="0" defTabSz="233172">
              <a:spcBef>
                <a:spcPts val="600"/>
              </a:spcBef>
              <a:buSzTx/>
              <a:buFontTx/>
              <a:buNone/>
              <a:defRPr b="1" sz="1224">
                <a:latin typeface="+mj-lt"/>
                <a:ea typeface="+mj-ea"/>
                <a:cs typeface="+mj-cs"/>
                <a:sym typeface="Helvetica"/>
              </a:defRPr>
            </a:pPr>
            <a:r>
              <a:t>Place a reasonable lower bound on what GDP per capita could have been in 1870 in any country:</a:t>
            </a:r>
          </a:p>
          <a:p>
            <a:pPr marL="122722" indent="-122722" defTabSz="233172">
              <a:spcBef>
                <a:spcPts val="600"/>
              </a:spcBef>
              <a:buFontTx/>
              <a:defRPr sz="1224">
                <a:latin typeface="Times New Roman"/>
                <a:ea typeface="Times New Roman"/>
                <a:cs typeface="Times New Roman"/>
                <a:sym typeface="Times New Roman"/>
              </a:defRPr>
            </a:pPr>
            <a:r>
              <a:t>Using the purchasing power adjustments for exchange rates has an especially important effect in poor countries… </a:t>
            </a:r>
          </a:p>
          <a:p>
            <a:pPr marL="122722" indent="-122722" defTabSz="233172">
              <a:spcBef>
                <a:spcPts val="600"/>
              </a:spcBef>
              <a:buFontTx/>
              <a:defRPr sz="1224">
                <a:latin typeface="Times New Roman"/>
                <a:ea typeface="Times New Roman"/>
                <a:cs typeface="Times New Roman"/>
                <a:sym typeface="Times New Roman"/>
              </a:defRPr>
            </a:pPr>
            <a:r>
              <a:t>Tradable goods will have generally the same prices across countries because of arbitrage…</a:t>
            </a:r>
          </a:p>
          <a:p>
            <a:pPr marL="122722" indent="-122722" defTabSz="233172">
              <a:spcBef>
                <a:spcPts val="600"/>
              </a:spcBef>
              <a:buFontTx/>
              <a:defRPr sz="1224">
                <a:latin typeface="Times New Roman"/>
                <a:ea typeface="Times New Roman"/>
                <a:cs typeface="Times New Roman"/>
                <a:sym typeface="Times New Roman"/>
              </a:defRPr>
            </a:pPr>
            <a:r>
              <a:t>Nontradable goods are typically much cheaper in poorer countries because of their lower income levels </a:t>
            </a:r>
          </a:p>
          <a:p>
            <a:pPr marL="122722" indent="-122722" defTabSz="233172">
              <a:spcBef>
                <a:spcPts val="600"/>
              </a:spcBef>
              <a:buFontTx/>
              <a:defRPr sz="1224">
                <a:latin typeface="Times New Roman"/>
                <a:ea typeface="Times New Roman"/>
                <a:cs typeface="Times New Roman"/>
                <a:sym typeface="Times New Roman"/>
              </a:defRPr>
            </a:pPr>
            <a:r>
              <a:t>A country with a per capita GDP level of $70 (1997) in U.S. dollars, measured in market exchange rates, will have a </a:t>
            </a:r>
            <a:r>
              <a:rPr i="1"/>
              <a:t>per capita</a:t>
            </a:r>
            <a:r>
              <a:t> GDP of P$250 (1997)… </a:t>
            </a:r>
          </a:p>
          <a:p>
            <a:pPr marL="122722" indent="-122722" defTabSz="233172">
              <a:spcBef>
                <a:spcPts val="600"/>
              </a:spcBef>
              <a:buFontTx/>
              <a:defRPr sz="1224">
                <a:latin typeface="Times New Roman"/>
                <a:ea typeface="Times New Roman"/>
                <a:cs typeface="Times New Roman"/>
                <a:sym typeface="Times New Roman"/>
              </a:defRPr>
            </a:pPr>
            <a:r>
              <a:t>The lowest five-year average level of per capita GDP reported for any country in the Penn World Tables (Mark 5) is P$275 (1997) for Ethiopia in 1961–65… </a:t>
            </a:r>
          </a:p>
          <a:p>
            <a:pPr marL="122722" indent="-122722" defTabSz="233172">
              <a:spcBef>
                <a:spcPts val="600"/>
              </a:spcBef>
              <a:buFontTx/>
              <a:defRPr sz="1224">
                <a:latin typeface="Times New Roman"/>
                <a:ea typeface="Times New Roman"/>
                <a:cs typeface="Times New Roman"/>
                <a:sym typeface="Times New Roman"/>
              </a:defRPr>
            </a:pPr>
            <a:r>
              <a:t>Maddison (1991) gives estimates of GDP per capita of some less developed countries as early as 1820: P$531 (1997) for India, P$523 (1997) for China and P$614 (1997) for Indonesia. His earliest estimates for Africa begin in 1913: P$508 (1997) for Egypt and P$648 (1997) for Ghana </a:t>
            </a:r>
          </a:p>
          <a:p>
            <a:pPr marL="122722" indent="-122722" defTabSz="233172">
              <a:spcBef>
                <a:spcPts val="600"/>
              </a:spcBef>
              <a:buFontTx/>
              <a:defRPr sz="1224">
                <a:latin typeface="Times New Roman"/>
                <a:ea typeface="Times New Roman"/>
                <a:cs typeface="Times New Roman"/>
                <a:sym typeface="Times New Roman"/>
              </a:defRPr>
            </a:pPr>
            <a:r>
              <a:t>If you accept: a) the current estimates of relative incomes across nations; b) the estimates of the historical growth rates of the now-rich nations; and c) that even in the poorest economies incomes were not below P$250 (1997) at any point—then you cannot escape the conclusion that the last 150 years have seen divergence, big time…</a:t>
            </a:r>
          </a:p>
        </p:txBody>
      </p:sp>
      <p:pic>
        <p:nvPicPr>
          <p:cNvPr id="55" name="Image" descr="Image"/>
          <p:cNvPicPr>
            <a:picLocks noChangeAspect="0"/>
          </p:cNvPicPr>
          <p:nvPr/>
        </p:nvPicPr>
        <p:blipFill>
          <a:blip r:embed="rId2">
            <a:extLst/>
          </a:blip>
          <a:stretch>
            <a:fillRect/>
          </a:stretch>
        </p:blipFill>
        <p:spPr>
          <a:xfrm>
            <a:off x="4782406" y="1270000"/>
            <a:ext cx="4067758" cy="5217160"/>
          </a:xfrm>
          <a:prstGeom prst="rect">
            <a:avLst/>
          </a:prstGeom>
          <a:ln w="12700">
            <a:miter lim="400000"/>
          </a:ln>
        </p:spPr>
      </p:pic>
      <p:sp>
        <p:nvSpPr>
          <p:cNvPr id="56"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Estimates of Divergence"/>
          <p:cNvSpPr txBox="1"/>
          <p:nvPr>
            <p:ph type="title" idx="4294967295"/>
          </p:nvPr>
        </p:nvSpPr>
        <p:spPr>
          <a:xfrm>
            <a:off x="277663" y="-1"/>
            <a:ext cx="8572501" cy="1270001"/>
          </a:xfrm>
          <a:prstGeom prst="rect">
            <a:avLst/>
          </a:prstGeom>
        </p:spPr>
        <p:txBody>
          <a:bodyPr>
            <a:normAutofit fontScale="100000" lnSpcReduction="0"/>
          </a:bodyPr>
          <a:lstStyle>
            <a:lvl1pPr defTabSz="434340">
              <a:defRPr sz="5700">
                <a:solidFill>
                  <a:srgbClr val="000080"/>
                </a:solidFill>
              </a:defRPr>
            </a:lvl1pPr>
          </a:lstStyle>
          <a:p>
            <a:pPr/>
            <a:r>
              <a:t>Estimates of Divergence</a:t>
            </a:r>
          </a:p>
        </p:txBody>
      </p:sp>
      <p:pic>
        <p:nvPicPr>
          <p:cNvPr id="59" name="Image" descr="Image"/>
          <p:cNvPicPr>
            <a:picLocks noChangeAspect="1"/>
          </p:cNvPicPr>
          <p:nvPr/>
        </p:nvPicPr>
        <p:blipFill>
          <a:blip r:embed="rId2">
            <a:extLst/>
          </a:blip>
          <a:stretch>
            <a:fillRect/>
          </a:stretch>
        </p:blipFill>
        <p:spPr>
          <a:xfrm>
            <a:off x="647652" y="1270000"/>
            <a:ext cx="7710656" cy="5217160"/>
          </a:xfrm>
          <a:prstGeom prst="rect">
            <a:avLst/>
          </a:prstGeom>
          <a:ln w="12700">
            <a:miter lim="400000"/>
          </a:ln>
        </p:spPr>
      </p:pic>
      <p:sp>
        <p:nvSpPr>
          <p:cNvPr id="60"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63" name="Dan Ben-David and David Papell (1995): Slowdowns and Meltdowns: Post-War Growth Evidence from 74 Countries…"/>
          <p:cNvSpPr txBox="1"/>
          <p:nvPr>
            <p:ph type="body" idx="4294967295"/>
          </p:nvPr>
        </p:nvSpPr>
        <p:spPr>
          <a:xfrm>
            <a:off x="277663" y="1270000"/>
            <a:ext cx="8572501" cy="5217160"/>
          </a:xfrm>
          <a:prstGeom prst="rect">
            <a:avLst/>
          </a:prstGeom>
        </p:spPr>
        <p:txBody>
          <a:bodyPr>
            <a:normAutofit fontScale="100000" lnSpcReduction="0"/>
          </a:bodyPr>
          <a:lstStyle/>
          <a:p>
            <a:pPr marL="172953" indent="-172953" defTabSz="342900">
              <a:spcBef>
                <a:spcPts val="900"/>
              </a:spcBef>
              <a:buFontTx/>
              <a:defRPr b="1" sz="1725">
                <a:latin typeface="Times New Roman"/>
                <a:ea typeface="Times New Roman"/>
                <a:cs typeface="Times New Roman"/>
                <a:sym typeface="Times New Roman"/>
              </a:defRPr>
            </a:pPr>
            <a:r>
              <a:t>Dan Ben-David and David Papell</a:t>
            </a:r>
            <a:r>
              <a:rPr b="0"/>
              <a:t> (1995): </a:t>
            </a:r>
            <a:r>
              <a:rPr b="0" i="1"/>
              <a:t>Slowdowns and Meltdowns: Post-War Growth Evidence from 74 Countries</a:t>
            </a:r>
            <a:endParaRPr b="0"/>
          </a:p>
          <a:p>
            <a:pPr marL="172953" indent="-172953" defTabSz="342900">
              <a:spcBef>
                <a:spcPts val="900"/>
              </a:spcBef>
              <a:buFontTx/>
              <a:defRPr b="1" sz="1725">
                <a:latin typeface="Times New Roman"/>
                <a:ea typeface="Times New Roman"/>
                <a:cs typeface="Times New Roman"/>
                <a:sym typeface="Times New Roman"/>
              </a:defRPr>
            </a:pPr>
            <a:r>
              <a:t>Charles Jones </a:t>
            </a:r>
            <a:r>
              <a:rPr b="0"/>
              <a:t>(1995):</a:t>
            </a:r>
            <a:r>
              <a:t> </a:t>
            </a:r>
            <a:r>
              <a:rPr b="0" i="1"/>
              <a:t>R&amp;D-Based Models of Economic Growth</a:t>
            </a:r>
            <a:r>
              <a:rPr b="0"/>
              <a:t> &lt;</a:t>
            </a:r>
            <a:r>
              <a:rPr b="0" u="sng">
                <a:solidFill>
                  <a:srgbClr val="0000FF"/>
                </a:solidFill>
                <a:uFill>
                  <a:solidFill>
                    <a:srgbClr val="0000FF"/>
                  </a:solidFill>
                </a:uFill>
                <a:hlinkClick r:id="rId2" invalidUrl="" action="" tgtFrame="" tooltip="" history="1" highlightClick="0" endSnd="0"/>
              </a:rPr>
              <a:t>https://delong.typepad.com/files/jones-r--d.pdf</a:t>
            </a:r>
            <a:r>
              <a:rPr b="0"/>
              <a:t>&gt;</a:t>
            </a:r>
            <a:endParaRPr b="0"/>
          </a:p>
          <a:p>
            <a:pPr marL="172953" indent="-172953" defTabSz="342900">
              <a:spcBef>
                <a:spcPts val="900"/>
              </a:spcBef>
              <a:buFontTx/>
              <a:defRPr b="1" sz="1725">
                <a:latin typeface="Times New Roman"/>
                <a:ea typeface="Times New Roman"/>
                <a:cs typeface="Times New Roman"/>
                <a:sym typeface="Times New Roman"/>
              </a:defRPr>
            </a:pPr>
            <a:r>
              <a:t>Fabio Canova and Albert Marcet</a:t>
            </a:r>
            <a:r>
              <a:rPr b="0"/>
              <a:t> (1995): </a:t>
            </a:r>
            <a:r>
              <a:rPr b="0" i="1"/>
              <a:t>The Poor Stay Poor: Non-Convergence Across Countries and Regions </a:t>
            </a:r>
            <a:endParaRPr b="0" i="1"/>
          </a:p>
          <a:p>
            <a:pPr marL="172953" indent="-172953" defTabSz="342900">
              <a:spcBef>
                <a:spcPts val="900"/>
              </a:spcBef>
              <a:buFontTx/>
              <a:defRPr b="1" sz="1725">
                <a:latin typeface="Times New Roman"/>
                <a:ea typeface="Times New Roman"/>
                <a:cs typeface="Times New Roman"/>
                <a:sym typeface="Times New Roman"/>
              </a:defRPr>
            </a:pPr>
            <a:r>
              <a:t>J. Bradford </a:t>
            </a:r>
            <a:r>
              <a:rPr b="0" i="1"/>
              <a:t>DeLong (1988): Productivity Growth, Convergence, and Welfare: Comment</a:t>
            </a:r>
            <a:endParaRPr b="0"/>
          </a:p>
          <a:p>
            <a:pPr marL="172953" indent="-172953" defTabSz="342900">
              <a:spcBef>
                <a:spcPts val="900"/>
              </a:spcBef>
              <a:buFontTx/>
              <a:defRPr b="1" sz="1725">
                <a:latin typeface="Times New Roman"/>
                <a:ea typeface="Times New Roman"/>
                <a:cs typeface="Times New Roman"/>
                <a:sym typeface="Times New Roman"/>
              </a:defRPr>
            </a:pPr>
            <a:r>
              <a:t>William Easterly, Michael Kremer, Lant Pritchett, and Lawrence Summers</a:t>
            </a:r>
            <a:r>
              <a:rPr b="0"/>
              <a:t> (1993): </a:t>
            </a:r>
            <a:r>
              <a:rPr b="0" i="1"/>
              <a:t>Good Policy or Good Luck? Country Growth Performance and Temporary Shocks</a:t>
            </a:r>
            <a:r>
              <a:rPr b="0"/>
              <a:t> </a:t>
            </a:r>
            <a:endParaRPr b="0"/>
          </a:p>
          <a:p>
            <a:pPr marL="172953" indent="-172953" defTabSz="342900">
              <a:spcBef>
                <a:spcPts val="900"/>
              </a:spcBef>
              <a:buFontTx/>
              <a:defRPr b="1" sz="1725">
                <a:latin typeface="Times New Roman"/>
                <a:ea typeface="Times New Roman"/>
                <a:cs typeface="Times New Roman"/>
                <a:sym typeface="Times New Roman"/>
              </a:defRPr>
            </a:pPr>
            <a:r>
              <a:t>Alexander Gerschenkron</a:t>
            </a:r>
            <a:r>
              <a:rPr b="0"/>
              <a:t> (1962): </a:t>
            </a:r>
            <a:r>
              <a:rPr b="0" i="1"/>
              <a:t>Economic Backwardness in Historical Perspective, a Book of Essays</a:t>
            </a:r>
            <a:r>
              <a:rPr b="0"/>
              <a:t> </a:t>
            </a:r>
            <a:endParaRPr b="0"/>
          </a:p>
          <a:p>
            <a:pPr marL="172953" indent="-172953" defTabSz="342900">
              <a:spcBef>
                <a:spcPts val="900"/>
              </a:spcBef>
              <a:buFontTx/>
              <a:defRPr b="1" sz="1725">
                <a:latin typeface="Times New Roman"/>
                <a:ea typeface="Times New Roman"/>
                <a:cs typeface="Times New Roman"/>
                <a:sym typeface="Times New Roman"/>
              </a:defRPr>
            </a:pPr>
            <a:r>
              <a:t>John R. Hanson</a:t>
            </a:r>
            <a:r>
              <a:rPr b="0"/>
              <a:t> (1988): </a:t>
            </a:r>
            <a:r>
              <a:rPr b="0" i="1"/>
              <a:t>Third World Incomes before World War I: Some Comparisons </a:t>
            </a:r>
            <a:endParaRPr b="0" i="1"/>
          </a:p>
          <a:p>
            <a:pPr marL="172953" indent="-172953" defTabSz="342900">
              <a:spcBef>
                <a:spcPts val="900"/>
              </a:spcBef>
              <a:buFontTx/>
              <a:defRPr b="1" sz="1725">
                <a:latin typeface="Times New Roman"/>
                <a:ea typeface="Times New Roman"/>
                <a:cs typeface="Times New Roman"/>
                <a:sym typeface="Times New Roman"/>
              </a:defRPr>
            </a:pPr>
            <a:r>
              <a:t>John R. Hanson</a:t>
            </a:r>
            <a:r>
              <a:rPr b="0"/>
              <a:t> (1991): </a:t>
            </a:r>
            <a:r>
              <a:rPr b="0" i="1"/>
              <a:t>Third World Incomes before World War I: Further Evidence</a:t>
            </a:r>
            <a:endParaRPr b="0"/>
          </a:p>
          <a:p>
            <a:pPr marL="172953" indent="-172953" defTabSz="342900">
              <a:spcBef>
                <a:spcPts val="900"/>
              </a:spcBef>
              <a:buFontTx/>
              <a:defRPr b="1" sz="1725">
                <a:latin typeface="Times New Roman"/>
                <a:ea typeface="Times New Roman"/>
                <a:cs typeface="Times New Roman"/>
                <a:sym typeface="Times New Roman"/>
              </a:defRPr>
            </a:pPr>
            <a:r>
              <a:t>Charles Jones</a:t>
            </a:r>
            <a:r>
              <a:rPr b="0"/>
              <a:t> (1995): </a:t>
            </a:r>
            <a:r>
              <a:rPr b="0" i="1"/>
              <a:t>R&amp;D Based Models of Economic Growth</a:t>
            </a:r>
            <a:r>
              <a:rPr b="0"/>
              <a:t> </a:t>
            </a:r>
            <a:endParaRPr b="0"/>
          </a:p>
          <a:p>
            <a:pPr marL="172953" indent="-172953" defTabSz="342900">
              <a:spcBef>
                <a:spcPts val="900"/>
              </a:spcBef>
              <a:buFontTx/>
              <a:defRPr b="1" sz="1725">
                <a:latin typeface="Times New Roman"/>
                <a:ea typeface="Times New Roman"/>
                <a:cs typeface="Times New Roman"/>
                <a:sym typeface="Times New Roman"/>
              </a:defRPr>
            </a:pPr>
            <a:r>
              <a:t>N. Gregory Mankiw, David Romer, and David Weil</a:t>
            </a:r>
            <a:r>
              <a:rPr b="0"/>
              <a:t> (1992): </a:t>
            </a:r>
            <a:r>
              <a:rPr b="0" i="1"/>
              <a:t>A Contribution to the Empirics of Economic Growth</a:t>
            </a:r>
          </a:p>
        </p:txBody>
      </p:sp>
      <p:sp>
        <p:nvSpPr>
          <p:cNvPr id="64"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Catch Our Breath…"/>
          <p:cNvSpPr txBox="1"/>
          <p:nvPr>
            <p:ph type="title"/>
          </p:nvPr>
        </p:nvSpPr>
        <p:spPr>
          <a:xfrm>
            <a:off x="276457" y="-1"/>
            <a:ext cx="8572501" cy="1270001"/>
          </a:xfrm>
          <a:prstGeom prst="rect">
            <a:avLst/>
          </a:prstGeom>
        </p:spPr>
        <p:txBody>
          <a:bodyPr/>
          <a:lstStyle/>
          <a:p>
            <a:pPr/>
            <a:r>
              <a:t>Catch Our Breath…</a:t>
            </a:r>
          </a:p>
        </p:txBody>
      </p:sp>
      <p:sp>
        <p:nvSpPr>
          <p:cNvPr id="67"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68"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69"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