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D7E7"/>
          </a:solidFill>
        </a:fill>
      </a:tcStyle>
    </a:wholeTbl>
    <a:band2H>
      <a:tcTxStyle b="def" i="def"/>
      <a:tcStyle>
        <a:tcBdr/>
        <a:fill>
          <a:solidFill>
            <a:srgbClr val="E8ECF4"/>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3CECE"/>
          </a:solidFill>
        </a:fill>
      </a:tcStyle>
    </a:wholeTbl>
    <a:band2H>
      <a:tcTxStyle b="def" i="def"/>
      <a:tcStyle>
        <a:tcBdr/>
        <a:fill>
          <a:solidFill>
            <a:srgbClr val="F1E8E8"/>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1" name="Shape 51"/>
          <p:cNvSpPr/>
          <p:nvPr>
            <p:ph type="sldImg"/>
          </p:nvPr>
        </p:nvSpPr>
        <p:spPr>
          <a:xfrm>
            <a:off x="1143000" y="685800"/>
            <a:ext cx="4572000" cy="3429000"/>
          </a:xfrm>
          <a:prstGeom prst="rect">
            <a:avLst/>
          </a:prstGeom>
        </p:spPr>
        <p:txBody>
          <a:bodyPr/>
          <a:lstStyle/>
          <a:p>
            <a:pPr/>
          </a:p>
        </p:txBody>
      </p:sp>
      <p:sp>
        <p:nvSpPr>
          <p:cNvPr id="52" name="Shape 5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xfrm>
            <a:off x="669726" y="0"/>
            <a:ext cx="7813478" cy="1116211"/>
          </a:xfrm>
          <a:prstGeom prst="rect">
            <a:avLst/>
          </a:prstGeom>
        </p:spPr>
        <p:txBody>
          <a:bodyPr lIns="35718" tIns="35718" rIns="35718" bIns="35718">
            <a:normAutofit fontScale="100000" lnSpcReduction="0"/>
          </a:bodyPr>
          <a:lstStyle>
            <a:lvl1pPr defTabSz="410765">
              <a:defRPr sz="5600">
                <a:solidFill>
                  <a:srgbClr val="800000"/>
                </a:solidFill>
                <a:uFillTx/>
                <a:latin typeface="Helvetica Neue"/>
                <a:ea typeface="Helvetica Neue"/>
                <a:cs typeface="Helvetica Neue"/>
                <a:sym typeface="Helvetica Neue"/>
              </a:defRPr>
            </a:lvl1pPr>
          </a:lstStyle>
          <a:p>
            <a:pPr/>
            <a:r>
              <a:t>Title Text</a:t>
            </a:r>
          </a:p>
        </p:txBody>
      </p:sp>
      <p:sp>
        <p:nvSpPr>
          <p:cNvPr id="26" name="Body Level One…"/>
          <p:cNvSpPr txBox="1"/>
          <p:nvPr>
            <p:ph type="body" idx="1"/>
          </p:nvPr>
        </p:nvSpPr>
        <p:spPr>
          <a:xfrm>
            <a:off x="669726" y="1116210"/>
            <a:ext cx="7813478" cy="5134572"/>
          </a:xfrm>
          <a:prstGeom prst="rect">
            <a:avLst/>
          </a:prstGeom>
        </p:spPr>
        <p:txBody>
          <a:bodyPr lIns="35718" tIns="35718" rIns="35718" bIns="35718">
            <a:normAutofit fontScale="100000" lnSpcReduction="0"/>
          </a:bodyPr>
          <a:lstStyle>
            <a:lvl1pPr marL="305593" indent="-305593" defTabSz="410765">
              <a:spcBef>
                <a:spcPts val="1100"/>
              </a:spcBef>
              <a:buSzPct val="145000"/>
              <a:buFontTx/>
              <a:defRPr sz="2200">
                <a:uFillTx/>
                <a:latin typeface="Helvetica Neue"/>
                <a:ea typeface="Helvetica Neue"/>
                <a:cs typeface="Helvetica Neue"/>
                <a:sym typeface="Helvetica Neue"/>
              </a:defRPr>
            </a:lvl1pPr>
            <a:lvl2pPr marL="750093" indent="-305593" defTabSz="410765">
              <a:spcBef>
                <a:spcPts val="1100"/>
              </a:spcBef>
              <a:buSzPct val="145000"/>
              <a:buFontTx/>
              <a:buChar char="•"/>
              <a:defRPr sz="2200">
                <a:uFillTx/>
                <a:latin typeface="Helvetica Neue"/>
                <a:ea typeface="Helvetica Neue"/>
                <a:cs typeface="Helvetica Neue"/>
                <a:sym typeface="Helvetica Neue"/>
              </a:defRPr>
            </a:lvl2pPr>
            <a:lvl3pPr marL="1194593" indent="-305593" defTabSz="410765">
              <a:spcBef>
                <a:spcPts val="1100"/>
              </a:spcBef>
              <a:buSzPct val="145000"/>
              <a:buFontTx/>
              <a:defRPr sz="2200">
                <a:uFillTx/>
                <a:latin typeface="Helvetica Neue"/>
                <a:ea typeface="Helvetica Neue"/>
                <a:cs typeface="Helvetica Neue"/>
                <a:sym typeface="Helvetica Neue"/>
              </a:defRPr>
            </a:lvl3pPr>
            <a:lvl4pPr marL="1639093" indent="-305593" defTabSz="410765">
              <a:spcBef>
                <a:spcPts val="1100"/>
              </a:spcBef>
              <a:buSzPct val="145000"/>
              <a:buFontTx/>
              <a:buChar char="•"/>
              <a:defRPr sz="2200">
                <a:uFillTx/>
                <a:latin typeface="Helvetica Neue"/>
                <a:ea typeface="Helvetica Neue"/>
                <a:cs typeface="Helvetica Neue"/>
                <a:sym typeface="Helvetica Neue"/>
              </a:defRPr>
            </a:lvl4pPr>
            <a:lvl5pPr marL="2083593" indent="-305593" defTabSz="410765">
              <a:spcBef>
                <a:spcPts val="1100"/>
              </a:spcBef>
              <a:buSzPct val="145000"/>
              <a:buFontTx/>
              <a:buChar char="•"/>
              <a:defRPr sz="2200">
                <a:uFillTx/>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xfrm>
            <a:off x="4449876" y="6536531"/>
            <a:ext cx="239485" cy="232486"/>
          </a:xfrm>
          <a:prstGeom prst="rect">
            <a:avLst/>
          </a:prstGeom>
        </p:spPr>
        <p:txBody>
          <a:bodyPr wrap="none" lIns="35718" tIns="35718" rIns="35718" bIns="35718" anchor="t"/>
          <a:lstStyle>
            <a:lvl1pPr algn="ctr" defTabSz="410765">
              <a:defRPr sz="1100">
                <a:solidFill>
                  <a:srgbClr val="000000"/>
                </a:solidFill>
                <a:uFillTx/>
                <a:latin typeface="Helvetica Neue Light"/>
                <a:ea typeface="Helvetica Neue Light"/>
                <a:cs typeface="Helvetica Neue Light"/>
                <a:sym typeface="Helvetica Neue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4"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uFillTx/>
                <a:latin typeface="+mj-lt"/>
                <a:ea typeface="+mj-ea"/>
                <a:cs typeface="+mj-cs"/>
                <a:sym typeface="Helvetica"/>
              </a:defRPr>
            </a:lvl1pPr>
          </a:lstStyle>
          <a:p>
            <a:pPr/>
            <a:r>
              <a:t>Title Text</a:t>
            </a:r>
          </a:p>
        </p:txBody>
      </p:sp>
      <p:sp>
        <p:nvSpPr>
          <p:cNvPr id="35"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3"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a:defRPr sz="5600"/>
            </a:lvl1pPr>
          </a:lstStyle>
          <a:p>
            <a:pPr/>
            <a:r>
              <a:t>Title Text</a:t>
            </a:r>
          </a:p>
        </p:txBody>
      </p:sp>
      <p:sp>
        <p:nvSpPr>
          <p:cNvPr id="44"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98989"/>
                </a:solidFill>
                <a:uFill>
                  <a:solidFill>
                    <a:srgbClr val="898989"/>
                  </a:solidFill>
                </a:u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4pPr>
      <a:lvl5pPr marL="22352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5pPr>
      <a:lvl6pPr marL="26924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6pPr>
      <a:lvl7pPr marL="31496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7pPr>
      <a:lvl8pPr marL="36068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8pPr>
      <a:lvl9pPr marL="40640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 Id="rId3" Type="http://schemas.openxmlformats.org/officeDocument/2006/relationships/hyperlink" Target="http://bradford-delong.com" TargetMode="External"/><Relationship Id="rId4" Type="http://schemas.openxmlformats.org/officeDocument/2006/relationships/hyperlink" Target="https://www.icloud.com/keynote/0gpMaqZkyvrfqgrfeFkSdZhrA" TargetMode="External"/><Relationship Id="rId5" Type="http://schemas.openxmlformats.org/officeDocument/2006/relationships/hyperlink" Target="https://tinyurl.com/20180821g-delong" TargetMode="External"/><Relationship Id="rId6" Type="http://schemas.openxmlformats.org/officeDocument/2006/relationships/hyperlink" Target="mailto:brad.delong@gmail.com"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johnhawks.net/weblog/reviews/climate/toba-bottleneck-didnt-happen-2018.html" TargetMode="Externa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History and Moral Philosophy:…"/>
          <p:cNvSpPr txBox="1"/>
          <p:nvPr>
            <p:ph type="title" idx="4294967295"/>
          </p:nvPr>
        </p:nvSpPr>
        <p:spPr>
          <a:xfrm>
            <a:off x="444500" y="1587500"/>
            <a:ext cx="8255000" cy="1905000"/>
          </a:xfrm>
          <a:prstGeom prst="rect">
            <a:avLst/>
          </a:prstGeom>
        </p:spPr>
        <p:txBody>
          <a:bodyPr>
            <a:normAutofit fontScale="100000" lnSpcReduction="0"/>
          </a:bodyPr>
          <a:lstStyle/>
          <a:p>
            <a:pPr defTabSz="201168">
              <a:defRPr sz="4400">
                <a:solidFill>
                  <a:srgbClr val="800000"/>
                </a:solidFill>
                <a:latin typeface="+mj-lt"/>
                <a:ea typeface="+mj-ea"/>
                <a:cs typeface="+mj-cs"/>
                <a:sym typeface="Helvetica"/>
              </a:defRPr>
            </a:pPr>
            <a:r>
              <a:t>History and Moral Philosophy:</a:t>
            </a:r>
          </a:p>
          <a:p>
            <a:pPr defTabSz="201168">
              <a:defRPr sz="3520">
                <a:solidFill>
                  <a:srgbClr val="800000"/>
                </a:solidFill>
                <a:latin typeface="+mj-lt"/>
                <a:ea typeface="+mj-ea"/>
                <a:cs typeface="+mj-cs"/>
                <a:sym typeface="Helvetica"/>
              </a:defRPr>
            </a:pPr>
            <a:r>
              <a:t>Hunters and Gatherers: Background</a:t>
            </a:r>
          </a:p>
        </p:txBody>
      </p:sp>
      <p:sp>
        <p:nvSpPr>
          <p:cNvPr id="55" name="J. Bradford DeLong…"/>
          <p:cNvSpPr txBox="1"/>
          <p:nvPr>
            <p:ph type="body" sz="half" idx="4294967295"/>
          </p:nvPr>
        </p:nvSpPr>
        <p:spPr>
          <a:xfrm>
            <a:off x="1381397" y="3975967"/>
            <a:ext cx="6400801" cy="2292804"/>
          </a:xfrm>
          <a:prstGeom prst="rect">
            <a:avLst/>
          </a:prstGeom>
        </p:spPr>
        <p:txBody>
          <a:bodyPr>
            <a:normAutofit fontScale="100000" lnSpcReduction="0"/>
          </a:bodyPr>
          <a:lstStyle/>
          <a:p>
            <a:pPr marL="0" indent="0" algn="ctr" defTabSz="283463">
              <a:spcBef>
                <a:spcPts val="0"/>
              </a:spcBef>
              <a:buSzTx/>
              <a:buNone/>
              <a:defRPr sz="1488">
                <a:latin typeface="+mj-lt"/>
                <a:ea typeface="+mj-ea"/>
                <a:cs typeface="+mj-cs"/>
                <a:sym typeface="Helvetica"/>
              </a:defRPr>
            </a:pPr>
            <a:r>
              <a:rPr>
                <a:uFill>
                  <a:solidFill>
                    <a:srgbClr val="898989"/>
                  </a:solidFill>
                </a:uFill>
              </a:rPr>
              <a:t>J. Bradford DeLong</a:t>
            </a:r>
            <a:endParaRPr>
              <a:uFill>
                <a:solidFill>
                  <a:srgbClr val="898989"/>
                </a:solidFill>
              </a:uFill>
            </a:endParaRPr>
          </a:p>
          <a:p>
            <a:pPr marL="0" indent="0" algn="ctr" defTabSz="283463">
              <a:spcBef>
                <a:spcPts val="0"/>
              </a:spcBef>
              <a:buSzTx/>
              <a:buNone/>
              <a:defRPr sz="1488">
                <a:latin typeface="+mj-lt"/>
                <a:ea typeface="+mj-ea"/>
                <a:cs typeface="+mj-cs"/>
                <a:sym typeface="Helvetica"/>
              </a:defRPr>
            </a:pPr>
            <a:r>
              <a:rPr>
                <a:uFill>
                  <a:solidFill>
                    <a:srgbClr val="898989"/>
                  </a:solidFill>
                </a:uFill>
              </a:rPr>
              <a:t>Economics and Blum Center of U.C. Berkeley, WCEG, and NBER</a:t>
            </a:r>
            <a:endParaRPr>
              <a:uFill>
                <a:solidFill>
                  <a:srgbClr val="898989"/>
                </a:solidFill>
              </a:uFill>
            </a:endParaRPr>
          </a:p>
          <a:p>
            <a:pPr marL="0" indent="0" algn="ctr" defTabSz="283463">
              <a:spcBef>
                <a:spcPts val="0"/>
              </a:spcBef>
              <a:buSzTx/>
              <a:buNone/>
              <a:defRPr sz="1488">
                <a:latin typeface="+mj-lt"/>
                <a:ea typeface="+mj-ea"/>
                <a:cs typeface="+mj-cs"/>
                <a:sym typeface="Helvetica"/>
              </a:defRPr>
            </a:pPr>
            <a:endParaRPr>
              <a:uFill>
                <a:solidFill>
                  <a:srgbClr val="898989"/>
                </a:solidFill>
              </a:uFill>
            </a:endParaRPr>
          </a:p>
          <a:p>
            <a:pPr marL="0" indent="0" algn="ctr" defTabSz="283463">
              <a:spcBef>
                <a:spcPts val="0"/>
              </a:spcBef>
              <a:buSzTx/>
              <a:buNone/>
              <a:defRPr sz="1488">
                <a:latin typeface="+mj-lt"/>
                <a:ea typeface="+mj-ea"/>
                <a:cs typeface="+mj-cs"/>
                <a:sym typeface="Helvetica"/>
              </a:defRPr>
            </a:pPr>
            <a:endParaRPr>
              <a:uFill>
                <a:solidFill>
                  <a:srgbClr val="898989"/>
                </a:solidFill>
              </a:uFill>
            </a:endParaRPr>
          </a:p>
          <a:p>
            <a:pPr marL="0" indent="0" algn="ctr" defTabSz="283463">
              <a:spcBef>
                <a:spcPts val="0"/>
              </a:spcBef>
              <a:buSzTx/>
              <a:buNone/>
              <a:defRPr sz="1488">
                <a:latin typeface="+mj-lt"/>
                <a:ea typeface="+mj-ea"/>
                <a:cs typeface="+mj-cs"/>
                <a:sym typeface="Helvetica"/>
              </a:defRPr>
            </a:pPr>
            <a:r>
              <a:rPr u="sng">
                <a:solidFill>
                  <a:srgbClr val="0000FF"/>
                </a:solidFill>
                <a:uFill>
                  <a:solidFill>
                    <a:srgbClr val="0000FF"/>
                  </a:solidFill>
                </a:uFill>
                <a:hlinkClick r:id="rId2" invalidUrl="" action="" tgtFrame="" tooltip="" history="1" highlightClick="0" endSnd="0"/>
              </a:rPr>
              <a:t>delong@econ.berkeley.edu</a:t>
            </a:r>
            <a:r>
              <a:rPr>
                <a:uFill>
                  <a:solidFill>
                    <a:srgbClr val="898989"/>
                  </a:solidFill>
                </a:uFill>
              </a:rPr>
              <a:t> </a:t>
            </a:r>
            <a:r>
              <a:rPr u="sng">
                <a:solidFill>
                  <a:srgbClr val="0000FF"/>
                </a:solidFill>
                <a:uFill>
                  <a:solidFill>
                    <a:srgbClr val="0000FF"/>
                  </a:solidFill>
                </a:uFill>
                <a:hlinkClick r:id="rId3" invalidUrl="" action="" tgtFrame="" tooltip="" history="1" highlightClick="0" endSnd="0"/>
              </a:rPr>
              <a:t>http://bradford-delong.com</a:t>
            </a:r>
            <a:r>
              <a:t> @delong</a:t>
            </a:r>
          </a:p>
          <a:p>
            <a:pPr marL="0" indent="0" algn="ctr" defTabSz="283463">
              <a:spcBef>
                <a:spcPts val="0"/>
              </a:spcBef>
              <a:buSzTx/>
              <a:buNone/>
              <a:defRPr sz="1488">
                <a:latin typeface="+mj-lt"/>
                <a:ea typeface="+mj-ea"/>
                <a:cs typeface="+mj-cs"/>
                <a:sym typeface="Helvetica"/>
              </a:defRPr>
            </a:pPr>
          </a:p>
          <a:p>
            <a:pPr marL="0" indent="0" algn="ctr" defTabSz="283463">
              <a:spcBef>
                <a:spcPts val="0"/>
              </a:spcBef>
              <a:buSzTx/>
              <a:buNone/>
              <a:defRPr sz="1488">
                <a:latin typeface="+mj-lt"/>
                <a:ea typeface="+mj-ea"/>
                <a:cs typeface="+mj-cs"/>
                <a:sym typeface="Helvetica"/>
              </a:defRPr>
            </a:pPr>
            <a:r>
              <a:rPr u="sng">
                <a:solidFill>
                  <a:srgbClr val="0000FF"/>
                </a:solidFill>
                <a:uFill>
                  <a:solidFill>
                    <a:srgbClr val="0000FF"/>
                  </a:solidFill>
                </a:uFill>
                <a:hlinkClick r:id="rId4" invalidUrl="" action="" tgtFrame="" tooltip="" history="1" highlightClick="0" endSnd="0"/>
              </a:rPr>
              <a:t>https://www.icloud.com/keynote/0gpMaqZkyvrfqgrfeFkSdZhrA</a:t>
            </a:r>
            <a:r>
              <a:t> </a:t>
            </a:r>
            <a:r>
              <a:rPr u="sng">
                <a:solidFill>
                  <a:srgbClr val="0000FF"/>
                </a:solidFill>
                <a:uFill>
                  <a:solidFill>
                    <a:srgbClr val="0000FF"/>
                  </a:solidFill>
                </a:uFill>
                <a:hlinkClick r:id="rId5" invalidUrl="" action="" tgtFrame="" tooltip="" history="1" highlightClick="0" endSnd="0"/>
              </a:rPr>
              <a:t>https://tinyurl.com/20180821g-delong</a:t>
            </a:r>
          </a:p>
          <a:p>
            <a:pPr marL="0" indent="0" algn="ctr" defTabSz="283463">
              <a:spcBef>
                <a:spcPts val="0"/>
              </a:spcBef>
              <a:buSzTx/>
              <a:buNone/>
              <a:defRPr sz="1488">
                <a:latin typeface="+mj-lt"/>
                <a:ea typeface="+mj-ea"/>
                <a:cs typeface="+mj-cs"/>
                <a:sym typeface="Helvetica"/>
              </a:defRPr>
            </a:pPr>
            <a:r>
              <a:t>&lt;https://github.com/braddelong/public-files/blob/master/module-gatherers-#Macro-#MRE.pptx&gt;</a:t>
            </a:r>
          </a:p>
        </p:txBody>
      </p:sp>
      <p:sp>
        <p:nvSpPr>
          <p:cNvPr id="56" name="http://bradford-delong.com brad.delong@gmail.com"/>
          <p:cNvSpPr txBox="1"/>
          <p:nvPr/>
        </p:nvSpPr>
        <p:spPr>
          <a:xfrm>
            <a:off x="-1" y="6601459"/>
            <a:ext cx="3492501" cy="256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100">
                <a:latin typeface="+mj-lt"/>
                <a:ea typeface="+mj-ea"/>
                <a:cs typeface="+mj-cs"/>
                <a:sym typeface="Helvetica"/>
              </a:defRPr>
            </a:pPr>
            <a:r>
              <a:rPr u="sng">
                <a:solidFill>
                  <a:srgbClr val="0000FF"/>
                </a:solidFill>
                <a:uFill>
                  <a:solidFill>
                    <a:srgbClr val="0000FF"/>
                  </a:solidFill>
                </a:uFill>
                <a:hlinkClick r:id="rId3" invalidUrl="" action="" tgtFrame="" tooltip="" history="1" highlightClick="0" endSnd="0"/>
              </a:rPr>
              <a:t>http://bradford-delong.com</a:t>
            </a:r>
            <a:r>
              <a:t> </a:t>
            </a:r>
            <a:r>
              <a:rPr u="sng">
                <a:solidFill>
                  <a:srgbClr val="0000FF"/>
                </a:solidFill>
                <a:uFill>
                  <a:solidFill>
                    <a:srgbClr val="0000FF"/>
                  </a:solidFill>
                </a:uFill>
                <a:hlinkClick r:id="rId6" invalidUrl="" action="" tgtFrame="" tooltip="" history="1" highlightClick="0" endSnd="0"/>
              </a:rPr>
              <a:t>brad.delong@gmail.com</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o Your iClickers…"/>
          <p:cNvSpPr txBox="1"/>
          <p:nvPr>
            <p:ph type="title" idx="4294967295"/>
          </p:nvPr>
        </p:nvSpPr>
        <p:spPr>
          <a:xfrm>
            <a:off x="457199" y="274637"/>
            <a:ext cx="8229601" cy="1143001"/>
          </a:xfrm>
          <a:prstGeom prst="rect">
            <a:avLst/>
          </a:prstGeom>
        </p:spPr>
        <p:txBody>
          <a:bodyPr>
            <a:normAutofit fontScale="100000" lnSpcReduction="0"/>
          </a:bodyPr>
          <a:lstStyle>
            <a:lvl1pPr defTabSz="434340">
              <a:defRPr sz="6840"/>
            </a:lvl1pPr>
          </a:lstStyle>
          <a:p>
            <a:pPr/>
            <a:r>
              <a:t>To Your iClickers…</a:t>
            </a:r>
          </a:p>
        </p:txBody>
      </p:sp>
      <p:sp>
        <p:nvSpPr>
          <p:cNvPr id="95" name="Growth factor of 2500 over 60K years is……"/>
          <p:cNvSpPr txBox="1"/>
          <p:nvPr>
            <p:ph type="body" sz="half" idx="4294967295"/>
          </p:nvPr>
        </p:nvSpPr>
        <p:spPr>
          <a:xfrm>
            <a:off x="457199" y="1417637"/>
            <a:ext cx="3635725" cy="5080001"/>
          </a:xfrm>
          <a:prstGeom prst="rect">
            <a:avLst/>
          </a:prstGeom>
        </p:spPr>
        <p:txBody>
          <a:bodyPr>
            <a:normAutofit fontScale="100000" lnSpcReduction="0"/>
          </a:bodyPr>
          <a:lstStyle/>
          <a:p>
            <a:pPr marL="214526" indent="-214526" defTabSz="352043">
              <a:spcBef>
                <a:spcPts val="900"/>
              </a:spcBef>
              <a:defRPr sz="2464"/>
            </a:pPr>
            <a:r>
              <a:t>Growth factor of 2500 over 60K years is…</a:t>
            </a:r>
          </a:p>
          <a:p>
            <a:pPr marL="214526" indent="-214526" defTabSz="352043">
              <a:spcBef>
                <a:spcPts val="900"/>
              </a:spcBef>
              <a:defRPr sz="2464"/>
            </a:pPr>
          </a:p>
          <a:p>
            <a:pPr marL="411747" indent="-411747" defTabSz="352043">
              <a:spcBef>
                <a:spcPts val="900"/>
              </a:spcBef>
              <a:buFontTx/>
              <a:buAutoNum type="alphaUcPeriod" startAt="1"/>
              <a:defRPr b="1" sz="2464"/>
            </a:pPr>
            <a:r>
              <a:t>0.013%/year —&gt; 5000 yr doubling… 12 doublings… 2^10 = 1024</a:t>
            </a:r>
          </a:p>
          <a:p>
            <a:pPr marL="411747" indent="-411747" defTabSz="352043">
              <a:spcBef>
                <a:spcPts val="900"/>
              </a:spcBef>
              <a:buFontTx/>
              <a:buAutoNum type="alphaUcPeriod" startAt="1"/>
              <a:defRPr sz="2464"/>
            </a:pPr>
            <a:r>
              <a:t>0.042%/year</a:t>
            </a:r>
          </a:p>
          <a:p>
            <a:pPr marL="411747" indent="-411747" defTabSz="352043">
              <a:spcBef>
                <a:spcPts val="900"/>
              </a:spcBef>
              <a:buFontTx/>
              <a:buAutoNum type="alphaUcPeriod" startAt="1"/>
              <a:defRPr sz="2464"/>
            </a:pPr>
            <a:r>
              <a:t>0.0042%/year</a:t>
            </a:r>
          </a:p>
          <a:p>
            <a:pPr marL="411747" indent="-411747" defTabSz="352043">
              <a:spcBef>
                <a:spcPts val="900"/>
              </a:spcBef>
              <a:buFontTx/>
              <a:buAutoNum type="alphaUcPeriod" startAt="1"/>
              <a:defRPr sz="2464"/>
            </a:pPr>
            <a:r>
              <a:t>1.3%/year</a:t>
            </a:r>
          </a:p>
          <a:p>
            <a:pPr marL="411747" indent="-411747" defTabSz="352043">
              <a:spcBef>
                <a:spcPts val="900"/>
              </a:spcBef>
              <a:buFontTx/>
              <a:buAutoNum type="alphaUcPeriod" startAt="1"/>
              <a:defRPr sz="2464"/>
            </a:pPr>
            <a:r>
              <a:t>None of the above</a:t>
            </a:r>
          </a:p>
        </p:txBody>
      </p:sp>
      <p:pic>
        <p:nvPicPr>
          <p:cNvPr id="96" name="“Continue_down_your_mistaken_path”__2001__A_SPACE_ODYSSEY__1968____The-Solute.jpg" descr="“Continue_down_your_mistaken_path”__2001__A_SPACE_ODYSSEY__1968____The-Solute.jpg"/>
          <p:cNvPicPr>
            <a:picLocks noChangeAspect="1"/>
          </p:cNvPicPr>
          <p:nvPr/>
        </p:nvPicPr>
        <p:blipFill>
          <a:blip r:embed="rId2">
            <a:extLst/>
          </a:blip>
          <a:stretch>
            <a:fillRect/>
          </a:stretch>
        </p:blipFill>
        <p:spPr>
          <a:xfrm>
            <a:off x="4092923" y="1417637"/>
            <a:ext cx="4593877" cy="5080001"/>
          </a:xfrm>
          <a:prstGeom prst="rect">
            <a:avLst/>
          </a:prstGeom>
          <a:ln w="3175">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To Your iClickers…"/>
          <p:cNvSpPr txBox="1"/>
          <p:nvPr>
            <p:ph type="title" idx="4294967295"/>
          </p:nvPr>
        </p:nvSpPr>
        <p:spPr>
          <a:xfrm>
            <a:off x="457199" y="274637"/>
            <a:ext cx="8229601" cy="1143001"/>
          </a:xfrm>
          <a:prstGeom prst="rect">
            <a:avLst/>
          </a:prstGeom>
        </p:spPr>
        <p:txBody>
          <a:bodyPr>
            <a:normAutofit fontScale="100000" lnSpcReduction="0"/>
          </a:bodyPr>
          <a:lstStyle>
            <a:lvl1pPr defTabSz="434340">
              <a:defRPr sz="6840"/>
            </a:lvl1pPr>
          </a:lstStyle>
          <a:p>
            <a:pPr/>
            <a:r>
              <a:t>To Your iClickers…</a:t>
            </a:r>
          </a:p>
        </p:txBody>
      </p:sp>
      <p:sp>
        <p:nvSpPr>
          <p:cNvPr id="99" name="Growth factor of 2500 over 60K years is, per 30 year generation…"/>
          <p:cNvSpPr txBox="1"/>
          <p:nvPr>
            <p:ph type="body" sz="half" idx="4294967295"/>
          </p:nvPr>
        </p:nvSpPr>
        <p:spPr>
          <a:xfrm>
            <a:off x="457199" y="1417637"/>
            <a:ext cx="3635725" cy="5080001"/>
          </a:xfrm>
          <a:prstGeom prst="rect">
            <a:avLst/>
          </a:prstGeom>
        </p:spPr>
        <p:txBody>
          <a:bodyPr>
            <a:normAutofit fontScale="100000" lnSpcReduction="0"/>
          </a:bodyPr>
          <a:lstStyle/>
          <a:p>
            <a:pPr marL="208954" indent="-208954" defTabSz="342900">
              <a:spcBef>
                <a:spcPts val="900"/>
              </a:spcBef>
              <a:defRPr sz="2400"/>
            </a:pPr>
            <a:r>
              <a:t>Growth factor of 2500 over 60K years is, per 30 year generation</a:t>
            </a:r>
          </a:p>
          <a:p>
            <a:pPr marL="208954" indent="-208954" defTabSz="342900">
              <a:spcBef>
                <a:spcPts val="900"/>
              </a:spcBef>
              <a:defRPr sz="2400"/>
            </a:pPr>
          </a:p>
          <a:p>
            <a:pPr marL="401052" indent="-401052" defTabSz="342900">
              <a:spcBef>
                <a:spcPts val="900"/>
              </a:spcBef>
              <a:buFontTx/>
              <a:buAutoNum type="alphaUcPeriod" startAt="1"/>
              <a:defRPr sz="2400"/>
            </a:pPr>
            <a:r>
              <a:t>0.13%/generation</a:t>
            </a:r>
          </a:p>
          <a:p>
            <a:pPr marL="401052" indent="-401052" defTabSz="342900">
              <a:spcBef>
                <a:spcPts val="900"/>
              </a:spcBef>
              <a:buFontTx/>
              <a:buAutoNum type="alphaUcPeriod" startAt="1"/>
              <a:defRPr sz="2400"/>
            </a:pPr>
            <a:r>
              <a:t>0.013%/generation</a:t>
            </a:r>
          </a:p>
          <a:p>
            <a:pPr marL="401052" indent="-401052" defTabSz="342900">
              <a:spcBef>
                <a:spcPts val="900"/>
              </a:spcBef>
              <a:buFontTx/>
              <a:buAutoNum type="alphaUcPeriod" startAt="1"/>
              <a:defRPr sz="2400"/>
            </a:pPr>
            <a:r>
              <a:t>0.0039%/year</a:t>
            </a:r>
          </a:p>
          <a:p>
            <a:pPr marL="401052" indent="-401052" defTabSz="342900">
              <a:spcBef>
                <a:spcPts val="900"/>
              </a:spcBef>
              <a:buFontTx/>
              <a:buAutoNum type="alphaUcPeriod" startAt="1"/>
              <a:defRPr sz="2400"/>
            </a:pPr>
            <a:r>
              <a:t>3.9%/generation</a:t>
            </a:r>
          </a:p>
          <a:p>
            <a:pPr marL="401052" indent="-401052" defTabSz="342900">
              <a:spcBef>
                <a:spcPts val="900"/>
              </a:spcBef>
              <a:buFontTx/>
              <a:buAutoNum type="alphaUcPeriod" startAt="1"/>
              <a:defRPr b="1" sz="2400"/>
            </a:pPr>
            <a:r>
              <a:t>0.39%/generation —&gt; 0.013%/year 1.00013</a:t>
            </a:r>
          </a:p>
          <a:p>
            <a:pPr marL="401052" indent="-401052" defTabSz="342900">
              <a:spcBef>
                <a:spcPts val="900"/>
              </a:spcBef>
              <a:buFontTx/>
              <a:buAutoNum type="alphaUcPeriod" startAt="1"/>
              <a:defRPr sz="2400"/>
            </a:pPr>
            <a:r>
              <a:t>None of the above</a:t>
            </a:r>
          </a:p>
        </p:txBody>
      </p:sp>
      <p:pic>
        <p:nvPicPr>
          <p:cNvPr id="100" name="“Continue_down_your_mistaken_path”__2001__A_SPACE_ODYSSEY__1968____The-Solute.jpg" descr="“Continue_down_your_mistaken_path”__2001__A_SPACE_ODYSSEY__1968____The-Solute.jpg"/>
          <p:cNvPicPr>
            <a:picLocks noChangeAspect="1"/>
          </p:cNvPicPr>
          <p:nvPr/>
        </p:nvPicPr>
        <p:blipFill>
          <a:blip r:embed="rId2">
            <a:extLst/>
          </a:blip>
          <a:stretch>
            <a:fillRect/>
          </a:stretch>
        </p:blipFill>
        <p:spPr>
          <a:xfrm>
            <a:off x="4092923" y="1417637"/>
            <a:ext cx="4593877" cy="5080001"/>
          </a:xfrm>
          <a:prstGeom prst="rect">
            <a:avLst/>
          </a:prstGeom>
          <a:ln w="3175">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Catch Our Breath…"/>
          <p:cNvSpPr txBox="1"/>
          <p:nvPr>
            <p:ph type="title"/>
          </p:nvPr>
        </p:nvSpPr>
        <p:spPr>
          <a:xfrm>
            <a:off x="390757" y="-1"/>
            <a:ext cx="8255001" cy="1587501"/>
          </a:xfrm>
          <a:prstGeom prst="rect">
            <a:avLst/>
          </a:prstGeom>
        </p:spPr>
        <p:txBody>
          <a:bodyPr/>
          <a:lstStyle>
            <a:lvl1pPr>
              <a:defRPr>
                <a:solidFill>
                  <a:srgbClr val="800000"/>
                </a:solidFill>
              </a:defRPr>
            </a:lvl1pPr>
          </a:lstStyle>
          <a:p>
            <a:pPr/>
            <a:r>
              <a:t>Catch Our Breath…</a:t>
            </a:r>
          </a:p>
        </p:txBody>
      </p:sp>
      <p:sp>
        <p:nvSpPr>
          <p:cNvPr id="103" name="What are your questions?…"/>
          <p:cNvSpPr txBox="1"/>
          <p:nvPr>
            <p:ph type="body" sz="half" idx="1"/>
          </p:nvPr>
        </p:nvSpPr>
        <p:spPr>
          <a:xfrm>
            <a:off x="390757" y="1508814"/>
            <a:ext cx="4127501" cy="4762501"/>
          </a:xfrm>
          <a:prstGeom prst="rect">
            <a:avLst/>
          </a:prstGeom>
        </p:spPr>
        <p:txBody>
          <a:bodyPr anchor="t"/>
          <a:lstStyle/>
          <a:p>
            <a:pPr>
              <a:spcBef>
                <a:spcPts val="800"/>
              </a:spcBef>
            </a:pPr>
            <a:r>
              <a:t>What are your questions? </a:t>
            </a:r>
          </a:p>
          <a:p>
            <a:pPr>
              <a:spcBef>
                <a:spcPts val="800"/>
              </a:spcBef>
            </a:pPr>
            <a:r>
              <a:t>What are your comments?</a:t>
            </a:r>
          </a:p>
          <a:p>
            <a:pPr>
              <a:spcBef>
                <a:spcPts val="800"/>
              </a:spcBef>
            </a:pPr>
            <a:r>
              <a:t>Onward!</a:t>
            </a:r>
          </a:p>
        </p:txBody>
      </p:sp>
      <p:pic>
        <p:nvPicPr>
          <p:cNvPr id="104" name="Image" descr="Image"/>
          <p:cNvPicPr>
            <a:picLocks noChangeAspect="1"/>
          </p:cNvPicPr>
          <p:nvPr/>
        </p:nvPicPr>
        <p:blipFill>
          <a:blip r:embed="rId2">
            <a:extLst/>
          </a:blip>
          <a:stretch>
            <a:fillRect/>
          </a:stretch>
        </p:blipFill>
        <p:spPr>
          <a:xfrm>
            <a:off x="4518257" y="1508814"/>
            <a:ext cx="4127501" cy="4087583"/>
          </a:xfrm>
          <a:prstGeom prst="rect">
            <a:avLst/>
          </a:prstGeom>
          <a:ln w="3175">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 name="Lecture: Background: Malthusian Economic Growth 70000 BC - 1500"/>
          <p:cNvSpPr txBox="1"/>
          <p:nvPr>
            <p:ph type="title" idx="4294967295"/>
          </p:nvPr>
        </p:nvSpPr>
        <p:spPr>
          <a:xfrm>
            <a:off x="457199" y="0"/>
            <a:ext cx="8255001" cy="1587500"/>
          </a:xfrm>
          <a:prstGeom prst="rect">
            <a:avLst/>
          </a:prstGeom>
        </p:spPr>
        <p:txBody>
          <a:bodyPr>
            <a:normAutofit fontScale="100000" lnSpcReduction="0"/>
          </a:bodyPr>
          <a:lstStyle>
            <a:lvl1pPr defTabSz="411479">
              <a:defRPr sz="4500">
                <a:solidFill>
                  <a:srgbClr val="800000"/>
                </a:solidFill>
              </a:defRPr>
            </a:lvl1pPr>
          </a:lstStyle>
          <a:p>
            <a:pPr/>
            <a:r>
              <a:t>Lecture: Background: Malthusian Economic Growth 70000 BC - 1500</a:t>
            </a:r>
          </a:p>
        </p:txBody>
      </p:sp>
      <p:sp>
        <p:nvSpPr>
          <p:cNvPr id="59" name="Anatomically modern humans—Home Sapiens Sapiens—evolved about 200,000 years ago:…"/>
          <p:cNvSpPr txBox="1"/>
          <p:nvPr>
            <p:ph type="body" sz="half" idx="4294967295"/>
          </p:nvPr>
        </p:nvSpPr>
        <p:spPr>
          <a:xfrm>
            <a:off x="457199" y="1587500"/>
            <a:ext cx="3523293" cy="4762500"/>
          </a:xfrm>
          <a:prstGeom prst="rect">
            <a:avLst/>
          </a:prstGeom>
        </p:spPr>
        <p:txBody>
          <a:bodyPr>
            <a:normAutofit fontScale="100000" lnSpcReduction="0"/>
          </a:bodyPr>
          <a:lstStyle/>
          <a:p>
            <a:pPr marL="228457" indent="-228457" defTabSz="374904">
              <a:spcBef>
                <a:spcPts val="900"/>
              </a:spcBef>
              <a:defRPr sz="2460"/>
            </a:pPr>
            <a:r>
              <a:rPr sz="2132"/>
              <a:t>Anatomically modern humans—Home Sapiens Sapiens—evolved about 200,000 years ago:</a:t>
            </a:r>
            <a:endParaRPr sz="2132"/>
          </a:p>
          <a:p>
            <a:pPr lvl="1" marL="603361" indent="-228457" defTabSz="374904">
              <a:spcBef>
                <a:spcPts val="900"/>
              </a:spcBef>
              <a:buChar char="•"/>
              <a:defRPr sz="2460"/>
            </a:pPr>
            <a:r>
              <a:rPr sz="2132"/>
              <a:t>In the Horn of Africa.</a:t>
            </a:r>
            <a:endParaRPr sz="2132"/>
          </a:p>
          <a:p>
            <a:pPr lvl="1" marL="603361" indent="-228457" defTabSz="374904">
              <a:spcBef>
                <a:spcPts val="900"/>
              </a:spcBef>
              <a:buChar char="•"/>
              <a:defRPr sz="2460"/>
            </a:pPr>
            <a:r>
              <a:rPr sz="2132"/>
              <a:t>Omo Kibish remains in Ethiopia.</a:t>
            </a:r>
            <a:endParaRPr sz="2132"/>
          </a:p>
          <a:p>
            <a:pPr marL="228457" indent="-228457" defTabSz="374904">
              <a:spcBef>
                <a:spcPts val="900"/>
              </a:spcBef>
              <a:defRPr sz="2460"/>
            </a:pPr>
            <a:r>
              <a:rPr sz="2132"/>
              <a:t>Behaviorally modern humans:</a:t>
            </a:r>
            <a:endParaRPr sz="2132"/>
          </a:p>
          <a:p>
            <a:pPr lvl="1" marL="603361" indent="-228457" defTabSz="374904">
              <a:spcBef>
                <a:spcPts val="900"/>
              </a:spcBef>
              <a:buChar char="•"/>
              <a:defRPr sz="2460"/>
            </a:pPr>
            <a:r>
              <a:rPr sz="2132"/>
              <a:t>80KYrs ago? 50KYrs ago?</a:t>
            </a:r>
            <a:endParaRPr sz="2132"/>
          </a:p>
          <a:p>
            <a:pPr lvl="1" marL="603361" indent="-228457" defTabSz="374904">
              <a:spcBef>
                <a:spcPts val="900"/>
              </a:spcBef>
              <a:buChar char="•"/>
              <a:defRPr sz="2460"/>
            </a:pPr>
            <a:r>
              <a:rPr sz="2132"/>
              <a:t>Gradual or sudden?</a:t>
            </a:r>
          </a:p>
        </p:txBody>
      </p:sp>
      <p:pic>
        <p:nvPicPr>
          <p:cNvPr id="60" name="Kibish_formation_area_of_archaeology_dig_-_Omo_Kibish_Formation_-_Wikipedia__the_free_encyclopedia.png" descr="Kibish_formation_area_of_archaeology_dig_-_Omo_Kibish_Formation_-_Wikipedia__the_free_encyclopedia.png"/>
          <p:cNvPicPr>
            <a:picLocks noChangeAspect="1"/>
          </p:cNvPicPr>
          <p:nvPr/>
        </p:nvPicPr>
        <p:blipFill>
          <a:blip r:embed="rId2">
            <a:extLst/>
          </a:blip>
          <a:stretch>
            <a:fillRect/>
          </a:stretch>
        </p:blipFill>
        <p:spPr>
          <a:xfrm>
            <a:off x="3980490" y="1587499"/>
            <a:ext cx="4706310" cy="2919898"/>
          </a:xfrm>
          <a:prstGeom prst="rect">
            <a:avLst/>
          </a:prstGeom>
          <a:ln w="3175">
            <a:miter lim="400000"/>
          </a:ln>
        </p:spPr>
      </p:pic>
      <p:pic>
        <p:nvPicPr>
          <p:cNvPr id="61" name="The_Omo_Remains_-_Google_Maps.png" descr="The_Omo_Remains_-_Google_Maps.png"/>
          <p:cNvPicPr>
            <a:picLocks noChangeAspect="1"/>
          </p:cNvPicPr>
          <p:nvPr/>
        </p:nvPicPr>
        <p:blipFill>
          <a:blip r:embed="rId3">
            <a:extLst/>
          </a:blip>
          <a:stretch>
            <a:fillRect/>
          </a:stretch>
        </p:blipFill>
        <p:spPr>
          <a:xfrm>
            <a:off x="3980490" y="4293263"/>
            <a:ext cx="4706310" cy="2109145"/>
          </a:xfrm>
          <a:prstGeom prst="rect">
            <a:avLst/>
          </a:prstGeom>
          <a:ln w="3175">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 name="Behaviorally Modern Humans"/>
          <p:cNvSpPr txBox="1"/>
          <p:nvPr>
            <p:ph type="title" idx="4294967295"/>
          </p:nvPr>
        </p:nvSpPr>
        <p:spPr>
          <a:xfrm>
            <a:off x="457199" y="274637"/>
            <a:ext cx="8229601" cy="1143001"/>
          </a:xfrm>
          <a:prstGeom prst="rect">
            <a:avLst/>
          </a:prstGeom>
        </p:spPr>
        <p:txBody>
          <a:bodyPr>
            <a:normAutofit fontScale="100000" lnSpcReduction="0"/>
          </a:bodyPr>
          <a:lstStyle>
            <a:lvl1pPr>
              <a:defRPr sz="5000"/>
            </a:lvl1pPr>
          </a:lstStyle>
          <a:p>
            <a:pPr/>
            <a:r>
              <a:t>Behaviorally Modern Humans</a:t>
            </a:r>
          </a:p>
        </p:txBody>
      </p:sp>
      <p:sp>
        <p:nvSpPr>
          <p:cNvPr id="64" name="Behaviorally modern humans:…"/>
          <p:cNvSpPr txBox="1"/>
          <p:nvPr>
            <p:ph type="body" sz="half" idx="4294967295"/>
          </p:nvPr>
        </p:nvSpPr>
        <p:spPr>
          <a:xfrm>
            <a:off x="457199" y="1417637"/>
            <a:ext cx="3369699" cy="5080001"/>
          </a:xfrm>
          <a:prstGeom prst="rect">
            <a:avLst/>
          </a:prstGeom>
        </p:spPr>
        <p:txBody>
          <a:bodyPr>
            <a:normAutofit fontScale="100000" lnSpcReduction="0"/>
          </a:bodyPr>
          <a:lstStyle/>
          <a:p>
            <a:pPr marL="266819" indent="-266819" defTabSz="379475">
              <a:spcBef>
                <a:spcPts val="900"/>
              </a:spcBef>
              <a:defRPr sz="2656"/>
            </a:pPr>
            <a:r>
              <a:t>Behaviorally modern humans:</a:t>
            </a:r>
          </a:p>
          <a:p>
            <a:pPr lvl="1" marL="646295" indent="-266819" defTabSz="379475">
              <a:spcBef>
                <a:spcPts val="900"/>
              </a:spcBef>
              <a:buChar char="•"/>
              <a:defRPr sz="2656"/>
            </a:pPr>
            <a:r>
              <a:t>120 KYrs ago: 80KYrs ago? 50KYrs ago?</a:t>
            </a:r>
          </a:p>
          <a:p>
            <a:pPr lvl="1" marL="646295" indent="-266819" defTabSz="379475">
              <a:spcBef>
                <a:spcPts val="900"/>
              </a:spcBef>
              <a:buChar char="•"/>
              <a:defRPr sz="2656"/>
            </a:pPr>
            <a:r>
              <a:t>Gradual or sudden?</a:t>
            </a:r>
          </a:p>
          <a:p>
            <a:pPr lvl="1" marL="646295" indent="-266819" defTabSz="379475">
              <a:spcBef>
                <a:spcPts val="900"/>
              </a:spcBef>
              <a:buChar char="•"/>
              <a:defRPr sz="2656"/>
            </a:pPr>
            <a:r>
              <a:t>Why?</a:t>
            </a:r>
          </a:p>
          <a:p>
            <a:pPr marL="266819" indent="-266819" defTabSz="379475">
              <a:spcBef>
                <a:spcPts val="900"/>
              </a:spcBef>
              <a:defRPr sz="2656"/>
            </a:pPr>
            <a:r>
              <a:t>Toba (Indonesia) supereruption of 75K BC…?</a:t>
            </a:r>
          </a:p>
        </p:txBody>
      </p:sp>
      <p:pic>
        <p:nvPicPr>
          <p:cNvPr id="65" name="Kibish_formation_area_of_archaeology_dig_-_Omo_Kibish_Formation_-_Wikipedia__the_free_encyclopedia.png" descr="Kibish_formation_area_of_archaeology_dig_-_Omo_Kibish_Formation_-_Wikipedia__the_free_encyclopedia.png"/>
          <p:cNvPicPr>
            <a:picLocks noChangeAspect="1"/>
          </p:cNvPicPr>
          <p:nvPr/>
        </p:nvPicPr>
        <p:blipFill>
          <a:blip r:embed="rId2">
            <a:extLst/>
          </a:blip>
          <a:stretch>
            <a:fillRect/>
          </a:stretch>
        </p:blipFill>
        <p:spPr>
          <a:xfrm>
            <a:off x="3826897" y="1417637"/>
            <a:ext cx="4859904" cy="3015190"/>
          </a:xfrm>
          <a:prstGeom prst="rect">
            <a:avLst/>
          </a:prstGeom>
          <a:ln w="3175">
            <a:miter lim="400000"/>
          </a:ln>
        </p:spPr>
      </p:pic>
      <p:pic>
        <p:nvPicPr>
          <p:cNvPr id="66" name="The_Omo_Remains_-_Google_Maps.png" descr="The_Omo_Remains_-_Google_Maps.png"/>
          <p:cNvPicPr>
            <a:picLocks noChangeAspect="1"/>
          </p:cNvPicPr>
          <p:nvPr/>
        </p:nvPicPr>
        <p:blipFill>
          <a:blip r:embed="rId3">
            <a:extLst/>
          </a:blip>
          <a:stretch>
            <a:fillRect/>
          </a:stretch>
        </p:blipFill>
        <p:spPr>
          <a:xfrm>
            <a:off x="3826897" y="4293263"/>
            <a:ext cx="4859904" cy="2177979"/>
          </a:xfrm>
          <a:prstGeom prst="rect">
            <a:avLst/>
          </a:prstGeom>
          <a:ln w="3175">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 name="Near Extinction?"/>
          <p:cNvSpPr txBox="1"/>
          <p:nvPr>
            <p:ph type="title" idx="4294967295"/>
          </p:nvPr>
        </p:nvSpPr>
        <p:spPr>
          <a:xfrm>
            <a:off x="457199" y="274637"/>
            <a:ext cx="8229601" cy="1143001"/>
          </a:xfrm>
          <a:prstGeom prst="rect">
            <a:avLst/>
          </a:prstGeom>
        </p:spPr>
        <p:txBody>
          <a:bodyPr>
            <a:normAutofit fontScale="100000" lnSpcReduction="0"/>
          </a:bodyPr>
          <a:lstStyle>
            <a:lvl1pPr>
              <a:defRPr sz="5000"/>
            </a:lvl1pPr>
          </a:lstStyle>
          <a:p>
            <a:pPr/>
            <a:r>
              <a:t>Near Extinction?</a:t>
            </a:r>
          </a:p>
        </p:txBody>
      </p:sp>
      <p:sp>
        <p:nvSpPr>
          <p:cNvPr id="69" name="Toba (Indonesia) volcanic supereruption of 75K BC:…"/>
          <p:cNvSpPr txBox="1"/>
          <p:nvPr>
            <p:ph type="body" sz="half" idx="4294967295"/>
          </p:nvPr>
        </p:nvSpPr>
        <p:spPr>
          <a:xfrm>
            <a:off x="457199" y="1417637"/>
            <a:ext cx="3369699" cy="5080001"/>
          </a:xfrm>
          <a:prstGeom prst="rect">
            <a:avLst/>
          </a:prstGeom>
        </p:spPr>
        <p:txBody>
          <a:bodyPr>
            <a:normAutofit fontScale="100000" lnSpcReduction="0"/>
          </a:bodyPr>
          <a:lstStyle/>
          <a:p>
            <a:pPr marL="239601" indent="-239601" defTabSz="393192">
              <a:lnSpc>
                <a:spcPct val="80000"/>
              </a:lnSpc>
              <a:spcBef>
                <a:spcPts val="500"/>
              </a:spcBef>
              <a:defRPr sz="2580"/>
            </a:pPr>
            <a:r>
              <a:rPr sz="2236"/>
              <a:t>Toba (Indonesia) volcanic supereruption of 75K BC:</a:t>
            </a:r>
            <a:endParaRPr sz="2236"/>
          </a:p>
          <a:p>
            <a:pPr lvl="1" marL="632793" indent="-239601" defTabSz="393192">
              <a:lnSpc>
                <a:spcPct val="80000"/>
              </a:lnSpc>
              <a:spcBef>
                <a:spcPts val="500"/>
              </a:spcBef>
              <a:buChar char="•"/>
              <a:defRPr sz="2580"/>
            </a:pPr>
            <a:r>
              <a:rPr sz="2236"/>
              <a:t>Did it matter?</a:t>
            </a:r>
            <a:br>
              <a:rPr sz="2236"/>
            </a:br>
            <a:r>
              <a:rPr sz="2236"/>
              <a:t>Did it knock our breeding population down to &gt;10K—did we almost go extinct?</a:t>
            </a:r>
            <a:endParaRPr sz="2236"/>
          </a:p>
          <a:p>
            <a:pPr lvl="1" marL="632793" indent="-239601" defTabSz="393192">
              <a:lnSpc>
                <a:spcPct val="80000"/>
              </a:lnSpc>
              <a:spcBef>
                <a:spcPts val="500"/>
              </a:spcBef>
              <a:buChar char="•"/>
              <a:defRPr sz="2580"/>
            </a:pPr>
            <a:r>
              <a:rPr sz="2236"/>
              <a:t>Or was it not an event important for our development at all?</a:t>
            </a:r>
            <a:endParaRPr sz="2236"/>
          </a:p>
          <a:p>
            <a:pPr marL="239601" indent="-239601" defTabSz="393192">
              <a:lnSpc>
                <a:spcPct val="80000"/>
              </a:lnSpc>
              <a:spcBef>
                <a:spcPts val="500"/>
              </a:spcBef>
              <a:defRPr sz="2580"/>
            </a:pPr>
            <a:r>
              <a:rPr sz="2236"/>
              <a:t>Did, instead, &gt;10K of us gain key advantageous traits of behavioral modernity, and then out compete the rest?</a:t>
            </a:r>
          </a:p>
        </p:txBody>
      </p:sp>
      <p:pic>
        <p:nvPicPr>
          <p:cNvPr id="70" name="Kibish_formation_area_of_archaeology_dig_-_Omo_Kibish_Formation_-_Wikipedia__the_free_encyclopedia.png" descr="Kibish_formation_area_of_archaeology_dig_-_Omo_Kibish_Formation_-_Wikipedia__the_free_encyclopedia.png"/>
          <p:cNvPicPr>
            <a:picLocks noChangeAspect="1"/>
          </p:cNvPicPr>
          <p:nvPr/>
        </p:nvPicPr>
        <p:blipFill>
          <a:blip r:embed="rId2">
            <a:extLst/>
          </a:blip>
          <a:stretch>
            <a:fillRect/>
          </a:stretch>
        </p:blipFill>
        <p:spPr>
          <a:xfrm>
            <a:off x="3826897" y="1417637"/>
            <a:ext cx="4859904" cy="3015190"/>
          </a:xfrm>
          <a:prstGeom prst="rect">
            <a:avLst/>
          </a:prstGeom>
          <a:ln w="3175">
            <a:miter lim="400000"/>
          </a:ln>
        </p:spPr>
      </p:pic>
      <p:pic>
        <p:nvPicPr>
          <p:cNvPr id="71" name="The_Omo_Remains_-_Google_Maps.png" descr="The_Omo_Remains_-_Google_Maps.png"/>
          <p:cNvPicPr>
            <a:picLocks noChangeAspect="1"/>
          </p:cNvPicPr>
          <p:nvPr/>
        </p:nvPicPr>
        <p:blipFill>
          <a:blip r:embed="rId3">
            <a:extLst/>
          </a:blip>
          <a:stretch>
            <a:fillRect/>
          </a:stretch>
        </p:blipFill>
        <p:spPr>
          <a:xfrm>
            <a:off x="3826897" y="4293263"/>
            <a:ext cx="4859904" cy="2177979"/>
          </a:xfrm>
          <a:prstGeom prst="rect">
            <a:avLst/>
          </a:prstGeom>
          <a:ln w="3175">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 name="Or Rapid Semi-Speciatio ?"/>
          <p:cNvSpPr txBox="1"/>
          <p:nvPr>
            <p:ph type="title" idx="4294967295"/>
          </p:nvPr>
        </p:nvSpPr>
        <p:spPr>
          <a:xfrm>
            <a:off x="457199" y="274637"/>
            <a:ext cx="8229601" cy="1143001"/>
          </a:xfrm>
          <a:prstGeom prst="rect">
            <a:avLst/>
          </a:prstGeom>
        </p:spPr>
        <p:txBody>
          <a:bodyPr>
            <a:normAutofit fontScale="100000" lnSpcReduction="0"/>
          </a:bodyPr>
          <a:lstStyle>
            <a:lvl1pPr>
              <a:defRPr sz="5000"/>
            </a:lvl1pPr>
          </a:lstStyle>
          <a:p>
            <a:pPr/>
            <a:r>
              <a:t>Or Rapid Semi-Speciatio ?</a:t>
            </a:r>
          </a:p>
        </p:txBody>
      </p:sp>
      <p:sp>
        <p:nvSpPr>
          <p:cNvPr id="74" name="Did &gt;10K of us gain key advantageous traits of behavioral modernity, and then out compete the rest?…"/>
          <p:cNvSpPr txBox="1"/>
          <p:nvPr>
            <p:ph type="body" sz="half" idx="4294967295"/>
          </p:nvPr>
        </p:nvSpPr>
        <p:spPr>
          <a:xfrm>
            <a:off x="457199" y="1417637"/>
            <a:ext cx="3369699" cy="5080001"/>
          </a:xfrm>
          <a:prstGeom prst="rect">
            <a:avLst/>
          </a:prstGeom>
        </p:spPr>
        <p:txBody>
          <a:bodyPr>
            <a:normAutofit fontScale="100000" lnSpcReduction="0"/>
          </a:bodyPr>
          <a:lstStyle/>
          <a:p>
            <a:pPr marL="161591" indent="-161591" defTabSz="265175">
              <a:lnSpc>
                <a:spcPct val="80000"/>
              </a:lnSpc>
              <a:spcBef>
                <a:spcPts val="300"/>
              </a:spcBef>
              <a:defRPr sz="1740"/>
            </a:pPr>
            <a:r>
              <a:rPr sz="1508"/>
              <a:t>Did &gt;10K of us gain key advantageous traits of behavioral modernity, and then out compete the rest?</a:t>
            </a:r>
            <a:endParaRPr sz="1508"/>
          </a:p>
          <a:p>
            <a:pPr marL="161591" indent="-161591" defTabSz="265175">
              <a:lnSpc>
                <a:spcPct val="80000"/>
              </a:lnSpc>
              <a:spcBef>
                <a:spcPts val="300"/>
              </a:spcBef>
              <a:defRPr sz="1740"/>
            </a:pPr>
            <a:r>
              <a:rPr b="1" sz="1508"/>
              <a:t>John Hawks</a:t>
            </a:r>
            <a:r>
              <a:rPr sz="1508"/>
              <a:t>: </a:t>
            </a:r>
            <a:r>
              <a:rPr i="1" sz="1508"/>
              <a:t>The So-Called Toba Bottleneck Didn't Happen</a:t>
            </a:r>
            <a:r>
              <a:rPr sz="1508"/>
              <a:t> </a:t>
            </a:r>
            <a:r>
              <a:rPr u="sng">
                <a:solidFill>
                  <a:srgbClr val="0000FF"/>
                </a:solidFill>
                <a:uFill>
                  <a:solidFill>
                    <a:srgbClr val="0000FF"/>
                  </a:solidFill>
                </a:uFill>
                <a:hlinkClick r:id="rId2" invalidUrl="" action="" tgtFrame="" tooltip="" history="1" highlightClick="0" endSnd="0"/>
              </a:rPr>
              <a:t>http://johnhawks.net/weblog/reviews/climate/toba-bottleneck-didnt-happen-2018.html</a:t>
            </a:r>
            <a:r>
              <a:rPr sz="1508"/>
              <a:t>:</a:t>
            </a:r>
            <a:endParaRPr sz="1508"/>
          </a:p>
          <a:p>
            <a:pPr lvl="1" marL="426767" indent="-161591" defTabSz="265175">
              <a:lnSpc>
                <a:spcPct val="80000"/>
              </a:lnSpc>
              <a:spcBef>
                <a:spcPts val="300"/>
              </a:spcBef>
              <a:buChar char="•"/>
              <a:defRPr sz="1740"/>
            </a:pPr>
            <a:r>
              <a:rPr sz="1508"/>
              <a:t>Dates of population expansion have little connection to the dates of population contraction…</a:t>
            </a:r>
            <a:endParaRPr sz="1508"/>
          </a:p>
          <a:p>
            <a:pPr lvl="1" marL="426767" indent="-161591" defTabSz="265175">
              <a:lnSpc>
                <a:spcPct val="80000"/>
              </a:lnSpc>
              <a:spcBef>
                <a:spcPts val="300"/>
              </a:spcBef>
              <a:buChar char="•"/>
              <a:defRPr sz="1740"/>
            </a:pPr>
            <a:r>
              <a:rPr sz="1508"/>
              <a:t>Effective population size might be orders of magnitude smaller than the actual human population… </a:t>
            </a:r>
            <a:endParaRPr sz="1508"/>
          </a:p>
          <a:p>
            <a:pPr lvl="1" marL="426767" indent="-161591" defTabSz="265175">
              <a:lnSpc>
                <a:spcPct val="80000"/>
              </a:lnSpc>
              <a:spcBef>
                <a:spcPts val="300"/>
              </a:spcBef>
              <a:buChar char="•"/>
              <a:defRPr sz="1740"/>
            </a:pPr>
            <a:r>
              <a:rPr sz="1508"/>
              <a:t>Human populations in the coldest climate zones, like the Neandertals of Europe, never seemed to show any obvious signs of population reduction at the time of the Toba event…</a:t>
            </a:r>
            <a:endParaRPr sz="1508"/>
          </a:p>
          <a:p>
            <a:pPr lvl="1" marL="426767" indent="-161591" defTabSz="265175">
              <a:lnSpc>
                <a:spcPct val="80000"/>
              </a:lnSpc>
              <a:spcBef>
                <a:spcPts val="300"/>
              </a:spcBef>
              <a:buChar char="•"/>
              <a:defRPr sz="1740"/>
            </a:pPr>
            <a:r>
              <a:rPr sz="1508"/>
              <a:t>Aerosols that cool global climate, like sulfur dioxide, did not scale with the volume of rock ejected by the Toba eruption...</a:t>
            </a:r>
          </a:p>
        </p:txBody>
      </p:sp>
      <p:pic>
        <p:nvPicPr>
          <p:cNvPr id="75" name="Kibish_formation_area_of_archaeology_dig_-_Omo_Kibish_Formation_-_Wikipedia__the_free_encyclopedia.png" descr="Kibish_formation_area_of_archaeology_dig_-_Omo_Kibish_Formation_-_Wikipedia__the_free_encyclopedia.png"/>
          <p:cNvPicPr>
            <a:picLocks noChangeAspect="1"/>
          </p:cNvPicPr>
          <p:nvPr/>
        </p:nvPicPr>
        <p:blipFill>
          <a:blip r:embed="rId3">
            <a:extLst/>
          </a:blip>
          <a:stretch>
            <a:fillRect/>
          </a:stretch>
        </p:blipFill>
        <p:spPr>
          <a:xfrm>
            <a:off x="3826897" y="1417637"/>
            <a:ext cx="4859904" cy="3015190"/>
          </a:xfrm>
          <a:prstGeom prst="rect">
            <a:avLst/>
          </a:prstGeom>
          <a:ln w="3175">
            <a:miter lim="400000"/>
          </a:ln>
        </p:spPr>
      </p:pic>
      <p:pic>
        <p:nvPicPr>
          <p:cNvPr id="76" name="The_Omo_Remains_-_Google_Maps.png" descr="The_Omo_Remains_-_Google_Maps.png"/>
          <p:cNvPicPr>
            <a:picLocks noChangeAspect="1"/>
          </p:cNvPicPr>
          <p:nvPr/>
        </p:nvPicPr>
        <p:blipFill>
          <a:blip r:embed="rId4">
            <a:extLst/>
          </a:blip>
          <a:stretch>
            <a:fillRect/>
          </a:stretch>
        </p:blipFill>
        <p:spPr>
          <a:xfrm>
            <a:off x="3826897" y="4293263"/>
            <a:ext cx="4859904" cy="2177979"/>
          </a:xfrm>
          <a:prstGeom prst="rect">
            <a:avLst/>
          </a:prstGeom>
          <a:ln w="3175">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 name="Behaviorally Modern Humans"/>
          <p:cNvSpPr txBox="1"/>
          <p:nvPr>
            <p:ph type="title" idx="4294967295"/>
          </p:nvPr>
        </p:nvSpPr>
        <p:spPr>
          <a:xfrm>
            <a:off x="457199" y="274637"/>
            <a:ext cx="8229601" cy="1143001"/>
          </a:xfrm>
          <a:prstGeom prst="rect">
            <a:avLst/>
          </a:prstGeom>
        </p:spPr>
        <p:txBody>
          <a:bodyPr>
            <a:normAutofit fontScale="100000" lnSpcReduction="0"/>
          </a:bodyPr>
          <a:lstStyle>
            <a:lvl1pPr defTabSz="452627">
              <a:defRPr sz="5148"/>
            </a:lvl1pPr>
          </a:lstStyle>
          <a:p>
            <a:pPr/>
            <a:r>
              <a:t>Behaviorally Modern Humans</a:t>
            </a:r>
          </a:p>
        </p:txBody>
      </p:sp>
      <p:sp>
        <p:nvSpPr>
          <p:cNvPr id="79" name="By 50KYrs ago……"/>
          <p:cNvSpPr txBox="1"/>
          <p:nvPr>
            <p:ph type="body" sz="half" idx="4294967295"/>
          </p:nvPr>
        </p:nvSpPr>
        <p:spPr>
          <a:xfrm>
            <a:off x="457199" y="1417637"/>
            <a:ext cx="4891315" cy="5080001"/>
          </a:xfrm>
          <a:prstGeom prst="rect">
            <a:avLst/>
          </a:prstGeom>
        </p:spPr>
        <p:txBody>
          <a:bodyPr>
            <a:normAutofit fontScale="100000" lnSpcReduction="0"/>
          </a:bodyPr>
          <a:lstStyle/>
          <a:p>
            <a:pPr marL="237886" indent="-237886" defTabSz="338327">
              <a:lnSpc>
                <a:spcPct val="80000"/>
              </a:lnSpc>
              <a:spcBef>
                <a:spcPts val="400"/>
              </a:spcBef>
              <a:defRPr sz="2220"/>
            </a:pPr>
            <a:r>
              <a:t>By 50KYrs ago…</a:t>
            </a:r>
          </a:p>
          <a:p>
            <a:pPr marL="206168" indent="-206168" defTabSz="338327">
              <a:lnSpc>
                <a:spcPct val="80000"/>
              </a:lnSpc>
              <a:spcBef>
                <a:spcPts val="400"/>
              </a:spcBef>
              <a:defRPr sz="2220"/>
            </a:pPr>
            <a:r>
              <a:rPr sz="1924"/>
              <a:t>Archaeological evidence of behavioral modernity:</a:t>
            </a:r>
            <a:endParaRPr sz="1924"/>
          </a:p>
          <a:p>
            <a:pPr lvl="1" marL="544496" indent="-206168" defTabSz="338327">
              <a:lnSpc>
                <a:spcPct val="80000"/>
              </a:lnSpc>
              <a:spcBef>
                <a:spcPts val="400"/>
              </a:spcBef>
              <a:buChar char="•"/>
              <a:defRPr sz="2220"/>
            </a:pPr>
            <a:r>
              <a:rPr sz="1924"/>
              <a:t>Art: cave paintings, petroglyphs, figurines</a:t>
            </a:r>
            <a:endParaRPr sz="1924"/>
          </a:p>
          <a:p>
            <a:pPr lvl="1" marL="544496" indent="-206168" defTabSz="338327">
              <a:lnSpc>
                <a:spcPct val="80000"/>
              </a:lnSpc>
              <a:spcBef>
                <a:spcPts val="400"/>
              </a:spcBef>
              <a:buChar char="•"/>
              <a:defRPr sz="2220"/>
            </a:pPr>
            <a:r>
              <a:rPr sz="1924"/>
              <a:t>Pigment and jewelry for adornment</a:t>
            </a:r>
            <a:endParaRPr sz="1924"/>
          </a:p>
          <a:p>
            <a:pPr lvl="1" marL="544496" indent="-206168" defTabSz="338327">
              <a:lnSpc>
                <a:spcPct val="80000"/>
              </a:lnSpc>
              <a:spcBef>
                <a:spcPts val="400"/>
              </a:spcBef>
              <a:buChar char="•"/>
              <a:defRPr sz="2220"/>
            </a:pPr>
            <a:r>
              <a:rPr sz="1924"/>
              <a:t>Bone tools</a:t>
            </a:r>
            <a:endParaRPr sz="1924"/>
          </a:p>
          <a:p>
            <a:pPr lvl="1" marL="544496" indent="-206168" defTabSz="338327">
              <a:lnSpc>
                <a:spcPct val="80000"/>
              </a:lnSpc>
              <a:spcBef>
                <a:spcPts val="400"/>
              </a:spcBef>
              <a:buChar char="•"/>
              <a:defRPr sz="2220"/>
            </a:pPr>
            <a:r>
              <a:rPr sz="1924"/>
              <a:t>Long-distance transport</a:t>
            </a:r>
            <a:endParaRPr sz="1924"/>
          </a:p>
          <a:p>
            <a:pPr lvl="1" marL="544496" indent="-206168" defTabSz="338327">
              <a:lnSpc>
                <a:spcPct val="80000"/>
              </a:lnSpc>
              <a:spcBef>
                <a:spcPts val="400"/>
              </a:spcBef>
              <a:buChar char="•"/>
              <a:defRPr sz="2220"/>
            </a:pPr>
            <a:r>
              <a:rPr sz="1924"/>
              <a:t>Blades</a:t>
            </a:r>
            <a:endParaRPr sz="1924"/>
          </a:p>
          <a:p>
            <a:pPr lvl="1" marL="544496" indent="-206168" defTabSz="338327">
              <a:lnSpc>
                <a:spcPct val="80000"/>
              </a:lnSpc>
              <a:spcBef>
                <a:spcPts val="400"/>
              </a:spcBef>
              <a:buChar char="•"/>
              <a:defRPr sz="2220"/>
            </a:pPr>
            <a:r>
              <a:rPr sz="1924"/>
              <a:t>Hearths</a:t>
            </a:r>
            <a:endParaRPr sz="1924"/>
          </a:p>
          <a:p>
            <a:pPr lvl="1" marL="544496" indent="-206168" defTabSz="338327">
              <a:lnSpc>
                <a:spcPct val="80000"/>
              </a:lnSpc>
              <a:spcBef>
                <a:spcPts val="400"/>
              </a:spcBef>
              <a:buChar char="•"/>
              <a:defRPr sz="2220"/>
            </a:pPr>
            <a:r>
              <a:rPr sz="1924"/>
              <a:t>Regional distinctions but standardization within regions</a:t>
            </a:r>
            <a:endParaRPr sz="1924"/>
          </a:p>
          <a:p>
            <a:pPr lvl="1" marL="544496" indent="-206168" defTabSz="338327">
              <a:lnSpc>
                <a:spcPct val="80000"/>
              </a:lnSpc>
              <a:spcBef>
                <a:spcPts val="400"/>
              </a:spcBef>
              <a:buChar char="•"/>
              <a:defRPr sz="2220"/>
            </a:pPr>
            <a:r>
              <a:rPr sz="1924"/>
              <a:t>burial</a:t>
            </a:r>
            <a:endParaRPr sz="1924"/>
          </a:p>
          <a:p>
            <a:pPr marL="206168" indent="-206168" defTabSz="338327">
              <a:lnSpc>
                <a:spcPct val="80000"/>
              </a:lnSpc>
              <a:spcBef>
                <a:spcPts val="400"/>
              </a:spcBef>
              <a:defRPr sz="2220"/>
            </a:pPr>
            <a:r>
              <a:rPr sz="1924"/>
              <a:t>Culture and civilization growing—both to make us more productive, make our lives easier, and make ourselves happier at least in the sense of thinking that the world makes sense and we have a purpose… </a:t>
            </a:r>
            <a:endParaRPr sz="1924"/>
          </a:p>
          <a:p>
            <a:pPr marL="206168" indent="-206168" defTabSz="338327">
              <a:lnSpc>
                <a:spcPct val="80000"/>
              </a:lnSpc>
              <a:spcBef>
                <a:spcPts val="400"/>
              </a:spcBef>
              <a:defRPr sz="2220"/>
            </a:pPr>
            <a:r>
              <a:rPr sz="1924"/>
              <a:t>An anthology intelligence</a:t>
            </a:r>
          </a:p>
        </p:txBody>
      </p:sp>
      <p:pic>
        <p:nvPicPr>
          <p:cNvPr id="80" name="https___upload_wikimedia_org_wikipedia_commons_1_1e_Lascaux_painting_jpg.png" descr="https___upload_wikimedia_org_wikipedia_commons_1_1e_Lascaux_painting_jpg.png"/>
          <p:cNvPicPr>
            <a:picLocks noChangeAspect="1"/>
          </p:cNvPicPr>
          <p:nvPr/>
        </p:nvPicPr>
        <p:blipFill>
          <a:blip r:embed="rId2">
            <a:extLst/>
          </a:blip>
          <a:stretch>
            <a:fillRect/>
          </a:stretch>
        </p:blipFill>
        <p:spPr>
          <a:xfrm>
            <a:off x="5348513" y="1417637"/>
            <a:ext cx="3338287" cy="5080001"/>
          </a:xfrm>
          <a:prstGeom prst="rect">
            <a:avLst/>
          </a:prstGeom>
          <a:ln w="3175">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 name="Radiation from the Horn to the Rest of and Out of Africa 50,000 Years Ago?"/>
          <p:cNvSpPr txBox="1"/>
          <p:nvPr>
            <p:ph type="title" idx="4294967295"/>
          </p:nvPr>
        </p:nvSpPr>
        <p:spPr>
          <a:xfrm>
            <a:off x="457199" y="274637"/>
            <a:ext cx="8229601" cy="1143001"/>
          </a:xfrm>
          <a:prstGeom prst="rect">
            <a:avLst/>
          </a:prstGeom>
        </p:spPr>
        <p:txBody>
          <a:bodyPr>
            <a:normAutofit fontScale="100000" lnSpcReduction="0"/>
          </a:bodyPr>
          <a:lstStyle>
            <a:lvl1pPr defTabSz="406908">
              <a:defRPr sz="3382">
                <a:solidFill>
                  <a:srgbClr val="000000"/>
                </a:solidFill>
              </a:defRPr>
            </a:lvl1pPr>
          </a:lstStyle>
          <a:p>
            <a:pPr/>
            <a:r>
              <a:t>Radiation from the Horn to the Rest of and Out of Africa 50,000 Years Ago?</a:t>
            </a:r>
          </a:p>
        </p:txBody>
      </p:sp>
      <p:sp>
        <p:nvSpPr>
          <p:cNvPr id="83" name="“Some 70,000 years ago, a part of the bearers of mitochondrial haplogroup L3 migrated from East Africa into the Near East…. From a population of 2,000 to 5,000 in Africa… possibly as few as 150 to 1,000 people, crossed the Red Sea…”…"/>
          <p:cNvSpPr txBox="1"/>
          <p:nvPr>
            <p:ph type="body" sz="half" idx="4294967295"/>
          </p:nvPr>
        </p:nvSpPr>
        <p:spPr>
          <a:xfrm>
            <a:off x="457199" y="1417637"/>
            <a:ext cx="3323363" cy="5080001"/>
          </a:xfrm>
          <a:prstGeom prst="rect">
            <a:avLst/>
          </a:prstGeom>
        </p:spPr>
        <p:txBody>
          <a:bodyPr>
            <a:normAutofit fontScale="100000" lnSpcReduction="0"/>
          </a:bodyPr>
          <a:lstStyle/>
          <a:p>
            <a:pPr marL="239601" indent="-239601" defTabSz="393192">
              <a:lnSpc>
                <a:spcPct val="80000"/>
              </a:lnSpc>
              <a:spcBef>
                <a:spcPts val="500"/>
              </a:spcBef>
              <a:defRPr sz="2580"/>
            </a:pPr>
            <a:r>
              <a:rPr sz="2236"/>
              <a:t>“Some 70,000 years ago, a part of the bearers of mitochondrial haplogroup L3 migrated from East Africa into the Near East…. From a population of 2,000 to 5,000 in Africa… possibly as few as 150 to 1,000 people, crossed the Red Sea…”</a:t>
            </a:r>
            <a:endParaRPr sz="2236"/>
          </a:p>
          <a:p>
            <a:pPr marL="239601" indent="-239601" defTabSz="393192">
              <a:lnSpc>
                <a:spcPct val="80000"/>
              </a:lnSpc>
              <a:spcBef>
                <a:spcPts val="500"/>
              </a:spcBef>
              <a:defRPr sz="2580"/>
            </a:pPr>
            <a:r>
              <a:rPr sz="2236"/>
              <a:t>India as their first apparent stop…</a:t>
            </a:r>
            <a:endParaRPr sz="2236"/>
          </a:p>
          <a:p>
            <a:pPr marL="239601" indent="-239601" defTabSz="393192">
              <a:lnSpc>
                <a:spcPct val="80000"/>
              </a:lnSpc>
              <a:spcBef>
                <a:spcPts val="500"/>
              </a:spcBef>
              <a:defRPr sz="2580"/>
            </a:pPr>
            <a:r>
              <a:rPr sz="2236"/>
              <a:t>Then radiation to Eurasia, Australasia—and then the Americas, Oceania…</a:t>
            </a:r>
          </a:p>
        </p:txBody>
      </p:sp>
      <p:pic>
        <p:nvPicPr>
          <p:cNvPr id="84" name="MODIS_Web.jpg" descr="MODIS_Web.jpg"/>
          <p:cNvPicPr>
            <a:picLocks noChangeAspect="1"/>
          </p:cNvPicPr>
          <p:nvPr/>
        </p:nvPicPr>
        <p:blipFill>
          <a:blip r:embed="rId2">
            <a:extLst/>
          </a:blip>
          <a:stretch>
            <a:fillRect/>
          </a:stretch>
        </p:blipFill>
        <p:spPr>
          <a:xfrm>
            <a:off x="3780561" y="1417637"/>
            <a:ext cx="4906239" cy="5080001"/>
          </a:xfrm>
          <a:prstGeom prst="rect">
            <a:avLst/>
          </a:prstGeom>
          <a:ln w="3175">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6" name="What Made Us Behaviorally Modern?"/>
          <p:cNvSpPr txBox="1"/>
          <p:nvPr>
            <p:ph type="title" idx="4294967295"/>
          </p:nvPr>
        </p:nvSpPr>
        <p:spPr>
          <a:xfrm>
            <a:off x="457199" y="274637"/>
            <a:ext cx="8229601" cy="1143001"/>
          </a:xfrm>
          <a:prstGeom prst="rect">
            <a:avLst/>
          </a:prstGeom>
        </p:spPr>
        <p:txBody>
          <a:bodyPr>
            <a:normAutofit fontScale="100000" lnSpcReduction="0"/>
          </a:bodyPr>
          <a:lstStyle>
            <a:lvl1pPr defTabSz="374904">
              <a:defRPr sz="4100"/>
            </a:lvl1pPr>
          </a:lstStyle>
          <a:p>
            <a:pPr/>
            <a:r>
              <a:t>What Made Us Behaviorally Modern?</a:t>
            </a:r>
          </a:p>
        </p:txBody>
      </p:sp>
      <p:sp>
        <p:nvSpPr>
          <p:cNvPr id="87" name="Sociability:…"/>
          <p:cNvSpPr txBox="1"/>
          <p:nvPr>
            <p:ph type="body" sz="half" idx="4294967295"/>
          </p:nvPr>
        </p:nvSpPr>
        <p:spPr>
          <a:xfrm>
            <a:off x="457199" y="1417637"/>
            <a:ext cx="3635725" cy="5080001"/>
          </a:xfrm>
          <a:prstGeom prst="rect">
            <a:avLst/>
          </a:prstGeom>
        </p:spPr>
        <p:txBody>
          <a:bodyPr>
            <a:normAutofit fontScale="100000" lnSpcReduction="0"/>
          </a:bodyPr>
          <a:lstStyle/>
          <a:p>
            <a:pPr marL="133730" indent="-133730" defTabSz="219455">
              <a:spcBef>
                <a:spcPts val="500"/>
              </a:spcBef>
              <a:defRPr sz="1536"/>
            </a:pPr>
            <a:r>
              <a:t>Sociability:</a:t>
            </a:r>
          </a:p>
          <a:p>
            <a:pPr lvl="1" marL="353186" indent="-133730" defTabSz="219455">
              <a:spcBef>
                <a:spcPts val="500"/>
              </a:spcBef>
              <a:buChar char="•"/>
              <a:defRPr sz="1536"/>
            </a:pPr>
            <a:r>
              <a:t>About like baboons</a:t>
            </a:r>
          </a:p>
          <a:p>
            <a:pPr lvl="1" marL="353186" indent="-133730" defTabSz="219455">
              <a:spcBef>
                <a:spcPts val="500"/>
              </a:spcBef>
              <a:buChar char="•"/>
              <a:defRPr sz="1536"/>
            </a:pPr>
            <a:r>
              <a:t>More sociable than our chimp, gorilla, orangutang cousins</a:t>
            </a:r>
          </a:p>
          <a:p>
            <a:pPr lvl="2" marL="572643" indent="-133730" defTabSz="219455">
              <a:spcBef>
                <a:spcPts val="500"/>
              </a:spcBef>
              <a:defRPr sz="1536"/>
            </a:pPr>
            <a:r>
              <a:t>Bonobos?</a:t>
            </a:r>
          </a:p>
          <a:p>
            <a:pPr marL="133730" indent="-133730" defTabSz="219455">
              <a:spcBef>
                <a:spcPts val="500"/>
              </a:spcBef>
              <a:defRPr sz="1536"/>
            </a:pPr>
            <a:r>
              <a:t>We don’t just </a:t>
            </a:r>
            <a:r>
              <a:rPr i="1"/>
              <a:t>use</a:t>
            </a:r>
            <a:r>
              <a:t> language:</a:t>
            </a:r>
          </a:p>
          <a:p>
            <a:pPr lvl="1" marL="353186" indent="-133730" defTabSz="219455">
              <a:spcBef>
                <a:spcPts val="500"/>
              </a:spcBef>
              <a:buChar char="•"/>
              <a:defRPr sz="1536"/>
            </a:pPr>
            <a:r>
              <a:t>We gossip</a:t>
            </a:r>
          </a:p>
          <a:p>
            <a:pPr lvl="1" marL="353186" indent="-133730" defTabSz="219455">
              <a:spcBef>
                <a:spcPts val="500"/>
              </a:spcBef>
              <a:buChar char="•"/>
              <a:defRPr sz="1536"/>
            </a:pPr>
            <a:r>
              <a:t>Constantly</a:t>
            </a:r>
          </a:p>
          <a:p>
            <a:pPr lvl="1" marL="353186" indent="-133730" defTabSz="219455">
              <a:spcBef>
                <a:spcPts val="500"/>
              </a:spcBef>
              <a:buChar char="•"/>
              <a:defRPr sz="1536"/>
            </a:pPr>
            <a:r>
              <a:t>Even when we know we shouldn’t… </a:t>
            </a:r>
          </a:p>
          <a:p>
            <a:pPr marL="133730" indent="-133730" defTabSz="219455">
              <a:spcBef>
                <a:spcPts val="500"/>
              </a:spcBef>
              <a:defRPr sz="1536"/>
            </a:pPr>
            <a:r>
              <a:t>Thus we become an anthology intelligence.</a:t>
            </a:r>
          </a:p>
          <a:p>
            <a:pPr lvl="1" marL="353186" indent="-133730" defTabSz="219455">
              <a:spcBef>
                <a:spcPts val="500"/>
              </a:spcBef>
              <a:buChar char="•"/>
              <a:defRPr sz="1536"/>
            </a:pPr>
            <a:r>
              <a:t>What one person learns, soon everybody knows.</a:t>
            </a:r>
          </a:p>
          <a:p>
            <a:pPr lvl="1" marL="353186" indent="-133730" defTabSz="219455">
              <a:spcBef>
                <a:spcPts val="500"/>
              </a:spcBef>
              <a:buChar char="•"/>
              <a:defRPr sz="1536"/>
            </a:pPr>
            <a:r>
              <a:t>Complex, composite tools.</a:t>
            </a:r>
          </a:p>
          <a:p>
            <a:pPr lvl="1" marL="353186" indent="-133730" defTabSz="219455">
              <a:spcBef>
                <a:spcPts val="500"/>
              </a:spcBef>
              <a:buChar char="•"/>
              <a:defRPr sz="1536"/>
            </a:pPr>
            <a:r>
              <a:t>Making tools vs., say, building nests</a:t>
            </a:r>
          </a:p>
          <a:p>
            <a:pPr marL="133730" indent="-133730" defTabSz="219455">
              <a:spcBef>
                <a:spcPts val="500"/>
              </a:spcBef>
              <a:defRPr sz="1536"/>
            </a:pPr>
            <a:r>
              <a:t>And a </a:t>
            </a:r>
            <a:r>
              <a:rPr i="1"/>
              <a:t>cooperative</a:t>
            </a:r>
            <a:r>
              <a:t> anthology intelligence…</a:t>
            </a:r>
          </a:p>
        </p:txBody>
      </p:sp>
      <p:pic>
        <p:nvPicPr>
          <p:cNvPr id="88" name="“Continue_down_your_mistaken_path”__2001__A_SPACE_ODYSSEY__1968____The-Solute.jpg" descr="“Continue_down_your_mistaken_path”__2001__A_SPACE_ODYSSEY__1968____The-Solute.jpg"/>
          <p:cNvPicPr>
            <a:picLocks noChangeAspect="1"/>
          </p:cNvPicPr>
          <p:nvPr/>
        </p:nvPicPr>
        <p:blipFill>
          <a:blip r:embed="rId2">
            <a:extLst/>
          </a:blip>
          <a:stretch>
            <a:fillRect/>
          </a:stretch>
        </p:blipFill>
        <p:spPr>
          <a:xfrm>
            <a:off x="4092923" y="1417637"/>
            <a:ext cx="4593877" cy="5080001"/>
          </a:xfrm>
          <a:prstGeom prst="rect">
            <a:avLst/>
          </a:prstGeom>
          <a:ln w="3175">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 name="We Spread Out Across the World"/>
          <p:cNvSpPr txBox="1"/>
          <p:nvPr>
            <p:ph type="title" idx="4294967295"/>
          </p:nvPr>
        </p:nvSpPr>
        <p:spPr>
          <a:xfrm>
            <a:off x="457199" y="274637"/>
            <a:ext cx="8229601" cy="1143001"/>
          </a:xfrm>
          <a:prstGeom prst="rect">
            <a:avLst/>
          </a:prstGeom>
        </p:spPr>
        <p:txBody>
          <a:bodyPr>
            <a:normAutofit fontScale="100000" lnSpcReduction="0"/>
          </a:bodyPr>
          <a:lstStyle>
            <a:lvl1pPr defTabSz="429768">
              <a:defRPr sz="4700"/>
            </a:lvl1pPr>
          </a:lstStyle>
          <a:p>
            <a:pPr/>
            <a:r>
              <a:t>We Spread Out Across the World</a:t>
            </a:r>
          </a:p>
        </p:txBody>
      </p:sp>
      <p:sp>
        <p:nvSpPr>
          <p:cNvPr id="91" name="Perhaps 5K 70K years ago?…"/>
          <p:cNvSpPr txBox="1"/>
          <p:nvPr>
            <p:ph type="body" sz="half" idx="4294967295"/>
          </p:nvPr>
        </p:nvSpPr>
        <p:spPr>
          <a:xfrm>
            <a:off x="457199" y="1417637"/>
            <a:ext cx="3635725" cy="5080001"/>
          </a:xfrm>
          <a:prstGeom prst="rect">
            <a:avLst/>
          </a:prstGeom>
        </p:spPr>
        <p:txBody>
          <a:bodyPr>
            <a:normAutofit fontScale="100000" lnSpcReduction="0"/>
          </a:bodyPr>
          <a:lstStyle/>
          <a:p>
            <a:pPr marL="231243" indent="-231243" defTabSz="379475">
              <a:spcBef>
                <a:spcPts val="900"/>
              </a:spcBef>
              <a:defRPr sz="2656"/>
            </a:pPr>
            <a:r>
              <a:t>Perhaps 5K 70K years ago?</a:t>
            </a:r>
          </a:p>
          <a:p>
            <a:pPr lvl="1" marL="610719" indent="-231243" defTabSz="379475">
              <a:spcBef>
                <a:spcPts val="900"/>
              </a:spcBef>
              <a:buChar char="•"/>
              <a:defRPr sz="2656"/>
            </a:pPr>
            <a:r>
              <a:t>Narrowly located in the Horn of Africa</a:t>
            </a:r>
          </a:p>
          <a:p>
            <a:pPr lvl="1" marL="610719" indent="-231243" defTabSz="379475">
              <a:spcBef>
                <a:spcPts val="900"/>
              </a:spcBef>
              <a:buChar char="•"/>
              <a:defRPr sz="2656"/>
            </a:pPr>
            <a:r>
              <a:t>Gene flow from other, closely related populations</a:t>
            </a:r>
          </a:p>
          <a:p>
            <a:pPr marL="231243" indent="-231243" defTabSz="379475">
              <a:spcBef>
                <a:spcPts val="900"/>
              </a:spcBef>
              <a:defRPr sz="2656"/>
            </a:pPr>
            <a:r>
              <a:t>Perhaps 5M 10K years ago</a:t>
            </a:r>
          </a:p>
          <a:p>
            <a:pPr marL="231243" indent="-231243" defTabSz="379475">
              <a:spcBef>
                <a:spcPts val="900"/>
              </a:spcBef>
              <a:defRPr sz="2656"/>
            </a:pPr>
            <a:r>
              <a:t>Growth factor of 2500 over 60K years…</a:t>
            </a:r>
          </a:p>
        </p:txBody>
      </p:sp>
      <p:pic>
        <p:nvPicPr>
          <p:cNvPr id="92" name="“Continue_down_your_mistaken_path”__2001__A_SPACE_ODYSSEY__1968____The-Solute.jpg" descr="“Continue_down_your_mistaken_path”__2001__A_SPACE_ODYSSEY__1968____The-Solute.jpg"/>
          <p:cNvPicPr>
            <a:picLocks noChangeAspect="1"/>
          </p:cNvPicPr>
          <p:nvPr/>
        </p:nvPicPr>
        <p:blipFill>
          <a:blip r:embed="rId2">
            <a:extLst/>
          </a:blip>
          <a:stretch>
            <a:fillRect/>
          </a:stretch>
        </p:blipFill>
        <p:spPr>
          <a:xfrm>
            <a:off x="4092923" y="1417637"/>
            <a:ext cx="4593877" cy="5080001"/>
          </a:xfrm>
          <a:prstGeom prst="rect">
            <a:avLst/>
          </a:prstGeom>
          <a:ln w="3175">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