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0"/>
            <a:ext cx="7813478" cy="1116211"/>
          </a:xfrm>
          <a:prstGeom prst="rect">
            <a:avLst/>
          </a:prstGeom>
        </p:spPr>
        <p:txBody>
          <a:bodyPr lIns="35718" tIns="35718" rIns="35718" bIns="35718">
            <a:normAutofit fontScale="100000" lnSpcReduction="0"/>
          </a:bodyPr>
          <a:lstStyle>
            <a:lvl1pPr defTabSz="410765">
              <a:defRPr sz="5600">
                <a:solidFill>
                  <a:srgbClr val="800000"/>
                </a:solidFill>
                <a:uFillTx/>
                <a:latin typeface="Helvetica Neue"/>
                <a:ea typeface="Helvetica Neue"/>
                <a:cs typeface="Helvetica Neue"/>
                <a:sym typeface="Helvetica Neue"/>
              </a:defRPr>
            </a:lvl1pPr>
          </a:lstStyle>
          <a:p>
            <a:pPr/>
            <a:r>
              <a:t>Title Text</a:t>
            </a:r>
          </a:p>
        </p:txBody>
      </p:sp>
      <p:sp>
        <p:nvSpPr>
          <p:cNvPr id="26" name="Body Level One…"/>
          <p:cNvSpPr txBox="1"/>
          <p:nvPr>
            <p:ph type="body" idx="1"/>
          </p:nvPr>
        </p:nvSpPr>
        <p:spPr>
          <a:xfrm>
            <a:off x="669726" y="1116210"/>
            <a:ext cx="7813478" cy="5134572"/>
          </a:xfrm>
          <a:prstGeom prst="rect">
            <a:avLst/>
          </a:prstGeom>
        </p:spPr>
        <p:txBody>
          <a:bodyPr lIns="35718" tIns="35718" rIns="35718" bIns="35718">
            <a:normAutofit fontScale="100000" lnSpcReduction="0"/>
          </a:bodyPr>
          <a:lstStyle>
            <a:lvl1pPr marL="305593" indent="-305593" defTabSz="410765">
              <a:spcBef>
                <a:spcPts val="1100"/>
              </a:spcBef>
              <a:buSzPct val="145000"/>
              <a:buFontTx/>
              <a:defRPr sz="2200">
                <a:uFillTx/>
                <a:latin typeface="Helvetica Neue"/>
                <a:ea typeface="Helvetica Neue"/>
                <a:cs typeface="Helvetica Neue"/>
                <a:sym typeface="Helvetica Neue"/>
              </a:defRPr>
            </a:lvl1pPr>
            <a:lvl2pPr marL="750093" indent="-305593" defTabSz="410765">
              <a:spcBef>
                <a:spcPts val="1100"/>
              </a:spcBef>
              <a:buSzPct val="145000"/>
              <a:buFontTx/>
              <a:buChar char="•"/>
              <a:defRPr sz="2200">
                <a:uFillTx/>
                <a:latin typeface="Helvetica Neue"/>
                <a:ea typeface="Helvetica Neue"/>
                <a:cs typeface="Helvetica Neue"/>
                <a:sym typeface="Helvetica Neue"/>
              </a:defRPr>
            </a:lvl2pPr>
            <a:lvl3pPr marL="1194593" indent="-305593" defTabSz="410765">
              <a:spcBef>
                <a:spcPts val="1100"/>
              </a:spcBef>
              <a:buSzPct val="145000"/>
              <a:buFontTx/>
              <a:defRPr sz="2200">
                <a:uFillTx/>
                <a:latin typeface="Helvetica Neue"/>
                <a:ea typeface="Helvetica Neue"/>
                <a:cs typeface="Helvetica Neue"/>
                <a:sym typeface="Helvetica Neue"/>
              </a:defRPr>
            </a:lvl3pPr>
            <a:lvl4pPr marL="1639093" indent="-305593" defTabSz="410765">
              <a:spcBef>
                <a:spcPts val="1100"/>
              </a:spcBef>
              <a:buSzPct val="145000"/>
              <a:buFontTx/>
              <a:buChar char="•"/>
              <a:defRPr sz="2200">
                <a:uFillTx/>
                <a:latin typeface="Helvetica Neue"/>
                <a:ea typeface="Helvetica Neue"/>
                <a:cs typeface="Helvetica Neue"/>
                <a:sym typeface="Helvetica Neue"/>
              </a:defRPr>
            </a:lvl4pPr>
            <a:lvl5pPr marL="2083593" indent="-305593" defTabSz="410765">
              <a:spcBef>
                <a:spcPts val="1100"/>
              </a:spcBef>
              <a:buSzPct val="145000"/>
              <a:buFontTx/>
              <a:buChar char="•"/>
              <a:defRPr sz="2200">
                <a:uFillTx/>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uFillTx/>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bradford-delong.com" TargetMode="External"/><Relationship Id="rId4" Type="http://schemas.openxmlformats.org/officeDocument/2006/relationships/hyperlink" Target="https://tinyurl.com/101bS2018" TargetMode="External"/><Relationship Id="rId5" Type="http://schemas.openxmlformats.org/officeDocument/2006/relationships/hyperlink" Target="https://www.icloud.com/keynote/0Dy-Qg7Z__2fBvaECGbKVCvIg" TargetMode="External"/><Relationship Id="rId6" Type="http://schemas.openxmlformats.org/officeDocument/2006/relationships/hyperlink" Target="https://github.com/braddelong/public-files/blob/master/module-malthusian-#MRE-d.pptx" TargetMode="External"/><Relationship Id="rId7" Type="http://schemas.openxmlformats.org/officeDocument/2006/relationships/hyperlink" Target="mailto:brad.delong@gmail.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oogle.com" TargetMode="External"/><Relationship Id="rId3"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Macroeconomics:…"/>
          <p:cNvSpPr txBox="1"/>
          <p:nvPr>
            <p:ph type="title" idx="4294967295"/>
          </p:nvPr>
        </p:nvSpPr>
        <p:spPr>
          <a:xfrm>
            <a:off x="444500" y="1587500"/>
            <a:ext cx="8255000" cy="1905000"/>
          </a:xfrm>
          <a:prstGeom prst="rect">
            <a:avLst/>
          </a:prstGeom>
        </p:spPr>
        <p:txBody>
          <a:bodyPr>
            <a:normAutofit fontScale="100000" lnSpcReduction="0"/>
          </a:bodyPr>
          <a:lstStyle/>
          <a:p>
            <a:pPr defTabSz="210311">
              <a:defRPr sz="4600">
                <a:solidFill>
                  <a:srgbClr val="800000"/>
                </a:solidFill>
                <a:latin typeface="+mj-lt"/>
                <a:ea typeface="+mj-ea"/>
                <a:cs typeface="+mj-cs"/>
                <a:sym typeface="Helvetica"/>
              </a:defRPr>
            </a:pPr>
            <a:r>
              <a:t>Macroeconomics:</a:t>
            </a:r>
          </a:p>
          <a:p>
            <a:pPr defTabSz="210311">
              <a:defRPr sz="3680">
                <a:solidFill>
                  <a:srgbClr val="800000"/>
                </a:solidFill>
                <a:latin typeface="+mj-lt"/>
                <a:ea typeface="+mj-ea"/>
                <a:cs typeface="+mj-cs"/>
                <a:sym typeface="Helvetica"/>
              </a:defRPr>
            </a:pPr>
            <a:r>
              <a:t>Background: Malthusian Economic Growth 70000 BC - 1500</a:t>
            </a:r>
          </a:p>
        </p:txBody>
      </p:sp>
      <p:sp>
        <p:nvSpPr>
          <p:cNvPr id="55" name="J. Bradford DeLong…"/>
          <p:cNvSpPr txBox="1"/>
          <p:nvPr>
            <p:ph type="body" sz="half" idx="4294967295"/>
          </p:nvPr>
        </p:nvSpPr>
        <p:spPr>
          <a:xfrm>
            <a:off x="1381397" y="3975967"/>
            <a:ext cx="6400801" cy="2292804"/>
          </a:xfrm>
          <a:prstGeom prst="rect">
            <a:avLst/>
          </a:prstGeom>
        </p:spPr>
        <p:txBody>
          <a:bodyPr>
            <a:normAutofit fontScale="100000" lnSpcReduction="0"/>
          </a:bodyPr>
          <a:lstStyle/>
          <a:p>
            <a:pPr marL="0" indent="0" algn="ctr" defTabSz="237743">
              <a:spcBef>
                <a:spcPts val="0"/>
              </a:spcBef>
              <a:buSzTx/>
              <a:buNone/>
              <a:defRPr sz="1248">
                <a:latin typeface="+mj-lt"/>
                <a:ea typeface="+mj-ea"/>
                <a:cs typeface="+mj-cs"/>
                <a:sym typeface="Helvetica"/>
              </a:defRPr>
            </a:pPr>
            <a:r>
              <a:rPr>
                <a:uFill>
                  <a:solidFill>
                    <a:srgbClr val="898989"/>
                  </a:solidFill>
                </a:uFill>
              </a:rPr>
              <a:t>J. Bradford DeLong</a:t>
            </a:r>
            <a:endParaRPr>
              <a:uFill>
                <a:solidFill>
                  <a:srgbClr val="898989"/>
                </a:solidFill>
              </a:uFill>
            </a:endParaRPr>
          </a:p>
          <a:p>
            <a:pPr marL="0" indent="0" algn="ctr" defTabSz="237743">
              <a:spcBef>
                <a:spcPts val="0"/>
              </a:spcBef>
              <a:buSzTx/>
              <a:buNone/>
              <a:defRPr sz="1248">
                <a:latin typeface="+mj-lt"/>
                <a:ea typeface="+mj-ea"/>
                <a:cs typeface="+mj-cs"/>
                <a:sym typeface="Helvetica"/>
              </a:defRPr>
            </a:pPr>
            <a:r>
              <a:rPr>
                <a:uFill>
                  <a:solidFill>
                    <a:srgbClr val="898989"/>
                  </a:solidFill>
                </a:uFill>
              </a:rPr>
              <a:t>Economics and Blum Center of U.C. Berkeley, WCEG, and NBER</a:t>
            </a:r>
            <a:endParaRPr>
              <a:uFill>
                <a:solidFill>
                  <a:srgbClr val="898989"/>
                </a:solidFill>
              </a:uFill>
            </a:endParaRPr>
          </a:p>
          <a:p>
            <a:pPr marL="0" indent="0" algn="ctr" defTabSz="237743">
              <a:spcBef>
                <a:spcPts val="0"/>
              </a:spcBef>
              <a:buSzTx/>
              <a:buNone/>
              <a:defRPr sz="1248">
                <a:latin typeface="+mj-lt"/>
                <a:ea typeface="+mj-ea"/>
                <a:cs typeface="+mj-cs"/>
                <a:sym typeface="Helvetica"/>
              </a:defRPr>
            </a:pPr>
            <a:endParaRPr>
              <a:uFill>
                <a:solidFill>
                  <a:srgbClr val="898989"/>
                </a:solidFill>
              </a:uFill>
            </a:endParaRPr>
          </a:p>
          <a:p>
            <a:pPr marL="0" indent="0" algn="ctr" defTabSz="237743">
              <a:spcBef>
                <a:spcPts val="0"/>
              </a:spcBef>
              <a:buSzTx/>
              <a:buNone/>
              <a:defRPr sz="1248">
                <a:latin typeface="+mj-lt"/>
                <a:ea typeface="+mj-ea"/>
                <a:cs typeface="+mj-cs"/>
                <a:sym typeface="Helvetica"/>
              </a:defRPr>
            </a:pPr>
            <a:r>
              <a:rPr>
                <a:uFill>
                  <a:solidFill>
                    <a:srgbClr val="898989"/>
                  </a:solidFill>
                </a:uFill>
              </a:rPr>
              <a:t>Delivered 2018-01-18</a:t>
            </a:r>
            <a:endParaRPr>
              <a:uFill>
                <a:solidFill>
                  <a:srgbClr val="898989"/>
                </a:solidFill>
              </a:uFill>
            </a:endParaRPr>
          </a:p>
          <a:p>
            <a:pPr marL="0" indent="0" algn="ctr" defTabSz="237743">
              <a:spcBef>
                <a:spcPts val="0"/>
              </a:spcBef>
              <a:buSzTx/>
              <a:buNone/>
              <a:defRPr sz="1248">
                <a:latin typeface="+mj-lt"/>
                <a:ea typeface="+mj-ea"/>
                <a:cs typeface="+mj-cs"/>
                <a:sym typeface="Helvetica"/>
              </a:defRPr>
            </a:pPr>
            <a:endParaRPr>
              <a:uFill>
                <a:solidFill>
                  <a:srgbClr val="898989"/>
                </a:solidFill>
              </a:uFill>
            </a:endParaRPr>
          </a:p>
          <a:p>
            <a:pPr marL="0" indent="0" algn="ctr" defTabSz="237743">
              <a:spcBef>
                <a:spcPts val="0"/>
              </a:spcBef>
              <a:buSzTx/>
              <a:buNone/>
              <a:defRPr sz="1248">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delong@econ.berkeley.edu</a:t>
            </a:r>
            <a:r>
              <a:rPr>
                <a:uFill>
                  <a:solidFill>
                    <a:srgbClr val="898989"/>
                  </a:solidFill>
                </a:uFill>
              </a:rPr>
              <a:t> </a:t>
            </a:r>
            <a:r>
              <a:rPr u="sng">
                <a:solidFill>
                  <a:srgbClr val="0000FF"/>
                </a:solidFill>
                <a:uFill>
                  <a:solidFill>
                    <a:srgbClr val="0000FF"/>
                  </a:solidFill>
                </a:uFill>
                <a:hlinkClick r:id="rId3" invalidUrl="" action="" tgtFrame="" tooltip="" history="1" highlightClick="0" endSnd="0"/>
              </a:rPr>
              <a:t>http://bradford-delong.com</a:t>
            </a:r>
            <a:r>
              <a:t> @delong</a:t>
            </a:r>
          </a:p>
          <a:p>
            <a:pPr marL="0" indent="0" algn="ctr" defTabSz="237743">
              <a:spcBef>
                <a:spcPts val="0"/>
              </a:spcBef>
              <a:buSzTx/>
              <a:buNone/>
              <a:defRPr sz="1248">
                <a:latin typeface="+mj-lt"/>
                <a:ea typeface="+mj-ea"/>
                <a:cs typeface="+mj-cs"/>
                <a:sym typeface="Helvetica"/>
              </a:defRPr>
            </a:pPr>
          </a:p>
          <a:p>
            <a:pPr marL="0" indent="0" algn="ctr" defTabSz="237743">
              <a:spcBef>
                <a:spcPts val="0"/>
              </a:spcBef>
              <a:buSzTx/>
              <a:buNone/>
              <a:defRPr sz="1248">
                <a:latin typeface="+mj-lt"/>
                <a:ea typeface="+mj-ea"/>
                <a:cs typeface="+mj-cs"/>
                <a:sym typeface="Helvetica"/>
              </a:defRPr>
            </a:pPr>
            <a:r>
              <a:t>&lt;</a:t>
            </a:r>
            <a:r>
              <a:rPr u="sng">
                <a:solidFill>
                  <a:srgbClr val="0000FF"/>
                </a:solidFill>
                <a:uFill>
                  <a:solidFill>
                    <a:srgbClr val="0000FF"/>
                  </a:solidFill>
                </a:uFill>
                <a:hlinkClick r:id="rId4" invalidUrl="" action="" tgtFrame="" tooltip="" history="1" highlightClick="0" endSnd="0"/>
              </a:rPr>
              <a:t>https://tinyurl.com/101bS2018</a:t>
            </a:r>
            <a:r>
              <a:t>&gt;</a:t>
            </a:r>
          </a:p>
          <a:p>
            <a:pPr marL="0" indent="0" algn="ctr" defTabSz="237743">
              <a:spcBef>
                <a:spcPts val="0"/>
              </a:spcBef>
              <a:buSzTx/>
              <a:buNone/>
              <a:defRPr sz="1248">
                <a:latin typeface="+mj-lt"/>
                <a:ea typeface="+mj-ea"/>
                <a:cs typeface="+mj-cs"/>
                <a:sym typeface="Helvetica"/>
              </a:defRPr>
            </a:pPr>
            <a:r>
              <a:t>&lt;</a:t>
            </a:r>
            <a:r>
              <a:rPr u="sng">
                <a:solidFill>
                  <a:srgbClr val="0000FF"/>
                </a:solidFill>
                <a:uFill>
                  <a:solidFill>
                    <a:srgbClr val="0000FF"/>
                  </a:solidFill>
                </a:uFill>
                <a:hlinkClick r:id="rId5" invalidUrl="" action="" tgtFrame="" tooltip="" history="1" highlightClick="0" endSnd="0"/>
              </a:rPr>
              <a:t>https://www.icloud.com/keynote/0Dy-Qg7Z__2fBvaECGbKVCvIg</a:t>
            </a:r>
            <a:r>
              <a:t>&gt;</a:t>
            </a:r>
          </a:p>
          <a:p>
            <a:pPr marL="0" indent="0" algn="ctr" defTabSz="237743">
              <a:spcBef>
                <a:spcPts val="0"/>
              </a:spcBef>
              <a:buSzTx/>
              <a:buNone/>
              <a:defRPr sz="1248">
                <a:latin typeface="+mj-lt"/>
                <a:ea typeface="+mj-ea"/>
                <a:cs typeface="+mj-cs"/>
                <a:sym typeface="Helvetica"/>
              </a:defRPr>
            </a:pPr>
            <a:r>
              <a:t>&lt;</a:t>
            </a:r>
            <a:r>
              <a:rPr u="sng">
                <a:solidFill>
                  <a:srgbClr val="0000FF"/>
                </a:solidFill>
                <a:uFill>
                  <a:solidFill>
                    <a:srgbClr val="0000FF"/>
                  </a:solidFill>
                </a:uFill>
                <a:hlinkClick r:id="rId6" invalidUrl="" action="" tgtFrame="" tooltip="" history="1" highlightClick="0" endSnd="0"/>
              </a:rPr>
              <a:t>https://github.com/braddelong/public-files/blob/master/module-malthusian-#MRE-d.pptx</a:t>
            </a:r>
            <a:r>
              <a:t>&gt; </a:t>
            </a:r>
          </a:p>
        </p:txBody>
      </p:sp>
      <p:sp>
        <p:nvSpPr>
          <p:cNvPr id="56" name="http://bradford-delong.com brad.delong@gmail.com"/>
          <p:cNvSpPr txBox="1"/>
          <p:nvPr/>
        </p:nvSpPr>
        <p:spPr>
          <a:xfrm>
            <a:off x="-1" y="6601459"/>
            <a:ext cx="3492501"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latin typeface="+mj-lt"/>
                <a:ea typeface="+mj-ea"/>
                <a:cs typeface="+mj-cs"/>
                <a:sym typeface="Helvetica"/>
              </a:defRPr>
            </a:pPr>
            <a:r>
              <a:rPr u="sng">
                <a:solidFill>
                  <a:srgbClr val="0000FF"/>
                </a:solidFill>
                <a:uFill>
                  <a:solidFill>
                    <a:srgbClr val="0000FF"/>
                  </a:solidFill>
                </a:uFill>
                <a:hlinkClick r:id="rId3" invalidUrl="" action="" tgtFrame="" tooltip="" history="1" highlightClick="0" endSnd="0"/>
              </a:rPr>
              <a:t>http://bradford-delong.com</a:t>
            </a:r>
            <a:r>
              <a:t> </a:t>
            </a:r>
            <a:r>
              <a:rPr u="sng">
                <a:solidFill>
                  <a:srgbClr val="0000FF"/>
                </a:solidFill>
                <a:uFill>
                  <a:solidFill>
                    <a:srgbClr val="0000FF"/>
                  </a:solidFill>
                </a:uFill>
                <a:hlinkClick r:id="rId7" invalidUrl="" action="" tgtFrame="" tooltip="" history="1" highlightClick="0" endSnd="0"/>
              </a:rPr>
              <a:t>brad.delong@gmail.com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he Wealth of Nations and the System of Natural Liberty"/>
          <p:cNvSpPr txBox="1"/>
          <p:nvPr>
            <p:ph type="title" idx="4294967295"/>
          </p:nvPr>
        </p:nvSpPr>
        <p:spPr>
          <a:xfrm>
            <a:off x="457199" y="274637"/>
            <a:ext cx="8229601" cy="1143001"/>
          </a:xfrm>
          <a:prstGeom prst="rect">
            <a:avLst/>
          </a:prstGeom>
        </p:spPr>
        <p:txBody>
          <a:bodyPr>
            <a:normAutofit fontScale="100000" lnSpcReduction="0"/>
          </a:bodyPr>
          <a:lstStyle/>
          <a:p>
            <a:pPr defTabSz="251460">
              <a:defRPr b="0" sz="3410">
                <a:solidFill>
                  <a:srgbClr val="000000"/>
                </a:solidFill>
              </a:defRPr>
            </a:pPr>
            <a:r>
              <a:rPr b="1"/>
              <a:t>The </a:t>
            </a:r>
            <a:r>
              <a:rPr b="1" i="1"/>
              <a:t>Wealth of Nations</a:t>
            </a:r>
            <a:r>
              <a:rPr b="1"/>
              <a:t> and the System of Natural Liberty</a:t>
            </a:r>
          </a:p>
        </p:txBody>
      </p:sp>
      <p:sp>
        <p:nvSpPr>
          <p:cNvPr id="94" name="Adam Smith's 1776 Wealth of Nations contains a genuinely game-changing insight:…"/>
          <p:cNvSpPr txBox="1"/>
          <p:nvPr>
            <p:ph type="body" sz="half" idx="4294967295"/>
          </p:nvPr>
        </p:nvSpPr>
        <p:spPr>
          <a:xfrm>
            <a:off x="457199" y="1600200"/>
            <a:ext cx="4191001" cy="4525963"/>
          </a:xfrm>
          <a:prstGeom prst="rect">
            <a:avLst/>
          </a:prstGeom>
        </p:spPr>
        <p:txBody>
          <a:bodyPr>
            <a:normAutofit fontScale="100000" lnSpcReduction="0"/>
          </a:bodyPr>
          <a:lstStyle/>
          <a:p>
            <a:pPr marL="189054" indent="-189054" defTabSz="297179">
              <a:lnSpc>
                <a:spcPct val="90000"/>
              </a:lnSpc>
              <a:spcBef>
                <a:spcPts val="400"/>
              </a:spcBef>
              <a:defRPr sz="1950"/>
            </a:pPr>
            <a:r>
              <a:t>Adam Smith's 1776 </a:t>
            </a:r>
            <a:r>
              <a:rPr i="1"/>
              <a:t>Wealth of Nations</a:t>
            </a:r>
            <a:r>
              <a:t> contains a genuinely game-changing insight:</a:t>
            </a:r>
          </a:p>
          <a:p>
            <a:pPr lvl="1" marL="486234" indent="-189054" defTabSz="297179">
              <a:lnSpc>
                <a:spcPct val="90000"/>
              </a:lnSpc>
              <a:spcBef>
                <a:spcPts val="400"/>
              </a:spcBef>
              <a:buChar char="•"/>
              <a:defRPr sz="1950"/>
            </a:pPr>
            <a:r>
              <a:t>The “system of natural liberty”—markets and exchange—</a:t>
            </a:r>
          </a:p>
          <a:p>
            <a:pPr lvl="1" marL="486234" indent="-189054" defTabSz="297179">
              <a:lnSpc>
                <a:spcPct val="90000"/>
              </a:lnSpc>
              <a:spcBef>
                <a:spcPts val="400"/>
              </a:spcBef>
              <a:buChar char="•"/>
              <a:defRPr sz="1950"/>
            </a:pPr>
            <a:r>
              <a:t>Has some remarkable advantages.</a:t>
            </a:r>
          </a:p>
          <a:p>
            <a:pPr marL="189054" indent="-189054" defTabSz="297179">
              <a:lnSpc>
                <a:spcPct val="90000"/>
              </a:lnSpc>
              <a:spcBef>
                <a:spcPts val="400"/>
              </a:spcBef>
              <a:defRPr sz="1950"/>
            </a:pPr>
            <a:r>
              <a:t>Just let people exchange things freely:</a:t>
            </a:r>
          </a:p>
          <a:p>
            <a:pPr lvl="1" marL="486234" indent="-189054" defTabSz="297179">
              <a:lnSpc>
                <a:spcPct val="90000"/>
              </a:lnSpc>
              <a:spcBef>
                <a:spcPts val="400"/>
              </a:spcBef>
              <a:buChar char="•"/>
              <a:defRPr sz="1950"/>
            </a:pPr>
            <a:r>
              <a:t>in an environment in which property is secure, and </a:t>
            </a:r>
          </a:p>
          <a:p>
            <a:pPr lvl="1" marL="486234" indent="-189054" defTabSz="297179">
              <a:lnSpc>
                <a:spcPct val="90000"/>
              </a:lnSpc>
              <a:spcBef>
                <a:spcPts val="400"/>
              </a:spcBef>
              <a:buChar char="•"/>
              <a:defRPr sz="1950"/>
            </a:pPr>
            <a:r>
              <a:t>in which there is an alternative deal almost as good just down the street, and </a:t>
            </a:r>
          </a:p>
          <a:p>
            <a:pPr lvl="1" marL="486234" indent="-189054" defTabSz="297179">
              <a:lnSpc>
                <a:spcPct val="90000"/>
              </a:lnSpc>
              <a:spcBef>
                <a:spcPts val="400"/>
              </a:spcBef>
              <a:buChar char="•"/>
              <a:defRPr sz="1950"/>
            </a:pPr>
            <a:r>
              <a:t>things will work out remarkably well…</a:t>
            </a:r>
          </a:p>
        </p:txBody>
      </p:sp>
      <p:pic>
        <p:nvPicPr>
          <p:cNvPr id="95" name="image.png" descr="image.png"/>
          <p:cNvPicPr>
            <a:picLocks noChangeAspect="0"/>
          </p:cNvPicPr>
          <p:nvPr/>
        </p:nvPicPr>
        <p:blipFill>
          <a:blip r:embed="rId2">
            <a:extLst/>
          </a:blip>
          <a:stretch>
            <a:fillRect/>
          </a:stretch>
        </p:blipFill>
        <p:spPr>
          <a:xfrm>
            <a:off x="4648200" y="1600200"/>
            <a:ext cx="4018360" cy="4464844"/>
          </a:xfrm>
          <a:prstGeom prst="rect">
            <a:avLst/>
          </a:prstGeom>
          <a:ln w="3175">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Radiation from the Horn to the Rest of and Out of Africa 50,000 Years Ago?"/>
          <p:cNvSpPr txBox="1"/>
          <p:nvPr>
            <p:ph type="title" idx="4294967295"/>
          </p:nvPr>
        </p:nvSpPr>
        <p:spPr>
          <a:xfrm>
            <a:off x="457199" y="274637"/>
            <a:ext cx="8229601" cy="1143001"/>
          </a:xfrm>
          <a:prstGeom prst="rect">
            <a:avLst/>
          </a:prstGeom>
        </p:spPr>
        <p:txBody>
          <a:bodyPr>
            <a:normAutofit fontScale="100000" lnSpcReduction="0"/>
          </a:bodyPr>
          <a:lstStyle>
            <a:lvl1pPr defTabSz="406908">
              <a:defRPr sz="3382">
                <a:solidFill>
                  <a:srgbClr val="000000"/>
                </a:solidFill>
              </a:defRPr>
            </a:lvl1pPr>
          </a:lstStyle>
          <a:p>
            <a:pPr/>
            <a:r>
              <a:t>Radiation from the Horn to the Rest of and Out of Africa 50,000 Years Ago?</a:t>
            </a:r>
          </a:p>
        </p:txBody>
      </p:sp>
      <p:sp>
        <p:nvSpPr>
          <p:cNvPr id="98" name="“Some 70,000 years ago, a part of the bearers of mitochondrial haplogroup L3 migrated from East Africa into the Near East…. From a population of 2,000 to 5,000 in Africa… possibly as few as 150 to 1,000 people, crossed the Red Sea…”"/>
          <p:cNvSpPr txBox="1"/>
          <p:nvPr>
            <p:ph type="body" sz="half" idx="4294967295"/>
          </p:nvPr>
        </p:nvSpPr>
        <p:spPr>
          <a:xfrm>
            <a:off x="457199" y="1417637"/>
            <a:ext cx="3149601" cy="5080001"/>
          </a:xfrm>
          <a:prstGeom prst="rect">
            <a:avLst/>
          </a:prstGeom>
        </p:spPr>
        <p:txBody>
          <a:bodyPr>
            <a:normAutofit fontScale="100000" lnSpcReduction="0"/>
          </a:bodyPr>
          <a:lstStyle>
            <a:lvl1pPr marL="278606" indent="-278606">
              <a:lnSpc>
                <a:spcPct val="80000"/>
              </a:lnSpc>
              <a:spcBef>
                <a:spcPts val="600"/>
              </a:spcBef>
              <a:defRPr sz="2600"/>
            </a:lvl1pPr>
          </a:lstStyle>
          <a:p>
            <a:pPr>
              <a:defRPr sz="3000"/>
            </a:pPr>
            <a:r>
              <a:rPr sz="2600"/>
              <a:t>“Some 70,000 years ago, a part of the bearers of mitochondrial haplogroup L3 migrated from East Africa into the Near East…. From a population of 2,000 to 5,000 in Africa… possibly as few as 150 to 1,000 people, crossed the Red Sea…”</a:t>
            </a:r>
          </a:p>
        </p:txBody>
      </p:sp>
      <p:pic>
        <p:nvPicPr>
          <p:cNvPr id="99" name="MODIS_Web.jpg" descr="MODIS_Web.jpg"/>
          <p:cNvPicPr>
            <a:picLocks noChangeAspect="1"/>
          </p:cNvPicPr>
          <p:nvPr/>
        </p:nvPicPr>
        <p:blipFill>
          <a:blip r:embed="rId2">
            <a:extLst/>
          </a:blip>
          <a:stretch>
            <a:fillRect/>
          </a:stretch>
        </p:blipFill>
        <p:spPr>
          <a:xfrm>
            <a:off x="3780561" y="1417637"/>
            <a:ext cx="4906239" cy="5080001"/>
          </a:xfrm>
          <a:prstGeom prst="rect">
            <a:avLst/>
          </a:prstGeom>
          <a:ln w="3175">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o the Rest of the World…"/>
          <p:cNvSpPr txBox="1"/>
          <p:nvPr>
            <p:ph type="title" idx="4294967295"/>
          </p:nvPr>
        </p:nvSpPr>
        <p:spPr>
          <a:xfrm>
            <a:off x="457199" y="274637"/>
            <a:ext cx="8229601" cy="1143001"/>
          </a:xfrm>
          <a:prstGeom prst="rect">
            <a:avLst/>
          </a:prstGeom>
        </p:spPr>
        <p:txBody>
          <a:bodyPr>
            <a:normAutofit fontScale="100000" lnSpcReduction="0"/>
          </a:bodyPr>
          <a:lstStyle>
            <a:lvl1pPr>
              <a:defRPr sz="3800">
                <a:solidFill>
                  <a:srgbClr val="000000"/>
                </a:solidFill>
              </a:defRPr>
            </a:lvl1pPr>
          </a:lstStyle>
          <a:p>
            <a:pPr/>
            <a:r>
              <a:t>To the Rest of the World…</a:t>
            </a:r>
          </a:p>
        </p:txBody>
      </p:sp>
      <p:sp>
        <p:nvSpPr>
          <p:cNvPr id="102" name="India as their first apparent stop……"/>
          <p:cNvSpPr txBox="1"/>
          <p:nvPr>
            <p:ph type="body" sz="half" idx="4294967295"/>
          </p:nvPr>
        </p:nvSpPr>
        <p:spPr>
          <a:xfrm>
            <a:off x="457199" y="1417637"/>
            <a:ext cx="3149601" cy="5080001"/>
          </a:xfrm>
          <a:prstGeom prst="rect">
            <a:avLst/>
          </a:prstGeom>
        </p:spPr>
        <p:txBody>
          <a:bodyPr>
            <a:normAutofit fontScale="100000" lnSpcReduction="0"/>
          </a:bodyPr>
          <a:lstStyle/>
          <a:p>
            <a:pPr marL="278606" indent="-278606">
              <a:lnSpc>
                <a:spcPct val="80000"/>
              </a:lnSpc>
              <a:spcBef>
                <a:spcPts val="600"/>
              </a:spcBef>
              <a:defRPr sz="3000"/>
            </a:pPr>
            <a:r>
              <a:rPr sz="2600"/>
              <a:t>India as their first apparent stop…</a:t>
            </a:r>
            <a:endParaRPr sz="2600"/>
          </a:p>
          <a:p>
            <a:pPr marL="278606" indent="-278606">
              <a:lnSpc>
                <a:spcPct val="80000"/>
              </a:lnSpc>
              <a:spcBef>
                <a:spcPts val="600"/>
              </a:spcBef>
              <a:defRPr sz="3000"/>
            </a:pPr>
            <a:r>
              <a:rPr sz="2600"/>
              <a:t>Then radiation to Eurasia, Australasia—and then the Americas, Oceania…</a:t>
            </a:r>
          </a:p>
        </p:txBody>
      </p:sp>
      <p:pic>
        <p:nvPicPr>
          <p:cNvPr id="103" name="MODIS_Web.jpg" descr="MODIS_Web.jpg"/>
          <p:cNvPicPr>
            <a:picLocks noChangeAspect="1"/>
          </p:cNvPicPr>
          <p:nvPr/>
        </p:nvPicPr>
        <p:blipFill>
          <a:blip r:embed="rId2">
            <a:extLst/>
          </a:blip>
          <a:stretch>
            <a:fillRect/>
          </a:stretch>
        </p:blipFill>
        <p:spPr>
          <a:xfrm>
            <a:off x="3780561" y="1417637"/>
            <a:ext cx="4906239" cy="5080001"/>
          </a:xfrm>
          <a:prstGeom prst="rect">
            <a:avLst/>
          </a:prstGeom>
          <a:ln w="3175">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Neolithic Revolution 12-10KYrs Ago"/>
          <p:cNvSpPr txBox="1"/>
          <p:nvPr>
            <p:ph type="title" idx="4294967295"/>
          </p:nvPr>
        </p:nvSpPr>
        <p:spPr>
          <a:xfrm>
            <a:off x="457199" y="274637"/>
            <a:ext cx="8229601" cy="1143001"/>
          </a:xfrm>
          <a:prstGeom prst="rect">
            <a:avLst/>
          </a:prstGeom>
        </p:spPr>
        <p:txBody>
          <a:bodyPr>
            <a:normAutofit fontScale="100000" lnSpcReduction="0"/>
          </a:bodyPr>
          <a:lstStyle>
            <a:lvl1pPr defTabSz="452627">
              <a:defRPr sz="4356">
                <a:solidFill>
                  <a:srgbClr val="000000"/>
                </a:solidFill>
              </a:defRPr>
            </a:lvl1pPr>
          </a:lstStyle>
          <a:p>
            <a:pPr/>
            <a:r>
              <a:t>Neolithic Revolution 12-10KYrs Ago</a:t>
            </a:r>
          </a:p>
        </p:txBody>
      </p:sp>
      <p:sp>
        <p:nvSpPr>
          <p:cNvPr id="106" name="Agriculture and herding:…"/>
          <p:cNvSpPr txBox="1"/>
          <p:nvPr>
            <p:ph type="body" sz="half" idx="4294967295"/>
          </p:nvPr>
        </p:nvSpPr>
        <p:spPr>
          <a:xfrm>
            <a:off x="457199" y="1417637"/>
            <a:ext cx="4563855" cy="5080001"/>
          </a:xfrm>
          <a:prstGeom prst="rect">
            <a:avLst/>
          </a:prstGeom>
        </p:spPr>
        <p:txBody>
          <a:bodyPr>
            <a:normAutofit fontScale="100000" lnSpcReduction="0"/>
          </a:bodyPr>
          <a:lstStyle/>
          <a:p>
            <a:pPr marL="263604" indent="-263604" defTabSz="374904">
              <a:lnSpc>
                <a:spcPct val="80000"/>
              </a:lnSpc>
              <a:spcBef>
                <a:spcPts val="500"/>
              </a:spcBef>
              <a:defRPr sz="2460"/>
            </a:pPr>
            <a:r>
              <a:t>Agriculture and herding:</a:t>
            </a:r>
          </a:p>
          <a:p>
            <a:pPr lvl="1" marL="638508" indent="-263604" defTabSz="374904">
              <a:lnSpc>
                <a:spcPct val="80000"/>
              </a:lnSpc>
              <a:spcBef>
                <a:spcPts val="500"/>
              </a:spcBef>
              <a:buChar char="•"/>
              <a:defRPr sz="2460"/>
            </a:pPr>
            <a:r>
              <a:t>Great things for the generations that discover and introduce them…</a:t>
            </a:r>
          </a:p>
          <a:p>
            <a:pPr lvl="1" marL="638508" indent="-263604" defTabSz="374904">
              <a:lnSpc>
                <a:spcPct val="80000"/>
              </a:lnSpc>
              <a:spcBef>
                <a:spcPts val="500"/>
              </a:spcBef>
              <a:buChar char="•"/>
              <a:defRPr sz="2460"/>
            </a:pPr>
            <a:r>
              <a:t>Can easily triple or quadruple how much food you can gather…</a:t>
            </a:r>
          </a:p>
          <a:p>
            <a:pPr lvl="1" marL="638508" indent="-263604" defTabSz="374904">
              <a:lnSpc>
                <a:spcPct val="80000"/>
              </a:lnSpc>
              <a:spcBef>
                <a:spcPts val="500"/>
              </a:spcBef>
              <a:buChar char="•"/>
              <a:defRPr sz="2460"/>
            </a:pPr>
            <a:r>
              <a:t>And that is without making big investments to further alter the environment.</a:t>
            </a:r>
          </a:p>
          <a:p>
            <a:pPr marL="263604" indent="-263604" defTabSz="374904">
              <a:lnSpc>
                <a:spcPct val="80000"/>
              </a:lnSpc>
              <a:spcBef>
                <a:spcPts val="500"/>
              </a:spcBef>
              <a:defRPr sz="2460"/>
            </a:pPr>
            <a:r>
              <a:t>Plus: infant mortality goes down:</a:t>
            </a:r>
          </a:p>
          <a:p>
            <a:pPr lvl="1" marL="638508" indent="-263604" defTabSz="374904">
              <a:lnSpc>
                <a:spcPct val="80000"/>
              </a:lnSpc>
              <a:spcBef>
                <a:spcPts val="500"/>
              </a:spcBef>
              <a:buChar char="•"/>
              <a:defRPr sz="2460"/>
            </a:pPr>
            <a:r>
              <a:t>No longer carrying babies as the band moves from place to place.</a:t>
            </a:r>
          </a:p>
        </p:txBody>
      </p:sp>
      <p:pic>
        <p:nvPicPr>
          <p:cNvPr id="107" name="The_Neolithic_Revolution___Neolithic_art___Khan_Academy.jpg" descr="The_Neolithic_Revolution___Neolithic_art___Khan_Academy.jpg"/>
          <p:cNvPicPr>
            <a:picLocks noChangeAspect="1"/>
          </p:cNvPicPr>
          <p:nvPr/>
        </p:nvPicPr>
        <p:blipFill>
          <a:blip r:embed="rId2">
            <a:extLst/>
          </a:blip>
          <a:stretch>
            <a:fillRect/>
          </a:stretch>
        </p:blipFill>
        <p:spPr>
          <a:xfrm>
            <a:off x="5021053" y="1417637"/>
            <a:ext cx="3665747" cy="5080001"/>
          </a:xfrm>
          <a:prstGeom prst="rect">
            <a:avLst/>
          </a:prstGeom>
          <a:ln w="3175">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Literacy Revolution 7-4KYrs Ago"/>
          <p:cNvSpPr txBox="1"/>
          <p:nvPr>
            <p:ph type="title" idx="4294967295"/>
          </p:nvPr>
        </p:nvSpPr>
        <p:spPr>
          <a:xfrm>
            <a:off x="457199" y="274637"/>
            <a:ext cx="8229601" cy="1143001"/>
          </a:xfrm>
          <a:prstGeom prst="rect">
            <a:avLst/>
          </a:prstGeom>
        </p:spPr>
        <p:txBody>
          <a:bodyPr>
            <a:normAutofit fontScale="100000" lnSpcReduction="0"/>
          </a:bodyPr>
          <a:lstStyle>
            <a:lvl1pPr>
              <a:defRPr sz="4800">
                <a:solidFill>
                  <a:srgbClr val="000000"/>
                </a:solidFill>
              </a:defRPr>
            </a:lvl1pPr>
          </a:lstStyle>
          <a:p>
            <a:pPr/>
            <a:r>
              <a:t>Literacy Revolution 7-4KYrs Ago</a:t>
            </a:r>
          </a:p>
        </p:txBody>
      </p:sp>
      <p:sp>
        <p:nvSpPr>
          <p:cNvPr id="110" name="Agriculture, herding a great thing for the generations that discover and introduce it……"/>
          <p:cNvSpPr txBox="1"/>
          <p:nvPr>
            <p:ph type="body" idx="4294967295"/>
          </p:nvPr>
        </p:nvSpPr>
        <p:spPr>
          <a:xfrm>
            <a:off x="457199" y="1417637"/>
            <a:ext cx="5288000" cy="5080001"/>
          </a:xfrm>
          <a:prstGeom prst="rect">
            <a:avLst/>
          </a:prstGeom>
        </p:spPr>
        <p:txBody>
          <a:bodyPr>
            <a:normAutofit fontScale="100000" lnSpcReduction="0"/>
          </a:bodyPr>
          <a:lstStyle/>
          <a:p>
            <a:pPr marL="249631" indent="-249631" defTabSz="356615">
              <a:lnSpc>
                <a:spcPct val="80000"/>
              </a:lnSpc>
              <a:spcBef>
                <a:spcPts val="500"/>
              </a:spcBef>
              <a:defRPr sz="2184"/>
            </a:pPr>
            <a:r>
              <a:t>Agriculture, herding a great thing for the generations that discover and introduce it…</a:t>
            </a:r>
          </a:p>
          <a:p>
            <a:pPr marL="249631" indent="-249631" defTabSz="356615">
              <a:lnSpc>
                <a:spcPct val="80000"/>
              </a:lnSpc>
              <a:spcBef>
                <a:spcPts val="500"/>
              </a:spcBef>
              <a:defRPr sz="2184"/>
            </a:pPr>
            <a:r>
              <a:t>And agricultural regions fill up until population growth… stops…</a:t>
            </a:r>
          </a:p>
          <a:p>
            <a:pPr lvl="1" marL="606247" indent="-249631" defTabSz="356615">
              <a:lnSpc>
                <a:spcPct val="80000"/>
              </a:lnSpc>
              <a:spcBef>
                <a:spcPts val="500"/>
              </a:spcBef>
              <a:buChar char="•"/>
              <a:defRPr sz="2184"/>
            </a:pPr>
            <a:r>
              <a:t>Preventative check</a:t>
            </a:r>
          </a:p>
          <a:p>
            <a:pPr lvl="1" marL="606247" indent="-249631" defTabSz="356615">
              <a:lnSpc>
                <a:spcPct val="80000"/>
              </a:lnSpc>
              <a:spcBef>
                <a:spcPts val="500"/>
              </a:spcBef>
              <a:buChar char="•"/>
              <a:defRPr sz="2184"/>
            </a:pPr>
            <a:r>
              <a:t>Positive check</a:t>
            </a:r>
          </a:p>
          <a:p>
            <a:pPr marL="249631" indent="-249631" defTabSz="356615">
              <a:lnSpc>
                <a:spcPct val="80000"/>
              </a:lnSpc>
              <a:spcBef>
                <a:spcPts val="500"/>
              </a:spcBef>
              <a:defRPr sz="2184"/>
            </a:pPr>
            <a:r>
              <a:t>Malthusian Agrarianism—near-stagnation—as the default state of post-Neolithic humanity?</a:t>
            </a:r>
          </a:p>
          <a:p>
            <a:pPr marL="249631" indent="-249631" defTabSz="356615">
              <a:lnSpc>
                <a:spcPct val="80000"/>
              </a:lnSpc>
              <a:spcBef>
                <a:spcPts val="500"/>
              </a:spcBef>
              <a:defRPr sz="2184"/>
            </a:pPr>
            <a:r>
              <a:t>Thereafter the pace of technological improvement is slow…</a:t>
            </a:r>
          </a:p>
          <a:p>
            <a:pPr marL="249631" indent="-249631" defTabSz="356615">
              <a:lnSpc>
                <a:spcPct val="80000"/>
              </a:lnSpc>
              <a:spcBef>
                <a:spcPts val="500"/>
              </a:spcBef>
              <a:defRPr sz="2184"/>
            </a:pPr>
            <a:r>
              <a:t>But it is at least positive—and there is hope for something better after 3000 BC, for now it is the case that knowledge—or ideology and lies—can be reliably recorded and transmitted down the years</a:t>
            </a:r>
          </a:p>
        </p:txBody>
      </p:sp>
      <p:pic>
        <p:nvPicPr>
          <p:cNvPr id="111" name="darius_inscription_-_Google_Search.jpg" descr="darius_inscription_-_Google_Search.jpg"/>
          <p:cNvPicPr>
            <a:picLocks noChangeAspect="1"/>
          </p:cNvPicPr>
          <p:nvPr/>
        </p:nvPicPr>
        <p:blipFill>
          <a:blip r:embed="rId2">
            <a:extLst/>
          </a:blip>
          <a:stretch>
            <a:fillRect/>
          </a:stretch>
        </p:blipFill>
        <p:spPr>
          <a:xfrm>
            <a:off x="5745198" y="1417637"/>
            <a:ext cx="2941603" cy="5080001"/>
          </a:xfrm>
          <a:prstGeom prst="rect">
            <a:avLst/>
          </a:prstGeom>
          <a:ln w="3175">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But Was Agriculture a Good Thing?"/>
          <p:cNvSpPr txBox="1"/>
          <p:nvPr>
            <p:ph type="title" idx="4294967295"/>
          </p:nvPr>
        </p:nvSpPr>
        <p:spPr>
          <a:xfrm>
            <a:off x="457199" y="274637"/>
            <a:ext cx="8229601" cy="1143001"/>
          </a:xfrm>
          <a:prstGeom prst="rect">
            <a:avLst/>
          </a:prstGeom>
        </p:spPr>
        <p:txBody>
          <a:bodyPr>
            <a:normAutofit fontScale="100000" lnSpcReduction="0"/>
          </a:bodyPr>
          <a:lstStyle>
            <a:lvl1pPr defTabSz="420623">
              <a:defRPr sz="4416">
                <a:solidFill>
                  <a:srgbClr val="000000"/>
                </a:solidFill>
              </a:defRPr>
            </a:lvl1pPr>
          </a:lstStyle>
          <a:p>
            <a:pPr/>
            <a:r>
              <a:t>But Was Agriculture a Good Thing?</a:t>
            </a:r>
          </a:p>
        </p:txBody>
      </p:sp>
      <p:sp>
        <p:nvSpPr>
          <p:cNvPr id="114" name="Agriculture, herding a great thing for the generations that discover and introduce it……"/>
          <p:cNvSpPr txBox="1"/>
          <p:nvPr>
            <p:ph type="body" sz="half" idx="4294967295"/>
          </p:nvPr>
        </p:nvSpPr>
        <p:spPr>
          <a:xfrm>
            <a:off x="457199" y="1417637"/>
            <a:ext cx="4563855" cy="5080001"/>
          </a:xfrm>
          <a:prstGeom prst="rect">
            <a:avLst/>
          </a:prstGeom>
        </p:spPr>
        <p:txBody>
          <a:bodyPr>
            <a:normAutofit fontScale="100000" lnSpcReduction="0"/>
          </a:bodyPr>
          <a:lstStyle/>
          <a:p>
            <a:pPr marL="273248" indent="-273248" defTabSz="388620">
              <a:lnSpc>
                <a:spcPct val="80000"/>
              </a:lnSpc>
              <a:spcBef>
                <a:spcPts val="500"/>
              </a:spcBef>
              <a:defRPr sz="2550"/>
            </a:pPr>
            <a:r>
              <a:t>Agriculture, herding a great thing for the generations that discover and introduce it…</a:t>
            </a:r>
          </a:p>
          <a:p>
            <a:pPr marL="273248" indent="-273248" defTabSz="388620">
              <a:lnSpc>
                <a:spcPct val="80000"/>
              </a:lnSpc>
              <a:spcBef>
                <a:spcPts val="500"/>
              </a:spcBef>
              <a:defRPr sz="2550"/>
            </a:pPr>
            <a:r>
              <a:t>And agricultural regions fill up until population growth… stops…</a:t>
            </a:r>
          </a:p>
          <a:p>
            <a:pPr lvl="1" marL="661868" indent="-273248" defTabSz="388620">
              <a:lnSpc>
                <a:spcPct val="80000"/>
              </a:lnSpc>
              <a:spcBef>
                <a:spcPts val="500"/>
              </a:spcBef>
              <a:buChar char="•"/>
              <a:defRPr sz="2550"/>
            </a:pPr>
            <a:r>
              <a:t>Preventative check</a:t>
            </a:r>
          </a:p>
          <a:p>
            <a:pPr lvl="1" marL="661868" indent="-273248" defTabSz="388620">
              <a:lnSpc>
                <a:spcPct val="80000"/>
              </a:lnSpc>
              <a:spcBef>
                <a:spcPts val="500"/>
              </a:spcBef>
              <a:buChar char="•"/>
              <a:defRPr sz="2550"/>
            </a:pPr>
            <a:r>
              <a:t>Positive check</a:t>
            </a:r>
          </a:p>
          <a:p>
            <a:pPr marL="273248" indent="-273248" defTabSz="388620">
              <a:lnSpc>
                <a:spcPct val="80000"/>
              </a:lnSpc>
              <a:spcBef>
                <a:spcPts val="500"/>
              </a:spcBef>
              <a:defRPr sz="2550"/>
            </a:pPr>
            <a:r>
              <a:t>Malthusian Agrarianism—near-stagnation—as the default state of post-Neolithic humanity?</a:t>
            </a:r>
          </a:p>
          <a:p>
            <a:pPr marL="273248" indent="-273248" defTabSz="388620">
              <a:lnSpc>
                <a:spcPct val="80000"/>
              </a:lnSpc>
              <a:spcBef>
                <a:spcPts val="500"/>
              </a:spcBef>
              <a:defRPr sz="2550"/>
            </a:pPr>
            <a:r>
              <a:t>The shift to agriculture possibly the worst mistake in the history of the human race?</a:t>
            </a:r>
          </a:p>
        </p:txBody>
      </p:sp>
      <p:pic>
        <p:nvPicPr>
          <p:cNvPr id="115" name="The_Neolithic_Revolution___Neolithic_art___Khan_Academy.jpg" descr="The_Neolithic_Revolution___Neolithic_art___Khan_Academy.jpg"/>
          <p:cNvPicPr>
            <a:picLocks noChangeAspect="1"/>
          </p:cNvPicPr>
          <p:nvPr/>
        </p:nvPicPr>
        <p:blipFill>
          <a:blip r:embed="rId2">
            <a:extLst/>
          </a:blip>
          <a:stretch>
            <a:fillRect/>
          </a:stretch>
        </p:blipFill>
        <p:spPr>
          <a:xfrm>
            <a:off x="5021053" y="1417637"/>
            <a:ext cx="3665747" cy="5080001"/>
          </a:xfrm>
          <a:prstGeom prst="rect">
            <a:avLst/>
          </a:prstGeom>
          <a:ln w="3175">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A Global Ten-Millennia Bird’s-Eye View of It All…"/>
          <p:cNvSpPr txBox="1"/>
          <p:nvPr>
            <p:ph type="title" idx="4294967295"/>
          </p:nvPr>
        </p:nvSpPr>
        <p:spPr>
          <a:xfrm>
            <a:off x="457199" y="274637"/>
            <a:ext cx="8229601" cy="1143001"/>
          </a:xfrm>
          <a:prstGeom prst="rect">
            <a:avLst/>
          </a:prstGeom>
        </p:spPr>
        <p:txBody>
          <a:bodyPr>
            <a:normAutofit fontScale="100000" lnSpcReduction="0"/>
          </a:bodyPr>
          <a:lstStyle>
            <a:lvl1pPr defTabSz="370331">
              <a:defRPr sz="3402">
                <a:solidFill>
                  <a:srgbClr val="000000"/>
                </a:solidFill>
              </a:defRPr>
            </a:lvl1pPr>
          </a:lstStyle>
          <a:p>
            <a:pPr/>
            <a:r>
              <a:t>A Global Ten-Millennia Bird’s-Eye View of It All…</a:t>
            </a:r>
          </a:p>
        </p:txBody>
      </p:sp>
      <p:sp>
        <p:nvSpPr>
          <p:cNvPr id="118" name="Linguistic quasi-speciation 100,000 years ago—or Less?…"/>
          <p:cNvSpPr txBox="1"/>
          <p:nvPr>
            <p:ph type="body" sz="quarter" idx="4294967295"/>
          </p:nvPr>
        </p:nvSpPr>
        <p:spPr>
          <a:xfrm>
            <a:off x="457199" y="1417637"/>
            <a:ext cx="3258097" cy="3810001"/>
          </a:xfrm>
          <a:prstGeom prst="rect">
            <a:avLst/>
          </a:prstGeom>
        </p:spPr>
        <p:txBody>
          <a:bodyPr>
            <a:normAutofit fontScale="100000" lnSpcReduction="0"/>
          </a:bodyPr>
          <a:lstStyle/>
          <a:p>
            <a:pPr marL="278606" indent="-278606">
              <a:lnSpc>
                <a:spcPct val="80000"/>
              </a:lnSpc>
              <a:spcBef>
                <a:spcPts val="600"/>
              </a:spcBef>
              <a:defRPr sz="3000"/>
            </a:pPr>
            <a:r>
              <a:rPr sz="2600"/>
              <a:t>Linguistic quasi-speciation 100,000 years ago—or Less?</a:t>
            </a:r>
            <a:endParaRPr sz="2600"/>
          </a:p>
          <a:p>
            <a:pPr marL="278606" indent="-278606">
              <a:lnSpc>
                <a:spcPct val="80000"/>
              </a:lnSpc>
              <a:spcBef>
                <a:spcPts val="600"/>
              </a:spcBef>
              <a:defRPr sz="3000"/>
            </a:pPr>
            <a:r>
              <a:rPr sz="2600"/>
              <a:t>Radiation from the Horn of Africa 50,000 years ago?</a:t>
            </a:r>
            <a:endParaRPr sz="2600"/>
          </a:p>
          <a:p>
            <a:pPr marL="278606" indent="-278606">
              <a:lnSpc>
                <a:spcPct val="80000"/>
              </a:lnSpc>
              <a:spcBef>
                <a:spcPts val="600"/>
              </a:spcBef>
              <a:defRPr sz="3000"/>
            </a:pPr>
            <a:r>
              <a:rPr sz="2600"/>
              <a:t>Neolithic Revolution 10000 years ago.</a:t>
            </a:r>
            <a:endParaRPr sz="2600"/>
          </a:p>
          <a:p>
            <a:pPr marL="278606" indent="-278606">
              <a:lnSpc>
                <a:spcPct val="80000"/>
              </a:lnSpc>
              <a:spcBef>
                <a:spcPts val="600"/>
              </a:spcBef>
              <a:defRPr sz="3000"/>
            </a:pPr>
            <a:r>
              <a:rPr sz="2600"/>
              <a:t>Literacy Revolution 5000 years ago?</a:t>
            </a:r>
          </a:p>
        </p:txBody>
      </p:sp>
      <p:pic>
        <p:nvPicPr>
          <p:cNvPr id="119" name="Untitled_13_numbers.png" descr="Untitled_13_numbers.png"/>
          <p:cNvPicPr>
            <a:picLocks noChangeAspect="0"/>
          </p:cNvPicPr>
          <p:nvPr/>
        </p:nvPicPr>
        <p:blipFill>
          <a:blip r:embed="rId2">
            <a:extLst/>
          </a:blip>
          <a:stretch>
            <a:fillRect/>
          </a:stretch>
        </p:blipFill>
        <p:spPr>
          <a:xfrm>
            <a:off x="3606800" y="1417637"/>
            <a:ext cx="5080001" cy="3810001"/>
          </a:xfrm>
          <a:prstGeom prst="rect">
            <a:avLst/>
          </a:prstGeom>
          <a:ln w="3175">
            <a:miter lim="400000"/>
          </a:ln>
        </p:spPr>
      </p:pic>
      <p:sp>
        <p:nvSpPr>
          <p:cNvPr id="120" name="Growth rates?"/>
          <p:cNvSpPr txBox="1"/>
          <p:nvPr/>
        </p:nvSpPr>
        <p:spPr>
          <a:xfrm>
            <a:off x="457199" y="5227637"/>
            <a:ext cx="8229601" cy="135929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78606" indent="-278606">
              <a:lnSpc>
                <a:spcPct val="80000"/>
              </a:lnSpc>
              <a:spcBef>
                <a:spcPts val="600"/>
              </a:spcBef>
              <a:buSzPct val="100000"/>
              <a:buFont typeface="Arial"/>
              <a:buChar char="•"/>
              <a:defRPr sz="2600"/>
            </a:lvl1pPr>
          </a:lstStyle>
          <a:p>
            <a:pPr>
              <a:defRPr sz="3000"/>
            </a:pPr>
            <a:r>
              <a:rPr sz="2600"/>
              <a:t>Growth rates?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ncient” Ain’t “Primitive” or “Unsophisticated”"/>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“Ancient” Ain’t “Primitive” or “Unsophisticated”</a:t>
            </a:r>
          </a:p>
        </p:txBody>
      </p:sp>
      <p:sp>
        <p:nvSpPr>
          <p:cNvPr id="123" name="Could we teach:…"/>
          <p:cNvSpPr txBox="1"/>
          <p:nvPr>
            <p:ph type="body" idx="4294967295"/>
          </p:nvPr>
        </p:nvSpPr>
        <p:spPr>
          <a:xfrm>
            <a:off x="457200" y="1417637"/>
            <a:ext cx="6296791" cy="5080001"/>
          </a:xfrm>
          <a:prstGeom prst="rect">
            <a:avLst/>
          </a:prstGeom>
        </p:spPr>
        <p:txBody>
          <a:bodyPr>
            <a:normAutofit fontScale="100000" lnSpcReduction="0"/>
          </a:bodyPr>
          <a:lstStyle/>
          <a:p>
            <a:pPr marL="289321" indent="-289321">
              <a:lnSpc>
                <a:spcPct val="80000"/>
              </a:lnSpc>
              <a:spcBef>
                <a:spcPts val="600"/>
              </a:spcBef>
            </a:pPr>
            <a:r>
              <a:rPr sz="2700"/>
              <a:t>Could we teach:</a:t>
            </a:r>
            <a:endParaRPr sz="2700"/>
          </a:p>
          <a:p>
            <a:pPr lvl="1" marL="702128" indent="-244928">
              <a:lnSpc>
                <a:spcPct val="80000"/>
              </a:lnSpc>
              <a:spcBef>
                <a:spcPts val="500"/>
              </a:spcBef>
              <a:defRPr sz="2800"/>
            </a:pPr>
            <a:r>
              <a:rPr sz="2400"/>
              <a:t>Themistokles or Augustus much about politics?</a:t>
            </a:r>
            <a:endParaRPr sz="2400"/>
          </a:p>
          <a:p>
            <a:pPr lvl="1" marL="702128" indent="-244928">
              <a:lnSpc>
                <a:spcPct val="80000"/>
              </a:lnSpc>
              <a:spcBef>
                <a:spcPts val="500"/>
              </a:spcBef>
              <a:defRPr sz="2800"/>
            </a:pPr>
            <a:r>
              <a:rPr sz="2400"/>
              <a:t>Homer much about writing poetry?</a:t>
            </a:r>
            <a:endParaRPr sz="2400"/>
          </a:p>
          <a:p>
            <a:pPr lvl="1" marL="702128" indent="-244928">
              <a:lnSpc>
                <a:spcPct val="80000"/>
              </a:lnSpc>
              <a:spcBef>
                <a:spcPts val="500"/>
              </a:spcBef>
              <a:defRPr sz="2800"/>
            </a:pPr>
            <a:r>
              <a:rPr sz="2400"/>
              <a:t>Gaius Julius Caesar or Leonidas much about generalship?</a:t>
            </a:r>
            <a:endParaRPr sz="2400"/>
          </a:p>
          <a:p>
            <a:pPr lvl="1" marL="702128" indent="-244928">
              <a:lnSpc>
                <a:spcPct val="80000"/>
              </a:lnSpc>
              <a:spcBef>
                <a:spcPts val="500"/>
              </a:spcBef>
              <a:defRPr sz="2800"/>
            </a:pPr>
            <a:r>
              <a:rPr sz="2400"/>
              <a:t>Sophokles much about drama?</a:t>
            </a:r>
            <a:endParaRPr sz="2400"/>
          </a:p>
          <a:p>
            <a:pPr lvl="1" marL="702128" indent="-244928">
              <a:lnSpc>
                <a:spcPct val="80000"/>
              </a:lnSpc>
              <a:spcBef>
                <a:spcPts val="500"/>
              </a:spcBef>
              <a:defRPr sz="2800"/>
            </a:pPr>
            <a:r>
              <a:rPr sz="2400"/>
              <a:t>Phryne much about presentation-of-self-as-celebrity?</a:t>
            </a:r>
            <a:endParaRPr sz="2400"/>
          </a:p>
          <a:p>
            <a:pPr lvl="1" marL="702128" indent="-244928">
              <a:lnSpc>
                <a:spcPct val="80000"/>
              </a:lnSpc>
              <a:spcBef>
                <a:spcPts val="500"/>
              </a:spcBef>
              <a:defRPr sz="2800"/>
            </a:pPr>
            <a:r>
              <a:rPr sz="2400"/>
              <a:t>Michelangelo di Lodovico Buonarroti Simon much about painting ceilings?</a:t>
            </a:r>
            <a:endParaRPr sz="2400"/>
          </a:p>
          <a:p>
            <a:pPr lvl="1" marL="702128" indent="-244928">
              <a:lnSpc>
                <a:spcPct val="80000"/>
              </a:lnSpc>
              <a:spcBef>
                <a:spcPts val="500"/>
              </a:spcBef>
              <a:defRPr sz="2800"/>
            </a:pPr>
            <a:r>
              <a:rPr sz="2400"/>
              <a:t>Praxiteles much about sculpture?</a:t>
            </a:r>
            <a:endParaRPr sz="2400"/>
          </a:p>
          <a:p>
            <a:pPr lvl="1" marL="702128" indent="-244928">
              <a:lnSpc>
                <a:spcPct val="80000"/>
              </a:lnSpc>
              <a:spcBef>
                <a:spcPts val="500"/>
              </a:spcBef>
              <a:defRPr sz="2800"/>
            </a:pPr>
            <a:r>
              <a:rPr sz="2400"/>
              <a:t>Johann Sebastian Bach much about music?</a:t>
            </a:r>
          </a:p>
        </p:txBody>
      </p:sp>
      <p:pic>
        <p:nvPicPr>
          <p:cNvPr id="124" name="Aphrodite_of_Knidos__Praxiteles__Phryne_.png" descr="Aphrodite_of_Knidos__Praxiteles__Phryne_.png"/>
          <p:cNvPicPr>
            <a:picLocks noChangeAspect="1"/>
          </p:cNvPicPr>
          <p:nvPr/>
        </p:nvPicPr>
        <p:blipFill>
          <a:blip r:embed="rId2">
            <a:extLst/>
          </a:blip>
          <a:stretch>
            <a:fillRect/>
          </a:stretch>
        </p:blipFill>
        <p:spPr>
          <a:xfrm>
            <a:off x="6753990" y="1417637"/>
            <a:ext cx="1932810" cy="2540001"/>
          </a:xfrm>
          <a:prstGeom prst="rect">
            <a:avLst/>
          </a:prstGeom>
          <a:ln w="12700">
            <a:miter lim="400000"/>
          </a:ln>
        </p:spPr>
      </p:pic>
      <p:pic>
        <p:nvPicPr>
          <p:cNvPr id="125" name="Michelangelo_s_David.png" descr="Michelangelo_s_David.png"/>
          <p:cNvPicPr>
            <a:picLocks noChangeAspect="1"/>
          </p:cNvPicPr>
          <p:nvPr/>
        </p:nvPicPr>
        <p:blipFill>
          <a:blip r:embed="rId3">
            <a:extLst/>
          </a:blip>
          <a:stretch>
            <a:fillRect/>
          </a:stretch>
        </p:blipFill>
        <p:spPr>
          <a:xfrm>
            <a:off x="6746791" y="3957637"/>
            <a:ext cx="1940009" cy="254793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A Global Ten-Millennia Bird’s-Eye View of It All… II"/>
          <p:cNvSpPr txBox="1"/>
          <p:nvPr>
            <p:ph type="title" idx="4294967295"/>
          </p:nvPr>
        </p:nvSpPr>
        <p:spPr>
          <a:xfrm>
            <a:off x="457199" y="274637"/>
            <a:ext cx="8229601" cy="1143001"/>
          </a:xfrm>
          <a:prstGeom prst="rect">
            <a:avLst/>
          </a:prstGeom>
        </p:spPr>
        <p:txBody>
          <a:bodyPr>
            <a:normAutofit fontScale="100000" lnSpcReduction="0"/>
          </a:bodyPr>
          <a:lstStyle>
            <a:lvl1pPr defTabSz="370331">
              <a:defRPr sz="3402">
                <a:solidFill>
                  <a:srgbClr val="000000"/>
                </a:solidFill>
              </a:defRPr>
            </a:lvl1pPr>
          </a:lstStyle>
          <a:p>
            <a:pPr/>
            <a:r>
              <a:t>A Global Ten-Millennia Bird’s-Eye View of It All… II</a:t>
            </a:r>
          </a:p>
        </p:txBody>
      </p:sp>
      <p:sp>
        <p:nvSpPr>
          <p:cNvPr id="128" name="Malthusian Agrarianism—near-stagnation—as the default state of post-Neolithic humanity?…"/>
          <p:cNvSpPr txBox="1"/>
          <p:nvPr>
            <p:ph type="body" sz="half" idx="4294967295"/>
          </p:nvPr>
        </p:nvSpPr>
        <p:spPr>
          <a:xfrm>
            <a:off x="457199" y="1417637"/>
            <a:ext cx="3149601" cy="5080001"/>
          </a:xfrm>
          <a:prstGeom prst="rect">
            <a:avLst/>
          </a:prstGeom>
        </p:spPr>
        <p:txBody>
          <a:bodyPr>
            <a:normAutofit fontScale="100000" lnSpcReduction="0"/>
          </a:bodyPr>
          <a:lstStyle/>
          <a:p>
            <a:pPr marL="278606" indent="-278606">
              <a:lnSpc>
                <a:spcPct val="80000"/>
              </a:lnSpc>
              <a:spcBef>
                <a:spcPts val="600"/>
              </a:spcBef>
              <a:defRPr sz="3000"/>
            </a:pPr>
            <a:r>
              <a:rPr sz="2600"/>
              <a:t>Malthusian Agrarianism—near-stagnation—as the default state of post-Neolithic humanity?</a:t>
            </a:r>
            <a:endParaRPr sz="2600"/>
          </a:p>
          <a:p>
            <a:pPr marL="278606" indent="-278606">
              <a:lnSpc>
                <a:spcPct val="80000"/>
              </a:lnSpc>
              <a:spcBef>
                <a:spcPts val="600"/>
              </a:spcBef>
              <a:defRPr sz="3000"/>
            </a:pPr>
            <a:r>
              <a:rPr sz="2600"/>
              <a:t>Industrial Revolution</a:t>
            </a:r>
            <a:endParaRPr sz="2600"/>
          </a:p>
          <a:p>
            <a:pPr marL="278606" indent="-278606">
              <a:lnSpc>
                <a:spcPct val="80000"/>
              </a:lnSpc>
              <a:spcBef>
                <a:spcPts val="600"/>
              </a:spcBef>
              <a:defRPr sz="3000"/>
            </a:pPr>
            <a:r>
              <a:rPr sz="2600"/>
              <a:t>Modern Economic Growth</a:t>
            </a:r>
            <a:endParaRPr sz="2600"/>
          </a:p>
          <a:p>
            <a:pPr marL="278606" indent="-278606">
              <a:lnSpc>
                <a:spcPct val="80000"/>
              </a:lnSpc>
              <a:spcBef>
                <a:spcPts val="600"/>
              </a:spcBef>
              <a:defRPr sz="3000"/>
            </a:pPr>
            <a:r>
              <a:rPr sz="2600"/>
              <a:t>Astronomy and the Fermi Paradox: The Great Filter</a:t>
            </a:r>
          </a:p>
        </p:txBody>
      </p:sp>
      <p:pic>
        <p:nvPicPr>
          <p:cNvPr id="129" name="Untitled_13_numbers.png" descr="Untitled_13_numbers.png"/>
          <p:cNvPicPr>
            <a:picLocks noChangeAspect="0"/>
          </p:cNvPicPr>
          <p:nvPr/>
        </p:nvPicPr>
        <p:blipFill>
          <a:blip r:embed="rId2">
            <a:extLst/>
          </a:blip>
          <a:stretch>
            <a:fillRect/>
          </a:stretch>
        </p:blipFill>
        <p:spPr>
          <a:xfrm>
            <a:off x="3606800" y="1417637"/>
            <a:ext cx="5080001" cy="3810001"/>
          </a:xfrm>
          <a:prstGeom prst="rect">
            <a:avLst/>
          </a:prstGeom>
          <a:ln w="3175">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rom Robert Allen: The British Industrial Revolution in Global Perspective"/>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Robert Allen: The British Industrial Revolution in Global Perspective</a:t>
            </a:r>
          </a:p>
        </p:txBody>
      </p:sp>
      <p:sp>
        <p:nvSpPr>
          <p:cNvPr id="132" name="This is a “subsistence basket” for a family……"/>
          <p:cNvSpPr txBox="1"/>
          <p:nvPr>
            <p:ph type="body" sz="half" idx="4294967295"/>
          </p:nvPr>
        </p:nvSpPr>
        <p:spPr>
          <a:xfrm>
            <a:off x="457200" y="1417637"/>
            <a:ext cx="3149601" cy="5080001"/>
          </a:xfrm>
          <a:prstGeom prst="rect">
            <a:avLst/>
          </a:prstGeom>
        </p:spPr>
        <p:txBody>
          <a:bodyPr>
            <a:normAutofit fontScale="100000" lnSpcReduction="0"/>
          </a:bodyPr>
          <a:lstStyle/>
          <a:p>
            <a:pPr marL="342899" indent="-342899">
              <a:lnSpc>
                <a:spcPct val="90000"/>
              </a:lnSpc>
              <a:spcBef>
                <a:spcPts val="600"/>
              </a:spcBef>
              <a:defRPr sz="2700"/>
            </a:pPr>
            <a:r>
              <a:t>This is a “subsistence basket” for a family…</a:t>
            </a:r>
          </a:p>
          <a:p>
            <a:pPr marL="342899" indent="-342899">
              <a:lnSpc>
                <a:spcPct val="90000"/>
              </a:lnSpc>
              <a:spcBef>
                <a:spcPts val="600"/>
              </a:spcBef>
              <a:defRPr sz="2700"/>
            </a:pPr>
            <a:r>
              <a:t>Unskilled urban laborers…</a:t>
            </a:r>
          </a:p>
          <a:p>
            <a:pPr marL="342899" indent="-342899">
              <a:lnSpc>
                <a:spcPct val="90000"/>
              </a:lnSpc>
              <a:spcBef>
                <a:spcPts val="600"/>
              </a:spcBef>
              <a:defRPr sz="2700"/>
            </a:pPr>
            <a:r>
              <a:t>How would one go about thinking of how representative of the population in general such numbers are?</a:t>
            </a:r>
          </a:p>
        </p:txBody>
      </p:sp>
      <p:pic>
        <p:nvPicPr>
          <p:cNvPr id="133" name="Robert_Allen__The_British_Industrial_Revolution_in_Global_Perspective.png" descr="Robert_Allen__The_British_Industrial_Revolution_in_Global_Perspectiv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Anatomically Modern Humans"/>
          <p:cNvSpPr txBox="1"/>
          <p:nvPr>
            <p:ph type="title" idx="4294967295"/>
          </p:nvPr>
        </p:nvSpPr>
        <p:spPr>
          <a:xfrm>
            <a:off x="457199" y="0"/>
            <a:ext cx="8255001" cy="1587500"/>
          </a:xfrm>
          <a:prstGeom prst="rect">
            <a:avLst/>
          </a:prstGeom>
        </p:spPr>
        <p:txBody>
          <a:bodyPr>
            <a:normAutofit fontScale="100000" lnSpcReduction="0"/>
          </a:bodyPr>
          <a:lstStyle>
            <a:lvl1pPr>
              <a:defRPr sz="5000">
                <a:solidFill>
                  <a:srgbClr val="800000"/>
                </a:solidFill>
              </a:defRPr>
            </a:lvl1pPr>
          </a:lstStyle>
          <a:p>
            <a:pPr/>
            <a:r>
              <a:t>Anatomically Modern Humans</a:t>
            </a:r>
          </a:p>
        </p:txBody>
      </p:sp>
      <p:sp>
        <p:nvSpPr>
          <p:cNvPr id="59" name="Anatomically modern humans—Home Sapiens Sapiens—evolved about 200,000 years ago:…"/>
          <p:cNvSpPr txBox="1"/>
          <p:nvPr>
            <p:ph type="body" sz="half" idx="4294967295"/>
          </p:nvPr>
        </p:nvSpPr>
        <p:spPr>
          <a:xfrm>
            <a:off x="457199" y="1587500"/>
            <a:ext cx="3523293" cy="4762500"/>
          </a:xfrm>
          <a:prstGeom prst="rect">
            <a:avLst/>
          </a:prstGeom>
        </p:spPr>
        <p:txBody>
          <a:bodyPr>
            <a:normAutofit fontScale="100000" lnSpcReduction="0"/>
          </a:bodyPr>
          <a:lstStyle/>
          <a:p>
            <a:pPr marL="228457" indent="-228457" defTabSz="374904">
              <a:spcBef>
                <a:spcPts val="900"/>
              </a:spcBef>
              <a:defRPr sz="2460"/>
            </a:pPr>
            <a:r>
              <a:rPr sz="2132"/>
              <a:t>Anatomically modern humans—Home Sapiens Sapiens—evolved about 200,000 years ago:</a:t>
            </a:r>
            <a:endParaRPr sz="2132"/>
          </a:p>
          <a:p>
            <a:pPr lvl="1" marL="603361" indent="-228457" defTabSz="374904">
              <a:spcBef>
                <a:spcPts val="900"/>
              </a:spcBef>
              <a:buChar char="•"/>
              <a:defRPr sz="2460"/>
            </a:pPr>
            <a:r>
              <a:rPr sz="2132"/>
              <a:t>In the Horn of Africa.</a:t>
            </a:r>
            <a:endParaRPr sz="2132"/>
          </a:p>
          <a:p>
            <a:pPr lvl="1" marL="603361" indent="-228457" defTabSz="374904">
              <a:spcBef>
                <a:spcPts val="900"/>
              </a:spcBef>
              <a:buChar char="•"/>
              <a:defRPr sz="2460"/>
            </a:pPr>
            <a:r>
              <a:rPr sz="2132"/>
              <a:t>Omo Kibish remains in Ethiopia.</a:t>
            </a:r>
            <a:endParaRPr sz="2132"/>
          </a:p>
          <a:p>
            <a:pPr marL="228457" indent="-228457" defTabSz="374904">
              <a:spcBef>
                <a:spcPts val="900"/>
              </a:spcBef>
              <a:defRPr sz="2460"/>
            </a:pPr>
            <a:r>
              <a:rPr sz="2132"/>
              <a:t>Behaviorally modern humans:</a:t>
            </a:r>
            <a:endParaRPr sz="2132"/>
          </a:p>
          <a:p>
            <a:pPr lvl="1" marL="603361" indent="-228457" defTabSz="374904">
              <a:spcBef>
                <a:spcPts val="900"/>
              </a:spcBef>
              <a:buChar char="•"/>
              <a:defRPr sz="2460"/>
            </a:pPr>
            <a:r>
              <a:rPr sz="2132"/>
              <a:t>80KYrs ago? 50KYrs ago?</a:t>
            </a:r>
            <a:endParaRPr sz="2132"/>
          </a:p>
          <a:p>
            <a:pPr lvl="1" marL="603361" indent="-228457" defTabSz="374904">
              <a:spcBef>
                <a:spcPts val="900"/>
              </a:spcBef>
              <a:buChar char="•"/>
              <a:defRPr sz="2460"/>
            </a:pPr>
            <a:r>
              <a:rPr sz="2132"/>
              <a:t>Gradual or sudden?</a:t>
            </a:r>
          </a:p>
        </p:txBody>
      </p:sp>
      <p:pic>
        <p:nvPicPr>
          <p:cNvPr id="60" name="Kibish_formation_area_of_archaeology_dig_-_Omo_Kibish_Formation_-_Wikipedia__the_free_encyclopedia.png" descr="Kibish_formation_area_of_archaeology_dig_-_Omo_Kibish_Formation_-_Wikipedia__the_free_encyclopedia.png"/>
          <p:cNvPicPr>
            <a:picLocks noChangeAspect="1"/>
          </p:cNvPicPr>
          <p:nvPr/>
        </p:nvPicPr>
        <p:blipFill>
          <a:blip r:embed="rId2">
            <a:extLst/>
          </a:blip>
          <a:stretch>
            <a:fillRect/>
          </a:stretch>
        </p:blipFill>
        <p:spPr>
          <a:xfrm>
            <a:off x="3980490" y="1587499"/>
            <a:ext cx="4706310" cy="2919898"/>
          </a:xfrm>
          <a:prstGeom prst="rect">
            <a:avLst/>
          </a:prstGeom>
          <a:ln w="3175">
            <a:miter lim="400000"/>
          </a:ln>
        </p:spPr>
      </p:pic>
      <p:pic>
        <p:nvPicPr>
          <p:cNvPr id="61" name="The_Omo_Remains_-_Google_Maps.png" descr="The_Omo_Remains_-_Google_Maps.png"/>
          <p:cNvPicPr>
            <a:picLocks noChangeAspect="1"/>
          </p:cNvPicPr>
          <p:nvPr/>
        </p:nvPicPr>
        <p:blipFill>
          <a:blip r:embed="rId3">
            <a:extLst/>
          </a:blip>
          <a:stretch>
            <a:fillRect/>
          </a:stretch>
        </p:blipFill>
        <p:spPr>
          <a:xfrm>
            <a:off x="3980490" y="4293263"/>
            <a:ext cx="4706310" cy="2109145"/>
          </a:xfrm>
          <a:prstGeom prst="rect">
            <a:avLst/>
          </a:prstGeom>
          <a:ln w="3175">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Let’s Calculate Some Growth Rates…"/>
          <p:cNvSpPr txBox="1"/>
          <p:nvPr>
            <p:ph type="title" idx="4294967295"/>
          </p:nvPr>
        </p:nvSpPr>
        <p:spPr>
          <a:xfrm>
            <a:off x="457199" y="274637"/>
            <a:ext cx="8229601" cy="1143001"/>
          </a:xfrm>
          <a:prstGeom prst="rect">
            <a:avLst/>
          </a:prstGeom>
        </p:spPr>
        <p:txBody>
          <a:bodyPr>
            <a:normAutofit fontScale="100000" lnSpcReduction="0"/>
          </a:bodyPr>
          <a:lstStyle>
            <a:lvl1pPr>
              <a:defRPr sz="4200">
                <a:solidFill>
                  <a:srgbClr val="000000"/>
                </a:solidFill>
              </a:defRPr>
            </a:lvl1pPr>
          </a:lstStyle>
          <a:p>
            <a:pPr/>
            <a:r>
              <a:t>Let’s Calculate Some Growth Rates…</a:t>
            </a:r>
          </a:p>
        </p:txBody>
      </p:sp>
      <p:sp>
        <p:nvSpPr>
          <p:cNvPr id="136" name="From 1000 BC to 0:…"/>
          <p:cNvSpPr txBox="1"/>
          <p:nvPr>
            <p:ph type="body" sz="half" idx="4294967295"/>
          </p:nvPr>
        </p:nvSpPr>
        <p:spPr>
          <a:xfrm>
            <a:off x="457199" y="1417637"/>
            <a:ext cx="3149601" cy="5080001"/>
          </a:xfrm>
          <a:prstGeom prst="rect">
            <a:avLst/>
          </a:prstGeom>
        </p:spPr>
        <p:txBody>
          <a:bodyPr>
            <a:normAutofit fontScale="100000" lnSpcReduction="0"/>
          </a:bodyPr>
          <a:lstStyle/>
          <a:p>
            <a:pPr marL="278606" indent="-278606">
              <a:lnSpc>
                <a:spcPct val="80000"/>
              </a:lnSpc>
              <a:spcBef>
                <a:spcPts val="600"/>
              </a:spcBef>
              <a:defRPr sz="3000"/>
            </a:pPr>
            <a:r>
              <a:rPr sz="2600"/>
              <a:t>From 1000 BC to 0:</a:t>
            </a:r>
            <a:endParaRPr sz="2600"/>
          </a:p>
          <a:p>
            <a:pPr lvl="1" marL="735806" indent="-278606">
              <a:lnSpc>
                <a:spcPct val="80000"/>
              </a:lnSpc>
              <a:spcBef>
                <a:spcPts val="600"/>
              </a:spcBef>
              <a:buChar char="•"/>
              <a:defRPr sz="3000"/>
            </a:pPr>
            <a:r>
              <a:rPr sz="2600"/>
              <a:t>ln(170/50)/1000</a:t>
            </a:r>
            <a:endParaRPr sz="2600"/>
          </a:p>
          <a:p>
            <a:pPr lvl="1" marL="778668" indent="-321468">
              <a:lnSpc>
                <a:spcPct val="80000"/>
              </a:lnSpc>
              <a:spcBef>
                <a:spcPts val="600"/>
              </a:spcBef>
              <a:buChar char="•"/>
              <a:defRPr sz="3000"/>
            </a:pPr>
            <a:r>
              <a:rPr u="sng">
                <a:solidFill>
                  <a:srgbClr val="0000FF"/>
                </a:solidFill>
                <a:uFill>
                  <a:solidFill>
                    <a:srgbClr val="0000FF"/>
                  </a:solidFill>
                </a:uFill>
                <a:hlinkClick r:id="rId2" invalidUrl="" action="" tgtFrame="" tooltip="" history="1" highlightClick="0" endSnd="0"/>
              </a:rPr>
              <a:t>http://google.com</a:t>
            </a:r>
            <a:r>
              <a:rPr sz="2600"/>
              <a:t> </a:t>
            </a:r>
            <a:endParaRPr sz="2600"/>
          </a:p>
          <a:p>
            <a:pPr lvl="1" marL="735806" indent="-278606">
              <a:lnSpc>
                <a:spcPct val="80000"/>
              </a:lnSpc>
              <a:spcBef>
                <a:spcPts val="600"/>
              </a:spcBef>
              <a:buChar char="•"/>
              <a:defRPr sz="3000"/>
            </a:pPr>
            <a:r>
              <a:rPr sz="2600"/>
              <a:t>= 0.12%/year</a:t>
            </a:r>
            <a:endParaRPr sz="2600"/>
          </a:p>
          <a:p>
            <a:pPr marL="278606" indent="-278606">
              <a:lnSpc>
                <a:spcPct val="80000"/>
              </a:lnSpc>
              <a:spcBef>
                <a:spcPts val="600"/>
              </a:spcBef>
              <a:defRPr sz="3000"/>
            </a:pPr>
            <a:r>
              <a:rPr sz="2600"/>
              <a:t>A nutritionally unstressed human population doubles every 30 years or so…</a:t>
            </a:r>
            <a:endParaRPr sz="2600"/>
          </a:p>
          <a:p>
            <a:pPr lvl="1" marL="735806" indent="-278606">
              <a:lnSpc>
                <a:spcPct val="80000"/>
              </a:lnSpc>
              <a:spcBef>
                <a:spcPts val="600"/>
              </a:spcBef>
              <a:buChar char="•"/>
              <a:defRPr sz="3000"/>
            </a:pPr>
            <a:r>
              <a:rPr sz="2600"/>
              <a:t>ln(2)/30 = 2.4%/year</a:t>
            </a:r>
          </a:p>
        </p:txBody>
      </p:sp>
      <p:pic>
        <p:nvPicPr>
          <p:cNvPr id="137" name="Untitled_13_numbers.png" descr="Untitled_13_numbers.png"/>
          <p:cNvPicPr>
            <a:picLocks noChangeAspect="0"/>
          </p:cNvPicPr>
          <p:nvPr/>
        </p:nvPicPr>
        <p:blipFill>
          <a:blip r:embed="rId3">
            <a:extLst/>
          </a:blip>
          <a:stretch>
            <a:fillRect/>
          </a:stretch>
        </p:blipFill>
        <p:spPr>
          <a:xfrm>
            <a:off x="3606800" y="1417637"/>
            <a:ext cx="5080001" cy="3810001"/>
          </a:xfrm>
          <a:prstGeom prst="rect">
            <a:avLst/>
          </a:prstGeom>
          <a:ln w="3175">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How Much Pressure Is Human Life Under?"/>
          <p:cNvSpPr txBox="1"/>
          <p:nvPr>
            <p:ph type="title" idx="4294967295"/>
          </p:nvPr>
        </p:nvSpPr>
        <p:spPr>
          <a:xfrm>
            <a:off x="457199" y="274637"/>
            <a:ext cx="8229601" cy="1143001"/>
          </a:xfrm>
          <a:prstGeom prst="rect">
            <a:avLst/>
          </a:prstGeom>
        </p:spPr>
        <p:txBody>
          <a:bodyPr>
            <a:normAutofit fontScale="100000" lnSpcReduction="0"/>
          </a:bodyPr>
          <a:lstStyle>
            <a:lvl1pPr defTabSz="397763">
              <a:defRPr sz="3654">
                <a:solidFill>
                  <a:srgbClr val="000000"/>
                </a:solidFill>
              </a:defRPr>
            </a:lvl1pPr>
          </a:lstStyle>
          <a:p>
            <a:pPr/>
            <a:r>
              <a:t>How Much Pressure Is Human Life Under?</a:t>
            </a:r>
          </a:p>
        </p:txBody>
      </p:sp>
      <p:sp>
        <p:nvSpPr>
          <p:cNvPr id="140" name="Preventative checks:…"/>
          <p:cNvSpPr txBox="1"/>
          <p:nvPr>
            <p:ph type="body" sz="half" idx="4294967295"/>
          </p:nvPr>
        </p:nvSpPr>
        <p:spPr>
          <a:xfrm>
            <a:off x="457199" y="1417637"/>
            <a:ext cx="3149601" cy="5080001"/>
          </a:xfrm>
          <a:prstGeom prst="rect">
            <a:avLst/>
          </a:prstGeom>
        </p:spPr>
        <p:txBody>
          <a:bodyPr>
            <a:normAutofit fontScale="100000" lnSpcReduction="0"/>
          </a:bodyPr>
          <a:lstStyle/>
          <a:p>
            <a:pPr marL="273034" indent="-273034" defTabSz="448055">
              <a:lnSpc>
                <a:spcPct val="80000"/>
              </a:lnSpc>
              <a:spcBef>
                <a:spcPts val="600"/>
              </a:spcBef>
              <a:defRPr sz="2940"/>
            </a:pPr>
            <a:r>
              <a:rPr sz="2548"/>
              <a:t>Preventative checks:</a:t>
            </a:r>
            <a:endParaRPr sz="2548"/>
          </a:p>
          <a:p>
            <a:pPr lvl="1" marL="721090" indent="-273034" defTabSz="448055">
              <a:lnSpc>
                <a:spcPct val="80000"/>
              </a:lnSpc>
              <a:spcBef>
                <a:spcPts val="600"/>
              </a:spcBef>
              <a:buChar char="•"/>
              <a:defRPr sz="2940"/>
            </a:pPr>
            <a:r>
              <a:rPr sz="2548"/>
              <a:t>Late marriage patterns (nuclear, lineage); large scale female infanticide</a:t>
            </a:r>
            <a:endParaRPr sz="2548"/>
          </a:p>
          <a:p>
            <a:pPr marL="273034" indent="-273034" defTabSz="448055">
              <a:lnSpc>
                <a:spcPct val="80000"/>
              </a:lnSpc>
              <a:spcBef>
                <a:spcPts val="600"/>
              </a:spcBef>
              <a:defRPr sz="2940"/>
            </a:pPr>
            <a:r>
              <a:rPr sz="2548"/>
              <a:t>Positive checks</a:t>
            </a:r>
            <a:endParaRPr sz="2548"/>
          </a:p>
          <a:p>
            <a:pPr lvl="1" marL="721090" indent="-273034" defTabSz="448055">
              <a:lnSpc>
                <a:spcPct val="80000"/>
              </a:lnSpc>
              <a:spcBef>
                <a:spcPts val="600"/>
              </a:spcBef>
              <a:buChar char="•"/>
              <a:defRPr sz="2940"/>
            </a:pPr>
            <a:r>
              <a:rPr sz="2548"/>
              <a:t>Too skinny to ovulate?</a:t>
            </a:r>
            <a:endParaRPr sz="2548"/>
          </a:p>
          <a:p>
            <a:pPr lvl="1" marL="721090" indent="-273034" defTabSz="448055">
              <a:lnSpc>
                <a:spcPct val="80000"/>
              </a:lnSpc>
              <a:spcBef>
                <a:spcPts val="600"/>
              </a:spcBef>
              <a:buChar char="•"/>
              <a:defRPr sz="2940"/>
            </a:pPr>
            <a:r>
              <a:rPr sz="2548"/>
              <a:t>Compromised immune systems?</a:t>
            </a:r>
            <a:endParaRPr sz="2548"/>
          </a:p>
          <a:p>
            <a:pPr lvl="1" marL="721090" indent="-273034" defTabSz="448055">
              <a:lnSpc>
                <a:spcPct val="80000"/>
              </a:lnSpc>
              <a:spcBef>
                <a:spcPts val="600"/>
              </a:spcBef>
              <a:buChar char="•"/>
              <a:defRPr sz="2940"/>
            </a:pPr>
            <a:r>
              <a:rPr sz="2548"/>
              <a:t>Famine?</a:t>
            </a:r>
          </a:p>
        </p:txBody>
      </p:sp>
      <p:pic>
        <p:nvPicPr>
          <p:cNvPr id="141" name="Untitled_13_numbers.png" descr="Untitled_13_numbers.png"/>
          <p:cNvPicPr>
            <a:picLocks noChangeAspect="0"/>
          </p:cNvPicPr>
          <p:nvPr/>
        </p:nvPicPr>
        <p:blipFill>
          <a:blip r:embed="rId2">
            <a:extLst/>
          </a:blip>
          <a:stretch>
            <a:fillRect/>
          </a:stretch>
        </p:blipFill>
        <p:spPr>
          <a:xfrm>
            <a:off x="3606800" y="1417637"/>
            <a:ext cx="5080001" cy="3810001"/>
          </a:xfrm>
          <a:prstGeom prst="rect">
            <a:avLst/>
          </a:prstGeom>
          <a:ln w="3175">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Low Patriarchy"/>
          <p:cNvSpPr txBox="1"/>
          <p:nvPr>
            <p:ph type="title" idx="4294967295"/>
          </p:nvPr>
        </p:nvSpPr>
        <p:spPr>
          <a:xfrm>
            <a:off x="457199" y="274637"/>
            <a:ext cx="8229601" cy="1143001"/>
          </a:xfrm>
          <a:prstGeom prst="rect">
            <a:avLst/>
          </a:prstGeom>
        </p:spPr>
        <p:txBody>
          <a:bodyPr>
            <a:normAutofit fontScale="100000" lnSpcReduction="0"/>
          </a:bodyPr>
          <a:lstStyle>
            <a:lvl1pPr>
              <a:defRPr sz="4800">
                <a:solidFill>
                  <a:srgbClr val="000000"/>
                </a:solidFill>
              </a:defRPr>
            </a:lvl1pPr>
          </a:lstStyle>
          <a:p>
            <a:pPr/>
            <a:r>
              <a:t>Low Patriarchy</a:t>
            </a:r>
          </a:p>
        </p:txBody>
      </p:sp>
      <p:sp>
        <p:nvSpPr>
          <p:cNvPr id="144" name="Even when there do not appear to be durable polygynous lineages……"/>
          <p:cNvSpPr txBox="1"/>
          <p:nvPr>
            <p:ph type="body" idx="4294967295"/>
          </p:nvPr>
        </p:nvSpPr>
        <p:spPr>
          <a:xfrm>
            <a:off x="457199" y="1417637"/>
            <a:ext cx="5456336" cy="5080001"/>
          </a:xfrm>
          <a:prstGeom prst="rect">
            <a:avLst/>
          </a:prstGeom>
        </p:spPr>
        <p:txBody>
          <a:bodyPr>
            <a:normAutofit fontScale="100000" lnSpcReduction="0"/>
          </a:bodyPr>
          <a:lstStyle/>
          <a:p>
            <a:pPr marL="273248" indent="-273248" defTabSz="388620">
              <a:lnSpc>
                <a:spcPct val="80000"/>
              </a:lnSpc>
              <a:spcBef>
                <a:spcPts val="500"/>
              </a:spcBef>
              <a:defRPr sz="2550"/>
            </a:pPr>
            <a:r>
              <a:t>Even when there do not appear to be durable polygynous lineages…</a:t>
            </a:r>
          </a:p>
          <a:p>
            <a:pPr marL="273248" indent="-273248" defTabSz="388620">
              <a:lnSpc>
                <a:spcPct val="80000"/>
              </a:lnSpc>
              <a:spcBef>
                <a:spcPts val="500"/>
              </a:spcBef>
              <a:defRPr sz="2550"/>
            </a:pPr>
            <a:r>
              <a:t>Agrarian life:</a:t>
            </a:r>
          </a:p>
          <a:p>
            <a:pPr lvl="1" marL="661868" indent="-273248" defTabSz="388620">
              <a:lnSpc>
                <a:spcPct val="80000"/>
              </a:lnSpc>
              <a:spcBef>
                <a:spcPts val="500"/>
              </a:spcBef>
              <a:buChar char="•"/>
              <a:defRPr sz="2550"/>
            </a:pPr>
            <a:r>
              <a:t>2 reproduce</a:t>
            </a:r>
          </a:p>
          <a:p>
            <a:pPr lvl="1" marL="661868" indent="-273248" defTabSz="388620">
              <a:lnSpc>
                <a:spcPct val="80000"/>
              </a:lnSpc>
              <a:spcBef>
                <a:spcPts val="500"/>
              </a:spcBef>
              <a:buChar char="•"/>
              <a:defRPr sz="2550"/>
            </a:pPr>
            <a:r>
              <a:t>4 reach puberty</a:t>
            </a:r>
          </a:p>
          <a:p>
            <a:pPr lvl="1" marL="661868" indent="-273248" defTabSz="388620">
              <a:lnSpc>
                <a:spcPct val="80000"/>
              </a:lnSpc>
              <a:spcBef>
                <a:spcPts val="500"/>
              </a:spcBef>
              <a:buChar char="•"/>
              <a:defRPr sz="2550"/>
            </a:pPr>
            <a:r>
              <a:t>7 live births</a:t>
            </a:r>
          </a:p>
          <a:p>
            <a:pPr lvl="1" marL="661868" indent="-273248" defTabSz="388620">
              <a:lnSpc>
                <a:spcPct val="80000"/>
              </a:lnSpc>
              <a:spcBef>
                <a:spcPts val="500"/>
              </a:spcBef>
              <a:buChar char="•"/>
              <a:defRPr sz="2550"/>
            </a:pPr>
            <a:r>
              <a:t>9 pregnancies</a:t>
            </a:r>
          </a:p>
          <a:p>
            <a:pPr lvl="1" marL="661868" indent="-273248" defTabSz="388620">
              <a:lnSpc>
                <a:spcPct val="80000"/>
              </a:lnSpc>
              <a:spcBef>
                <a:spcPts val="500"/>
              </a:spcBef>
              <a:buChar char="•"/>
              <a:defRPr sz="2550"/>
            </a:pPr>
            <a:r>
              <a:t>6 years pregnant; 15 years breastfeeding</a:t>
            </a:r>
          </a:p>
          <a:p>
            <a:pPr lvl="2" marL="1050488" indent="-273248" defTabSz="388620">
              <a:lnSpc>
                <a:spcPct val="80000"/>
              </a:lnSpc>
              <a:spcBef>
                <a:spcPts val="500"/>
              </a:spcBef>
              <a:defRPr sz="2550"/>
            </a:pPr>
            <a:r>
              <a:t>biological load of eating for two</a:t>
            </a:r>
          </a:p>
          <a:p>
            <a:pPr lvl="2" marL="1050488" indent="-273248" defTabSz="388620">
              <a:lnSpc>
                <a:spcPct val="80000"/>
              </a:lnSpc>
              <a:spcBef>
                <a:spcPts val="500"/>
              </a:spcBef>
              <a:defRPr sz="2550"/>
            </a:pPr>
            <a:r>
              <a:t>tied to the garden and the loom</a:t>
            </a:r>
          </a:p>
          <a:p>
            <a:pPr marL="273248" indent="-273248" defTabSz="388620">
              <a:lnSpc>
                <a:spcPct val="80000"/>
              </a:lnSpc>
              <a:spcBef>
                <a:spcPts val="500"/>
              </a:spcBef>
              <a:defRPr sz="2550"/>
            </a:pPr>
            <a:r>
              <a:t>Men take advantage…</a:t>
            </a:r>
          </a:p>
        </p:txBody>
      </p:sp>
      <p:pic>
        <p:nvPicPr>
          <p:cNvPr id="145" name="delong_typepad_com__a_6a00e551f08003883401b7c8a24cba970b-pi.png" descr="delong_typepad_com__a_6a00e551f08003883401b7c8a24cba970b-pi.png"/>
          <p:cNvPicPr>
            <a:picLocks noChangeAspect="1"/>
          </p:cNvPicPr>
          <p:nvPr/>
        </p:nvPicPr>
        <p:blipFill>
          <a:blip r:embed="rId2">
            <a:extLst/>
          </a:blip>
          <a:stretch>
            <a:fillRect/>
          </a:stretch>
        </p:blipFill>
        <p:spPr>
          <a:xfrm>
            <a:off x="5913534" y="1417637"/>
            <a:ext cx="2773266" cy="5080001"/>
          </a:xfrm>
          <a:prstGeom prst="rect">
            <a:avLst/>
          </a:prstGeom>
          <a:ln w="3175">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High Patriarchy"/>
          <p:cNvSpPr txBox="1"/>
          <p:nvPr>
            <p:ph type="title" idx="4294967295"/>
          </p:nvPr>
        </p:nvSpPr>
        <p:spPr>
          <a:xfrm>
            <a:off x="457199" y="274637"/>
            <a:ext cx="8229601" cy="1143001"/>
          </a:xfrm>
          <a:prstGeom prst="rect">
            <a:avLst/>
          </a:prstGeom>
        </p:spPr>
        <p:txBody>
          <a:bodyPr>
            <a:normAutofit fontScale="100000" lnSpcReduction="0"/>
          </a:bodyPr>
          <a:lstStyle>
            <a:lvl1pPr>
              <a:defRPr sz="4800">
                <a:solidFill>
                  <a:srgbClr val="000000"/>
                </a:solidFill>
              </a:defRPr>
            </a:lvl1pPr>
          </a:lstStyle>
          <a:p>
            <a:pPr/>
            <a:r>
              <a:t>High Patriarchy</a:t>
            </a:r>
          </a:p>
        </p:txBody>
      </p:sp>
      <p:sp>
        <p:nvSpPr>
          <p:cNvPr id="148" name="During the early Agrarian Age……"/>
          <p:cNvSpPr txBox="1"/>
          <p:nvPr>
            <p:ph type="body" idx="4294967295"/>
          </p:nvPr>
        </p:nvSpPr>
        <p:spPr>
          <a:xfrm>
            <a:off x="457199" y="1417637"/>
            <a:ext cx="5456336" cy="5080001"/>
          </a:xfrm>
          <a:prstGeom prst="rect">
            <a:avLst/>
          </a:prstGeom>
        </p:spPr>
        <p:txBody>
          <a:bodyPr>
            <a:normAutofit fontScale="100000" lnSpcReduction="0"/>
          </a:bodyPr>
          <a:lstStyle/>
          <a:p>
            <a:pPr marL="260389" indent="-260389" defTabSz="370331">
              <a:lnSpc>
                <a:spcPct val="80000"/>
              </a:lnSpc>
              <a:spcBef>
                <a:spcPts val="500"/>
              </a:spcBef>
              <a:defRPr sz="2430"/>
            </a:pPr>
            <a:r>
              <a:t>During the early Agrarian Age…</a:t>
            </a:r>
          </a:p>
          <a:p>
            <a:pPr marL="260389" indent="-260389" defTabSz="370331">
              <a:lnSpc>
                <a:spcPct val="80000"/>
              </a:lnSpc>
              <a:spcBef>
                <a:spcPts val="500"/>
              </a:spcBef>
              <a:defRPr sz="2430"/>
            </a:pPr>
            <a:r>
              <a:t>A bigly greater proportion of men rather than women not leaving descendants…</a:t>
            </a:r>
          </a:p>
          <a:p>
            <a:pPr marL="260389" indent="-260389" defTabSz="370331">
              <a:lnSpc>
                <a:spcPct val="80000"/>
              </a:lnSpc>
              <a:spcBef>
                <a:spcPts val="500"/>
              </a:spcBef>
              <a:defRPr sz="2430"/>
            </a:pPr>
            <a:r>
              <a:t>Polygyny</a:t>
            </a:r>
          </a:p>
          <a:p>
            <a:pPr marL="260389" indent="-260389" defTabSz="370331">
              <a:lnSpc>
                <a:spcPct val="80000"/>
              </a:lnSpc>
              <a:spcBef>
                <a:spcPts val="500"/>
              </a:spcBef>
              <a:defRPr i="1" sz="2430"/>
            </a:pPr>
            <a:r>
              <a:t>Sustained</a:t>
            </a:r>
            <a:r>
              <a:rPr i="0"/>
              <a:t> polygony</a:t>
            </a:r>
            <a:endParaRPr i="0"/>
          </a:p>
          <a:p>
            <a:pPr lvl="1" marL="630721" indent="-260389" defTabSz="370331">
              <a:lnSpc>
                <a:spcPct val="80000"/>
              </a:lnSpc>
              <a:spcBef>
                <a:spcPts val="500"/>
              </a:spcBef>
              <a:buChar char="•"/>
              <a:defRPr i="1" sz="2430"/>
            </a:pPr>
            <a:r>
              <a:rPr i="0"/>
              <a:t>“The sons of Heracles”</a:t>
            </a:r>
            <a:endParaRPr i="0"/>
          </a:p>
          <a:p>
            <a:pPr lvl="1" marL="630721" indent="-260389" defTabSz="370331">
              <a:lnSpc>
                <a:spcPct val="80000"/>
              </a:lnSpc>
              <a:spcBef>
                <a:spcPts val="500"/>
              </a:spcBef>
              <a:buChar char="•"/>
              <a:defRPr i="1" sz="2430"/>
            </a:pPr>
            <a:r>
              <a:rPr i="0"/>
              <a:t>A sign of extraordinary social and economic inequality</a:t>
            </a:r>
            <a:endParaRPr i="0"/>
          </a:p>
          <a:p>
            <a:pPr lvl="2" marL="1001053" indent="-260389" defTabSz="370331">
              <a:lnSpc>
                <a:spcPct val="80000"/>
              </a:lnSpc>
              <a:spcBef>
                <a:spcPts val="500"/>
              </a:spcBef>
              <a:defRPr i="1" sz="2430"/>
            </a:pPr>
            <a:r>
              <a:rPr i="0"/>
              <a:t>Within the male gender</a:t>
            </a:r>
            <a:endParaRPr i="0"/>
          </a:p>
          <a:p>
            <a:pPr lvl="2" marL="1001053" indent="-260389" defTabSz="370331">
              <a:lnSpc>
                <a:spcPct val="80000"/>
              </a:lnSpc>
              <a:spcBef>
                <a:spcPts val="500"/>
              </a:spcBef>
              <a:defRPr i="1" sz="2430"/>
            </a:pPr>
            <a:r>
              <a:rPr i="0"/>
              <a:t>And, of course, between genders</a:t>
            </a:r>
            <a:endParaRPr i="0"/>
          </a:p>
          <a:p>
            <a:pPr marL="260389" indent="-260389" defTabSz="370331">
              <a:lnSpc>
                <a:spcPct val="80000"/>
              </a:lnSpc>
              <a:spcBef>
                <a:spcPts val="500"/>
              </a:spcBef>
              <a:defRPr i="1" sz="2430"/>
            </a:pPr>
            <a:r>
              <a:rPr i="0"/>
              <a:t>Then the gender component goes away…</a:t>
            </a:r>
            <a:endParaRPr i="0"/>
          </a:p>
          <a:p>
            <a:pPr lvl="1" marL="630721" indent="-260389" defTabSz="370331">
              <a:lnSpc>
                <a:spcPct val="80000"/>
              </a:lnSpc>
              <a:spcBef>
                <a:spcPts val="500"/>
              </a:spcBef>
              <a:buChar char="•"/>
              <a:defRPr i="1" sz="2430"/>
            </a:pPr>
            <a:r>
              <a:rPr i="0"/>
              <a:t>Polygyny becomes limited to the very very top…</a:t>
            </a:r>
          </a:p>
        </p:txBody>
      </p:sp>
      <p:pic>
        <p:nvPicPr>
          <p:cNvPr id="149" name="delong_typepad_com__a_6a00e551f08003883401b7c8a24cba970b-pi.png" descr="delong_typepad_com__a_6a00e551f08003883401b7c8a24cba970b-pi.png"/>
          <p:cNvPicPr>
            <a:picLocks noChangeAspect="1"/>
          </p:cNvPicPr>
          <p:nvPr/>
        </p:nvPicPr>
        <p:blipFill>
          <a:blip r:embed="rId2">
            <a:extLst/>
          </a:blip>
          <a:stretch>
            <a:fillRect/>
          </a:stretch>
        </p:blipFill>
        <p:spPr>
          <a:xfrm>
            <a:off x="5913534" y="1417637"/>
            <a:ext cx="2773266" cy="5080001"/>
          </a:xfrm>
          <a:prstGeom prst="rect">
            <a:avLst/>
          </a:prstGeom>
          <a:ln w="3175">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here Are Exceptions"/>
          <p:cNvSpPr txBox="1"/>
          <p:nvPr>
            <p:ph type="title" idx="4294967295"/>
          </p:nvPr>
        </p:nvSpPr>
        <p:spPr>
          <a:xfrm>
            <a:off x="457199" y="274637"/>
            <a:ext cx="8229601" cy="1143001"/>
          </a:xfrm>
          <a:prstGeom prst="rect">
            <a:avLst/>
          </a:prstGeom>
        </p:spPr>
        <p:txBody>
          <a:bodyPr>
            <a:normAutofit fontScale="100000" lnSpcReduction="0"/>
          </a:bodyPr>
          <a:lstStyle>
            <a:lvl1pPr>
              <a:defRPr sz="4200">
                <a:solidFill>
                  <a:srgbClr val="000000"/>
                </a:solidFill>
              </a:defRPr>
            </a:lvl1pPr>
          </a:lstStyle>
          <a:p>
            <a:pPr/>
            <a:r>
              <a:t>There Are Exceptions</a:t>
            </a:r>
          </a:p>
        </p:txBody>
      </p:sp>
      <p:sp>
        <p:nvSpPr>
          <p:cNvPr id="152" name="Exceptional elites…"/>
          <p:cNvSpPr txBox="1"/>
          <p:nvPr>
            <p:ph type="body" sz="half" idx="4294967295"/>
          </p:nvPr>
        </p:nvSpPr>
        <p:spPr>
          <a:xfrm>
            <a:off x="457199" y="1417637"/>
            <a:ext cx="3149601" cy="5080001"/>
          </a:xfrm>
          <a:prstGeom prst="rect">
            <a:avLst/>
          </a:prstGeom>
        </p:spPr>
        <p:txBody>
          <a:bodyPr>
            <a:normAutofit fontScale="100000" lnSpcReduction="0"/>
          </a:bodyPr>
          <a:lstStyle/>
          <a:p>
            <a:pPr marL="278606" indent="-278606">
              <a:lnSpc>
                <a:spcPct val="80000"/>
              </a:lnSpc>
              <a:spcBef>
                <a:spcPts val="600"/>
              </a:spcBef>
              <a:defRPr sz="3000"/>
            </a:pPr>
            <a:r>
              <a:rPr sz="2600"/>
              <a:t>Exceptional elites</a:t>
            </a:r>
            <a:endParaRPr sz="2600"/>
          </a:p>
          <a:p>
            <a:pPr marL="278606" indent="-278606">
              <a:lnSpc>
                <a:spcPct val="80000"/>
              </a:lnSpc>
              <a:spcBef>
                <a:spcPts val="600"/>
              </a:spcBef>
              <a:defRPr sz="3000"/>
            </a:pPr>
            <a:r>
              <a:rPr sz="2600"/>
              <a:t>Exceptional regions</a:t>
            </a:r>
            <a:endParaRPr sz="2600"/>
          </a:p>
          <a:p>
            <a:pPr marL="278606" indent="-278606">
              <a:lnSpc>
                <a:spcPct val="80000"/>
              </a:lnSpc>
              <a:spcBef>
                <a:spcPts val="600"/>
              </a:spcBef>
              <a:defRPr sz="3000"/>
            </a:pPr>
            <a:r>
              <a:rPr sz="2600"/>
              <a:t>Exceptional eras</a:t>
            </a:r>
            <a:endParaRPr sz="2600"/>
          </a:p>
          <a:p>
            <a:pPr marL="278606" indent="-278606">
              <a:lnSpc>
                <a:spcPct val="80000"/>
              </a:lnSpc>
              <a:spcBef>
                <a:spcPts val="600"/>
              </a:spcBef>
              <a:defRPr sz="3000"/>
            </a:pPr>
            <a:r>
              <a:rPr sz="2600"/>
              <a:t>European marriage patterns</a:t>
            </a:r>
            <a:endParaRPr sz="2600"/>
          </a:p>
          <a:p>
            <a:pPr marL="278606" indent="-278606">
              <a:lnSpc>
                <a:spcPct val="80000"/>
              </a:lnSpc>
              <a:spcBef>
                <a:spcPts val="600"/>
              </a:spcBef>
              <a:defRPr sz="3000"/>
            </a:pPr>
            <a:r>
              <a:rPr sz="2600"/>
              <a:t>Asian lineage families</a:t>
            </a:r>
            <a:endParaRPr sz="2600"/>
          </a:p>
          <a:p>
            <a:pPr marL="278606" indent="-278606">
              <a:lnSpc>
                <a:spcPct val="80000"/>
              </a:lnSpc>
              <a:spcBef>
                <a:spcPts val="600"/>
              </a:spcBef>
              <a:defRPr sz="3000"/>
            </a:pPr>
            <a:r>
              <a:rPr sz="2600"/>
              <a:t>Large-scale female infanticide</a:t>
            </a:r>
            <a:endParaRPr sz="2600"/>
          </a:p>
          <a:p>
            <a:pPr marL="278606" indent="-278606">
              <a:lnSpc>
                <a:spcPct val="80000"/>
              </a:lnSpc>
              <a:spcBef>
                <a:spcPts val="600"/>
              </a:spcBef>
              <a:defRPr sz="3000"/>
            </a:pPr>
            <a:r>
              <a:rPr sz="2600"/>
              <a:t>Otherwise… Malthus rules</a:t>
            </a:r>
            <a:endParaRPr sz="2600"/>
          </a:p>
        </p:txBody>
      </p:sp>
      <p:pic>
        <p:nvPicPr>
          <p:cNvPr id="153" name="Untitled_13_numbers.png" descr="Untitled_13_numbers.png"/>
          <p:cNvPicPr>
            <a:picLocks noChangeAspect="0"/>
          </p:cNvPicPr>
          <p:nvPr/>
        </p:nvPicPr>
        <p:blipFill>
          <a:blip r:embed="rId2">
            <a:extLst/>
          </a:blip>
          <a:stretch>
            <a:fillRect/>
          </a:stretch>
        </p:blipFill>
        <p:spPr>
          <a:xfrm>
            <a:off x="3606800" y="1417637"/>
            <a:ext cx="5080001" cy="3810001"/>
          </a:xfrm>
          <a:prstGeom prst="rect">
            <a:avLst/>
          </a:prstGeom>
          <a:ln w="3175">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Very Slow Growth of Technology"/>
          <p:cNvSpPr txBox="1"/>
          <p:nvPr>
            <p:ph type="title" idx="4294967295"/>
          </p:nvPr>
        </p:nvSpPr>
        <p:spPr>
          <a:xfrm>
            <a:off x="457199" y="274637"/>
            <a:ext cx="8229601" cy="1143001"/>
          </a:xfrm>
          <a:prstGeom prst="rect">
            <a:avLst/>
          </a:prstGeom>
        </p:spPr>
        <p:txBody>
          <a:bodyPr>
            <a:normAutofit fontScale="100000" lnSpcReduction="0"/>
          </a:bodyPr>
          <a:lstStyle>
            <a:lvl1pPr>
              <a:defRPr sz="4200">
                <a:solidFill>
                  <a:srgbClr val="000000"/>
                </a:solidFill>
              </a:defRPr>
            </a:lvl1pPr>
          </a:lstStyle>
          <a:p>
            <a:pPr/>
            <a:r>
              <a:t>Very Slow Growth of Technology</a:t>
            </a:r>
          </a:p>
        </p:txBody>
      </p:sp>
      <p:sp>
        <p:nvSpPr>
          <p:cNvPr id="156" name="And people—inventive people—aren’t that focused on rapid technological development…"/>
          <p:cNvSpPr txBox="1"/>
          <p:nvPr>
            <p:ph type="body" sz="half" idx="4294967295"/>
          </p:nvPr>
        </p:nvSpPr>
        <p:spPr>
          <a:xfrm>
            <a:off x="457199" y="1417637"/>
            <a:ext cx="3149601" cy="5080001"/>
          </a:xfrm>
          <a:prstGeom prst="rect">
            <a:avLst/>
          </a:prstGeom>
        </p:spPr>
        <p:txBody>
          <a:bodyPr>
            <a:normAutofit fontScale="100000" lnSpcReduction="0"/>
          </a:bodyPr>
          <a:lstStyle/>
          <a:p>
            <a:pPr marL="278606" indent="-278606">
              <a:lnSpc>
                <a:spcPct val="80000"/>
              </a:lnSpc>
              <a:spcBef>
                <a:spcPts val="600"/>
              </a:spcBef>
              <a:defRPr sz="3000"/>
            </a:pPr>
            <a:r>
              <a:rPr sz="2600"/>
              <a:t>And people—inventive people—aren’t that focused on rapid technological development</a:t>
            </a:r>
            <a:endParaRPr sz="2600"/>
          </a:p>
          <a:p>
            <a:pPr marL="278606" indent="-278606">
              <a:lnSpc>
                <a:spcPct val="80000"/>
              </a:lnSpc>
              <a:spcBef>
                <a:spcPts val="600"/>
              </a:spcBef>
              <a:defRPr sz="3000"/>
            </a:pPr>
            <a:r>
              <a:rPr sz="2600"/>
              <a:t>ln(128/38)/1000</a:t>
            </a:r>
            <a:endParaRPr sz="2600"/>
          </a:p>
          <a:p>
            <a:pPr lvl="1" marL="735806" indent="-278606">
              <a:lnSpc>
                <a:spcPct val="80000"/>
              </a:lnSpc>
              <a:spcBef>
                <a:spcPts val="600"/>
              </a:spcBef>
              <a:buChar char="•"/>
              <a:defRPr sz="3000"/>
            </a:pPr>
            <a:r>
              <a:rPr sz="2600"/>
              <a:t>= ?</a:t>
            </a:r>
            <a:endParaRPr sz="2600"/>
          </a:p>
          <a:p>
            <a:pPr marL="278606" indent="-278606">
              <a:lnSpc>
                <a:spcPct val="80000"/>
              </a:lnSpc>
              <a:spcBef>
                <a:spcPts val="600"/>
              </a:spcBef>
              <a:defRPr sz="3000"/>
            </a:pPr>
            <a:r>
              <a:rPr sz="2600"/>
              <a:t>ln(74000/47740)/15</a:t>
            </a:r>
            <a:endParaRPr sz="2600"/>
          </a:p>
          <a:p>
            <a:pPr lvl="1" marL="735806" indent="-278606">
              <a:lnSpc>
                <a:spcPct val="80000"/>
              </a:lnSpc>
              <a:spcBef>
                <a:spcPts val="600"/>
              </a:spcBef>
              <a:buChar char="•"/>
              <a:defRPr sz="3000"/>
            </a:pPr>
            <a:r>
              <a:rPr sz="2600"/>
              <a:t>= ?</a:t>
            </a:r>
          </a:p>
        </p:txBody>
      </p:sp>
      <p:pic>
        <p:nvPicPr>
          <p:cNvPr id="157" name="Untitled_13_numbers.png" descr="Untitled_13_numbers.png"/>
          <p:cNvPicPr>
            <a:picLocks noChangeAspect="0"/>
          </p:cNvPicPr>
          <p:nvPr/>
        </p:nvPicPr>
        <p:blipFill>
          <a:blip r:embed="rId2">
            <a:extLst/>
          </a:blip>
          <a:stretch>
            <a:fillRect/>
          </a:stretch>
        </p:blipFill>
        <p:spPr>
          <a:xfrm>
            <a:off x="3606800" y="1417637"/>
            <a:ext cx="5080001" cy="3810001"/>
          </a:xfrm>
          <a:prstGeom prst="rect">
            <a:avLst/>
          </a:prstGeom>
          <a:ln w="3175">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Malthusian Stagnation as the Default State?"/>
          <p:cNvSpPr txBox="1"/>
          <p:nvPr>
            <p:ph type="title" idx="4294967295"/>
          </p:nvPr>
        </p:nvSpPr>
        <p:spPr>
          <a:xfrm>
            <a:off x="457199" y="274637"/>
            <a:ext cx="8229601" cy="1143001"/>
          </a:xfrm>
          <a:prstGeom prst="rect">
            <a:avLst/>
          </a:prstGeom>
        </p:spPr>
        <p:txBody>
          <a:bodyPr>
            <a:normAutofit fontScale="100000" lnSpcReduction="0"/>
          </a:bodyPr>
          <a:lstStyle>
            <a:lvl1pPr defTabSz="379475">
              <a:defRPr sz="3486">
                <a:solidFill>
                  <a:srgbClr val="000000"/>
                </a:solidFill>
              </a:defRPr>
            </a:lvl1pPr>
          </a:lstStyle>
          <a:p>
            <a:pPr/>
            <a:r>
              <a:t>Malthusian Stagnation as the Default State?</a:t>
            </a:r>
          </a:p>
        </p:txBody>
      </p:sp>
      <p:sp>
        <p:nvSpPr>
          <p:cNvPr id="160" name="Look at from 8000 BC to 1500 or 1800…"/>
          <p:cNvSpPr txBox="1"/>
          <p:nvPr>
            <p:ph type="body" sz="half" idx="4294967295"/>
          </p:nvPr>
        </p:nvSpPr>
        <p:spPr>
          <a:xfrm>
            <a:off x="457199" y="1417637"/>
            <a:ext cx="4724140" cy="5080001"/>
          </a:xfrm>
          <a:prstGeom prst="rect">
            <a:avLst/>
          </a:prstGeom>
        </p:spPr>
        <p:txBody>
          <a:bodyPr>
            <a:normAutofit fontScale="100000" lnSpcReduction="0"/>
          </a:bodyPr>
          <a:lstStyle/>
          <a:p>
            <a:pPr marL="264675" indent="-264675" defTabSz="434340">
              <a:lnSpc>
                <a:spcPct val="80000"/>
              </a:lnSpc>
              <a:spcBef>
                <a:spcPts val="600"/>
              </a:spcBef>
              <a:defRPr sz="2850"/>
            </a:pPr>
            <a:r>
              <a:rPr sz="2470"/>
              <a:t>Look at from 8000 BC to 1500 or 1800</a:t>
            </a:r>
            <a:endParaRPr sz="2470"/>
          </a:p>
          <a:p>
            <a:pPr marL="264675" indent="-264675" defTabSz="434340">
              <a:lnSpc>
                <a:spcPct val="80000"/>
              </a:lnSpc>
              <a:spcBef>
                <a:spcPts val="600"/>
              </a:spcBef>
              <a:defRPr sz="2850"/>
            </a:pPr>
            <a:r>
              <a:rPr sz="2470"/>
              <a:t>Enormous increases in population</a:t>
            </a:r>
            <a:endParaRPr sz="2470"/>
          </a:p>
          <a:p>
            <a:pPr marL="264675" indent="-264675" defTabSz="434340">
              <a:lnSpc>
                <a:spcPct val="80000"/>
              </a:lnSpc>
              <a:spcBef>
                <a:spcPts val="600"/>
              </a:spcBef>
              <a:defRPr sz="2850"/>
            </a:pPr>
            <a:r>
              <a:rPr sz="2470"/>
              <a:t>But spread out over enormous lengths of time</a:t>
            </a:r>
            <a:endParaRPr sz="2470"/>
          </a:p>
          <a:p>
            <a:pPr marL="264675" indent="-264675" defTabSz="434340">
              <a:lnSpc>
                <a:spcPct val="80000"/>
              </a:lnSpc>
              <a:spcBef>
                <a:spcPts val="600"/>
              </a:spcBef>
              <a:defRPr sz="2850"/>
            </a:pPr>
            <a:r>
              <a:rPr sz="2470"/>
              <a:t>Static living standards for the most part</a:t>
            </a:r>
            <a:endParaRPr sz="2470"/>
          </a:p>
          <a:p>
            <a:pPr marL="264675" indent="-264675" defTabSz="434340">
              <a:lnSpc>
                <a:spcPct val="80000"/>
              </a:lnSpc>
              <a:spcBef>
                <a:spcPts val="600"/>
              </a:spcBef>
              <a:defRPr sz="2850"/>
            </a:pPr>
            <a:r>
              <a:rPr sz="2470"/>
              <a:t>Exceptions:</a:t>
            </a:r>
            <a:endParaRPr sz="2470"/>
          </a:p>
          <a:p>
            <a:pPr lvl="1" marL="699015" indent="-264675" defTabSz="434340">
              <a:lnSpc>
                <a:spcPct val="80000"/>
              </a:lnSpc>
              <a:spcBef>
                <a:spcPts val="600"/>
              </a:spcBef>
              <a:buChar char="•"/>
              <a:defRPr sz="2850"/>
            </a:pPr>
            <a:r>
              <a:rPr sz="2470"/>
              <a:t>Colonization</a:t>
            </a:r>
            <a:endParaRPr sz="2470"/>
          </a:p>
          <a:p>
            <a:pPr lvl="1" marL="699015" indent="-264675" defTabSz="434340">
              <a:lnSpc>
                <a:spcPct val="80000"/>
              </a:lnSpc>
              <a:spcBef>
                <a:spcPts val="600"/>
              </a:spcBef>
              <a:buChar char="•"/>
              <a:defRPr sz="2850"/>
            </a:pPr>
            <a:r>
              <a:rPr sz="2470"/>
              <a:t>Biotechnology</a:t>
            </a:r>
            <a:endParaRPr sz="2470"/>
          </a:p>
          <a:p>
            <a:pPr lvl="1" marL="699015" indent="-264675" defTabSz="434340">
              <a:lnSpc>
                <a:spcPct val="80000"/>
              </a:lnSpc>
              <a:spcBef>
                <a:spcPts val="600"/>
              </a:spcBef>
              <a:buChar char="•"/>
              <a:defRPr sz="2850"/>
            </a:pPr>
            <a:r>
              <a:rPr sz="2470"/>
              <a:t>European marriage pattern</a:t>
            </a:r>
            <a:endParaRPr sz="2470"/>
          </a:p>
          <a:p>
            <a:pPr lvl="1" marL="699015" indent="-264675" defTabSz="434340">
              <a:lnSpc>
                <a:spcPct val="80000"/>
              </a:lnSpc>
              <a:spcBef>
                <a:spcPts val="600"/>
              </a:spcBef>
              <a:buChar char="•"/>
              <a:defRPr sz="2850"/>
            </a:pPr>
            <a:r>
              <a:rPr sz="2470"/>
              <a:t>Asian lineage family pattern</a:t>
            </a:r>
            <a:endParaRPr sz="2470"/>
          </a:p>
          <a:p>
            <a:pPr lvl="1" marL="699015" indent="-264675" defTabSz="434340">
              <a:lnSpc>
                <a:spcPct val="80000"/>
              </a:lnSpc>
              <a:spcBef>
                <a:spcPts val="600"/>
              </a:spcBef>
              <a:buChar char="•"/>
              <a:defRPr sz="2850"/>
            </a:pPr>
            <a:r>
              <a:rPr sz="2470"/>
              <a:t>Large-scale female infanticide</a:t>
            </a:r>
          </a:p>
        </p:txBody>
      </p:sp>
      <p:pic>
        <p:nvPicPr>
          <p:cNvPr id="161" name="bring_out_your_dead_-_Google_Search.jpg" descr="bring_out_your_dead_-_Google_Search.jpg"/>
          <p:cNvPicPr>
            <a:picLocks noChangeAspect="1"/>
          </p:cNvPicPr>
          <p:nvPr/>
        </p:nvPicPr>
        <p:blipFill>
          <a:blip r:embed="rId2">
            <a:extLst/>
          </a:blip>
          <a:stretch>
            <a:fillRect/>
          </a:stretch>
        </p:blipFill>
        <p:spPr>
          <a:xfrm>
            <a:off x="5045034" y="1417637"/>
            <a:ext cx="3641767" cy="5080001"/>
          </a:xfrm>
          <a:prstGeom prst="rect">
            <a:avLst/>
          </a:prstGeom>
          <a:ln w="3175">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nd Yet, It Adds Up…"/>
          <p:cNvSpPr txBox="1"/>
          <p:nvPr>
            <p:ph type="title" idx="4294967295"/>
          </p:nvPr>
        </p:nvSpPr>
        <p:spPr>
          <a:xfrm>
            <a:off x="457199" y="274637"/>
            <a:ext cx="8229601" cy="1143001"/>
          </a:xfrm>
          <a:prstGeom prst="rect">
            <a:avLst/>
          </a:prstGeom>
        </p:spPr>
        <p:txBody>
          <a:bodyPr>
            <a:normAutofit fontScale="100000" lnSpcReduction="0"/>
          </a:bodyPr>
          <a:lstStyle>
            <a:lvl1pPr>
              <a:defRPr sz="4200">
                <a:solidFill>
                  <a:srgbClr val="000000"/>
                </a:solidFill>
              </a:defRPr>
            </a:lvl1pPr>
          </a:lstStyle>
          <a:p>
            <a:pPr/>
            <a:r>
              <a:t>And Yet, It Adds Up…</a:t>
            </a:r>
          </a:p>
        </p:txBody>
      </p:sp>
      <p:sp>
        <p:nvSpPr>
          <p:cNvPr id="164" name="Growth of 0.1%/year = doubling time of 690 years…"/>
          <p:cNvSpPr txBox="1"/>
          <p:nvPr>
            <p:ph type="body" sz="half" idx="4294967295"/>
          </p:nvPr>
        </p:nvSpPr>
        <p:spPr>
          <a:xfrm>
            <a:off x="457199" y="1417637"/>
            <a:ext cx="4024470" cy="5080001"/>
          </a:xfrm>
          <a:prstGeom prst="rect">
            <a:avLst/>
          </a:prstGeom>
        </p:spPr>
        <p:txBody>
          <a:bodyPr>
            <a:normAutofit fontScale="100000" lnSpcReduction="0"/>
          </a:bodyPr>
          <a:lstStyle/>
          <a:p>
            <a:pPr marL="278606" indent="-278606">
              <a:lnSpc>
                <a:spcPct val="80000"/>
              </a:lnSpc>
              <a:spcBef>
                <a:spcPts val="600"/>
              </a:spcBef>
              <a:defRPr sz="3000"/>
            </a:pPr>
            <a:r>
              <a:rPr sz="2600"/>
              <a:t>Growth of 0.1%/year = doubling time of 690 years</a:t>
            </a:r>
            <a:endParaRPr sz="2600"/>
          </a:p>
          <a:p>
            <a:pPr marL="278606" indent="-278606">
              <a:lnSpc>
                <a:spcPct val="80000"/>
              </a:lnSpc>
              <a:spcBef>
                <a:spcPts val="600"/>
              </a:spcBef>
              <a:defRPr sz="3000"/>
            </a:pPr>
            <a:r>
              <a:rPr sz="2600"/>
              <a:t>Growth of 0.1%/year = thousandfold time of 6900 years</a:t>
            </a:r>
            <a:endParaRPr sz="2600"/>
          </a:p>
          <a:p>
            <a:pPr marL="278606" indent="-278606">
              <a:lnSpc>
                <a:spcPct val="80000"/>
              </a:lnSpc>
              <a:spcBef>
                <a:spcPts val="600"/>
              </a:spcBef>
              <a:defRPr sz="3000"/>
            </a:pPr>
            <a:r>
              <a:rPr sz="2600"/>
              <a:t>We have 1.5 of those 0.1%/yr-thousandfold times since the Neolithic Revolution</a:t>
            </a:r>
            <a:endParaRPr sz="2600"/>
          </a:p>
          <a:p>
            <a:pPr marL="278606" indent="-278606">
              <a:lnSpc>
                <a:spcPct val="80000"/>
              </a:lnSpc>
              <a:spcBef>
                <a:spcPts val="600"/>
              </a:spcBef>
              <a:defRPr sz="3000"/>
            </a:pPr>
            <a:r>
              <a:rPr sz="2600"/>
              <a:t>Changes that are absolutely glacial over a year or a generation do add up</a:t>
            </a:r>
          </a:p>
        </p:txBody>
      </p:sp>
      <p:pic>
        <p:nvPicPr>
          <p:cNvPr id="165" name="Untitled_13_numbers.png" descr="Untitled_13_numbers.png"/>
          <p:cNvPicPr>
            <a:picLocks noChangeAspect="0"/>
          </p:cNvPicPr>
          <p:nvPr/>
        </p:nvPicPr>
        <p:blipFill>
          <a:blip r:embed="rId2">
            <a:extLst/>
          </a:blip>
          <a:stretch>
            <a:fillRect/>
          </a:stretch>
        </p:blipFill>
        <p:spPr>
          <a:xfrm>
            <a:off x="4388752" y="1417637"/>
            <a:ext cx="4298048" cy="5080001"/>
          </a:xfrm>
          <a:prstGeom prst="rect">
            <a:avLst/>
          </a:prstGeom>
          <a:ln w="3175">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Are You Now Oriented?"/>
          <p:cNvSpPr txBox="1"/>
          <p:nvPr>
            <p:ph type="title"/>
          </p:nvPr>
        </p:nvSpPr>
        <p:spPr>
          <a:xfrm>
            <a:off x="390757" y="-1"/>
            <a:ext cx="8255001" cy="1587501"/>
          </a:xfrm>
          <a:prstGeom prst="rect">
            <a:avLst/>
          </a:prstGeom>
        </p:spPr>
        <p:txBody>
          <a:bodyPr/>
          <a:lstStyle>
            <a:lvl1pPr>
              <a:defRPr>
                <a:solidFill>
                  <a:srgbClr val="800000"/>
                </a:solidFill>
              </a:defRPr>
            </a:lvl1pPr>
          </a:lstStyle>
          <a:p>
            <a:pPr/>
            <a:r>
              <a:t>Are You Now Oriented?</a:t>
            </a:r>
          </a:p>
        </p:txBody>
      </p:sp>
      <p:sp>
        <p:nvSpPr>
          <p:cNvPr id="168" name="Comments?…"/>
          <p:cNvSpPr txBox="1"/>
          <p:nvPr>
            <p:ph type="body" sz="half" idx="1"/>
          </p:nvPr>
        </p:nvSpPr>
        <p:spPr>
          <a:xfrm>
            <a:off x="390757" y="1508814"/>
            <a:ext cx="4127501" cy="4762501"/>
          </a:xfrm>
          <a:prstGeom prst="rect">
            <a:avLst/>
          </a:prstGeom>
        </p:spPr>
        <p:txBody>
          <a:bodyPr anchor="t"/>
          <a:lstStyle/>
          <a:p>
            <a:pPr>
              <a:spcBef>
                <a:spcPts val="800"/>
              </a:spcBef>
            </a:pPr>
            <a:r>
              <a:t>Comments? </a:t>
            </a:r>
          </a:p>
          <a:p>
            <a:pPr>
              <a:spcBef>
                <a:spcPts val="800"/>
              </a:spcBef>
            </a:pPr>
            <a:r>
              <a:t>Questions?</a:t>
            </a:r>
          </a:p>
        </p:txBody>
      </p:sp>
      <p:pic>
        <p:nvPicPr>
          <p:cNvPr id="169"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Behaviorally Modern Humans"/>
          <p:cNvSpPr txBox="1"/>
          <p:nvPr>
            <p:ph type="title" idx="4294967295"/>
          </p:nvPr>
        </p:nvSpPr>
        <p:spPr>
          <a:xfrm>
            <a:off x="457199" y="274637"/>
            <a:ext cx="8229601" cy="1143001"/>
          </a:xfrm>
          <a:prstGeom prst="rect">
            <a:avLst/>
          </a:prstGeom>
        </p:spPr>
        <p:txBody>
          <a:bodyPr>
            <a:normAutofit fontScale="100000" lnSpcReduction="0"/>
          </a:bodyPr>
          <a:lstStyle>
            <a:lvl1pPr>
              <a:defRPr sz="5000"/>
            </a:lvl1pPr>
          </a:lstStyle>
          <a:p>
            <a:pPr/>
            <a:r>
              <a:t>Behaviorally Modern Humans</a:t>
            </a:r>
          </a:p>
        </p:txBody>
      </p:sp>
      <p:sp>
        <p:nvSpPr>
          <p:cNvPr id="64" name="Behaviorally modern humans:…"/>
          <p:cNvSpPr txBox="1"/>
          <p:nvPr>
            <p:ph type="body" sz="half" idx="4294967295"/>
          </p:nvPr>
        </p:nvSpPr>
        <p:spPr>
          <a:xfrm>
            <a:off x="457199" y="1417637"/>
            <a:ext cx="3369699" cy="5080001"/>
          </a:xfrm>
          <a:prstGeom prst="rect">
            <a:avLst/>
          </a:prstGeom>
        </p:spPr>
        <p:txBody>
          <a:bodyPr>
            <a:normAutofit fontScale="100000" lnSpcReduction="0"/>
          </a:bodyPr>
          <a:lstStyle/>
          <a:p>
            <a:pPr marL="289321" indent="-289321" defTabSz="411479">
              <a:spcBef>
                <a:spcPts val="1000"/>
              </a:spcBef>
              <a:defRPr sz="2880"/>
            </a:pPr>
            <a:r>
              <a:t>Behaviorally modern humans:</a:t>
            </a:r>
          </a:p>
          <a:p>
            <a:pPr lvl="1" marL="700801" indent="-289321" defTabSz="411479">
              <a:spcBef>
                <a:spcPts val="1000"/>
              </a:spcBef>
              <a:buChar char="•"/>
              <a:defRPr sz="2880"/>
            </a:pPr>
            <a:r>
              <a:t>80KYrs ago? 50KYrs ago?</a:t>
            </a:r>
          </a:p>
          <a:p>
            <a:pPr lvl="1" marL="700801" indent="-289321" defTabSz="411479">
              <a:spcBef>
                <a:spcPts val="1000"/>
              </a:spcBef>
              <a:buChar char="•"/>
              <a:defRPr sz="2880"/>
            </a:pPr>
            <a:r>
              <a:t>Gradual or sudden?</a:t>
            </a:r>
          </a:p>
          <a:p>
            <a:pPr lvl="1" marL="700801" indent="-289321" defTabSz="411479">
              <a:spcBef>
                <a:spcPts val="1000"/>
              </a:spcBef>
              <a:buChar char="•"/>
              <a:defRPr sz="2880"/>
            </a:pPr>
            <a:r>
              <a:t>Why?</a:t>
            </a:r>
          </a:p>
          <a:p>
            <a:pPr marL="289321" indent="-289321" defTabSz="411479">
              <a:spcBef>
                <a:spcPts val="1000"/>
              </a:spcBef>
              <a:defRPr sz="2880"/>
            </a:pPr>
            <a:r>
              <a:t>Toba (Indonesia) supereruption of 75K BC…</a:t>
            </a:r>
          </a:p>
        </p:txBody>
      </p:sp>
      <p:pic>
        <p:nvPicPr>
          <p:cNvPr id="65" name="Kibish_formation_area_of_archaeology_dig_-_Omo_Kibish_Formation_-_Wikipedia__the_free_encyclopedia.png" descr="Kibish_formation_area_of_archaeology_dig_-_Omo_Kibish_Formation_-_Wikipedia__the_free_encyclopedia.png"/>
          <p:cNvPicPr>
            <a:picLocks noChangeAspect="1"/>
          </p:cNvPicPr>
          <p:nvPr/>
        </p:nvPicPr>
        <p:blipFill>
          <a:blip r:embed="rId2">
            <a:extLst/>
          </a:blip>
          <a:stretch>
            <a:fillRect/>
          </a:stretch>
        </p:blipFill>
        <p:spPr>
          <a:xfrm>
            <a:off x="3826897" y="1417637"/>
            <a:ext cx="4859904" cy="3015190"/>
          </a:xfrm>
          <a:prstGeom prst="rect">
            <a:avLst/>
          </a:prstGeom>
          <a:ln w="3175">
            <a:miter lim="400000"/>
          </a:ln>
        </p:spPr>
      </p:pic>
      <p:pic>
        <p:nvPicPr>
          <p:cNvPr id="66" name="The_Omo_Remains_-_Google_Maps.png" descr="The_Omo_Remains_-_Google_Maps.png"/>
          <p:cNvPicPr>
            <a:picLocks noChangeAspect="1"/>
          </p:cNvPicPr>
          <p:nvPr/>
        </p:nvPicPr>
        <p:blipFill>
          <a:blip r:embed="rId3">
            <a:extLst/>
          </a:blip>
          <a:stretch>
            <a:fillRect/>
          </a:stretch>
        </p:blipFill>
        <p:spPr>
          <a:xfrm>
            <a:off x="3826897" y="4293263"/>
            <a:ext cx="4859904" cy="2177979"/>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Near Extinction?"/>
          <p:cNvSpPr txBox="1"/>
          <p:nvPr>
            <p:ph type="title" idx="4294967295"/>
          </p:nvPr>
        </p:nvSpPr>
        <p:spPr>
          <a:xfrm>
            <a:off x="457199" y="274637"/>
            <a:ext cx="8229601" cy="1143001"/>
          </a:xfrm>
          <a:prstGeom prst="rect">
            <a:avLst/>
          </a:prstGeom>
        </p:spPr>
        <p:txBody>
          <a:bodyPr>
            <a:normAutofit fontScale="100000" lnSpcReduction="0"/>
          </a:bodyPr>
          <a:lstStyle>
            <a:lvl1pPr>
              <a:defRPr sz="5000"/>
            </a:lvl1pPr>
          </a:lstStyle>
          <a:p>
            <a:pPr/>
            <a:r>
              <a:t>Near Extinction?</a:t>
            </a:r>
          </a:p>
        </p:txBody>
      </p:sp>
      <p:sp>
        <p:nvSpPr>
          <p:cNvPr id="69" name="Toba (Indonesia) volcanic supereruption of 75K BC:…"/>
          <p:cNvSpPr txBox="1"/>
          <p:nvPr>
            <p:ph type="body" sz="half" idx="4294967295"/>
          </p:nvPr>
        </p:nvSpPr>
        <p:spPr>
          <a:xfrm>
            <a:off x="457199" y="1417637"/>
            <a:ext cx="3369699" cy="5080001"/>
          </a:xfrm>
          <a:prstGeom prst="rect">
            <a:avLst/>
          </a:prstGeom>
        </p:spPr>
        <p:txBody>
          <a:bodyPr>
            <a:normAutofit fontScale="100000" lnSpcReduction="0"/>
          </a:bodyPr>
          <a:lstStyle/>
          <a:p>
            <a:pPr marL="267461" indent="-267461" defTabSz="438911">
              <a:lnSpc>
                <a:spcPct val="80000"/>
              </a:lnSpc>
              <a:spcBef>
                <a:spcPts val="600"/>
              </a:spcBef>
              <a:defRPr sz="2880"/>
            </a:pPr>
            <a:r>
              <a:rPr sz="2496"/>
              <a:t>Toba (Indonesia) volcanic supereruption of 75K BC:</a:t>
            </a:r>
            <a:endParaRPr sz="2496"/>
          </a:p>
          <a:p>
            <a:pPr lvl="1" marL="706373" indent="-267461" defTabSz="438911">
              <a:lnSpc>
                <a:spcPct val="80000"/>
              </a:lnSpc>
              <a:spcBef>
                <a:spcPts val="600"/>
              </a:spcBef>
              <a:buChar char="•"/>
              <a:defRPr sz="2880"/>
            </a:pPr>
            <a:r>
              <a:rPr sz="2496"/>
              <a:t>Did it knock our breeding population down to 1K—did we almost go extinct?</a:t>
            </a:r>
            <a:endParaRPr sz="2496"/>
          </a:p>
          <a:p>
            <a:pPr lvl="1" marL="706373" indent="-267461" defTabSz="438911">
              <a:lnSpc>
                <a:spcPct val="80000"/>
              </a:lnSpc>
              <a:spcBef>
                <a:spcPts val="600"/>
              </a:spcBef>
              <a:buChar char="•"/>
              <a:defRPr sz="2880"/>
            </a:pPr>
            <a:r>
              <a:rPr sz="2496"/>
              <a:t>Or did about 1K of us gain key advantageous traits of behavioral modernity, and then out compete the rest?</a:t>
            </a:r>
          </a:p>
        </p:txBody>
      </p:sp>
      <p:pic>
        <p:nvPicPr>
          <p:cNvPr id="70" name="Kibish_formation_area_of_archaeology_dig_-_Omo_Kibish_Formation_-_Wikipedia__the_free_encyclopedia.png" descr="Kibish_formation_area_of_archaeology_dig_-_Omo_Kibish_Formation_-_Wikipedia__the_free_encyclopedia.png"/>
          <p:cNvPicPr>
            <a:picLocks noChangeAspect="1"/>
          </p:cNvPicPr>
          <p:nvPr/>
        </p:nvPicPr>
        <p:blipFill>
          <a:blip r:embed="rId2">
            <a:extLst/>
          </a:blip>
          <a:stretch>
            <a:fillRect/>
          </a:stretch>
        </p:blipFill>
        <p:spPr>
          <a:xfrm>
            <a:off x="3826897" y="1417637"/>
            <a:ext cx="4859904" cy="3015190"/>
          </a:xfrm>
          <a:prstGeom prst="rect">
            <a:avLst/>
          </a:prstGeom>
          <a:ln w="3175">
            <a:miter lim="400000"/>
          </a:ln>
        </p:spPr>
      </p:pic>
      <p:pic>
        <p:nvPicPr>
          <p:cNvPr id="71" name="The_Omo_Remains_-_Google_Maps.png" descr="The_Omo_Remains_-_Google_Maps.png"/>
          <p:cNvPicPr>
            <a:picLocks noChangeAspect="1"/>
          </p:cNvPicPr>
          <p:nvPr/>
        </p:nvPicPr>
        <p:blipFill>
          <a:blip r:embed="rId3">
            <a:extLst/>
          </a:blip>
          <a:stretch>
            <a:fillRect/>
          </a:stretch>
        </p:blipFill>
        <p:spPr>
          <a:xfrm>
            <a:off x="3826897" y="4293263"/>
            <a:ext cx="4859904" cy="2177979"/>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Behaviorally Modern Humans"/>
          <p:cNvSpPr txBox="1"/>
          <p:nvPr>
            <p:ph type="title" idx="4294967295"/>
          </p:nvPr>
        </p:nvSpPr>
        <p:spPr>
          <a:xfrm>
            <a:off x="457199" y="274637"/>
            <a:ext cx="8229601" cy="1143001"/>
          </a:xfrm>
          <a:prstGeom prst="rect">
            <a:avLst/>
          </a:prstGeom>
        </p:spPr>
        <p:txBody>
          <a:bodyPr>
            <a:normAutofit fontScale="100000" lnSpcReduction="0"/>
          </a:bodyPr>
          <a:lstStyle>
            <a:lvl1pPr defTabSz="452627">
              <a:defRPr sz="5148"/>
            </a:lvl1pPr>
          </a:lstStyle>
          <a:p>
            <a:pPr/>
            <a:r>
              <a:t>Behaviorally Modern Humans</a:t>
            </a:r>
          </a:p>
        </p:txBody>
      </p:sp>
      <p:sp>
        <p:nvSpPr>
          <p:cNvPr id="74" name="By 50KYrs ago……"/>
          <p:cNvSpPr txBox="1"/>
          <p:nvPr>
            <p:ph type="body" sz="half" idx="4294967295"/>
          </p:nvPr>
        </p:nvSpPr>
        <p:spPr>
          <a:xfrm>
            <a:off x="457199" y="1417637"/>
            <a:ext cx="4891315" cy="5080001"/>
          </a:xfrm>
          <a:prstGeom prst="rect">
            <a:avLst/>
          </a:prstGeom>
        </p:spPr>
        <p:txBody>
          <a:bodyPr>
            <a:normAutofit fontScale="100000" lnSpcReduction="0"/>
          </a:bodyPr>
          <a:lstStyle/>
          <a:p>
            <a:pPr marL="298965" indent="-298965" defTabSz="425195">
              <a:lnSpc>
                <a:spcPct val="80000"/>
              </a:lnSpc>
              <a:spcBef>
                <a:spcPts val="600"/>
              </a:spcBef>
              <a:defRPr sz="2790"/>
            </a:pPr>
            <a:r>
              <a:t>By 50KYrs ago…</a:t>
            </a:r>
          </a:p>
          <a:p>
            <a:pPr marL="259103" indent="-259103" defTabSz="425195">
              <a:lnSpc>
                <a:spcPct val="80000"/>
              </a:lnSpc>
              <a:spcBef>
                <a:spcPts val="600"/>
              </a:spcBef>
              <a:defRPr sz="2790"/>
            </a:pPr>
            <a:r>
              <a:rPr sz="2418"/>
              <a:t>Archaeological evidence of behavioral modernity:</a:t>
            </a:r>
            <a:endParaRPr sz="2418"/>
          </a:p>
          <a:p>
            <a:pPr lvl="1" marL="684299" indent="-259103" defTabSz="425195">
              <a:lnSpc>
                <a:spcPct val="80000"/>
              </a:lnSpc>
              <a:spcBef>
                <a:spcPts val="600"/>
              </a:spcBef>
              <a:buChar char="•"/>
              <a:defRPr sz="2790"/>
            </a:pPr>
            <a:r>
              <a:rPr sz="2418"/>
              <a:t>Art: cave paintings, petroglyphs, figurines</a:t>
            </a:r>
            <a:endParaRPr sz="2418"/>
          </a:p>
          <a:p>
            <a:pPr lvl="1" marL="684299" indent="-259103" defTabSz="425195">
              <a:lnSpc>
                <a:spcPct val="80000"/>
              </a:lnSpc>
              <a:spcBef>
                <a:spcPts val="600"/>
              </a:spcBef>
              <a:buChar char="•"/>
              <a:defRPr sz="2790"/>
            </a:pPr>
            <a:r>
              <a:rPr sz="2418"/>
              <a:t>Pigment and jewelry for adornment</a:t>
            </a:r>
            <a:endParaRPr sz="2418"/>
          </a:p>
          <a:p>
            <a:pPr lvl="1" marL="684299" indent="-259103" defTabSz="425195">
              <a:lnSpc>
                <a:spcPct val="80000"/>
              </a:lnSpc>
              <a:spcBef>
                <a:spcPts val="600"/>
              </a:spcBef>
              <a:buChar char="•"/>
              <a:defRPr sz="2790"/>
            </a:pPr>
            <a:r>
              <a:rPr sz="2418"/>
              <a:t>Bone tools</a:t>
            </a:r>
            <a:endParaRPr sz="2418"/>
          </a:p>
          <a:p>
            <a:pPr lvl="1" marL="684299" indent="-259103" defTabSz="425195">
              <a:lnSpc>
                <a:spcPct val="80000"/>
              </a:lnSpc>
              <a:spcBef>
                <a:spcPts val="600"/>
              </a:spcBef>
              <a:buChar char="•"/>
              <a:defRPr sz="2790"/>
            </a:pPr>
            <a:r>
              <a:rPr sz="2418"/>
              <a:t>Long-distance transport</a:t>
            </a:r>
            <a:endParaRPr sz="2418"/>
          </a:p>
          <a:p>
            <a:pPr lvl="1" marL="684299" indent="-259103" defTabSz="425195">
              <a:lnSpc>
                <a:spcPct val="80000"/>
              </a:lnSpc>
              <a:spcBef>
                <a:spcPts val="600"/>
              </a:spcBef>
              <a:buChar char="•"/>
              <a:defRPr sz="2790"/>
            </a:pPr>
            <a:r>
              <a:rPr sz="2418"/>
              <a:t>Blades</a:t>
            </a:r>
            <a:endParaRPr sz="2418"/>
          </a:p>
          <a:p>
            <a:pPr lvl="1" marL="684299" indent="-259103" defTabSz="425195">
              <a:lnSpc>
                <a:spcPct val="80000"/>
              </a:lnSpc>
              <a:spcBef>
                <a:spcPts val="600"/>
              </a:spcBef>
              <a:buChar char="•"/>
              <a:defRPr sz="2790"/>
            </a:pPr>
            <a:r>
              <a:rPr sz="2418"/>
              <a:t>Hearths</a:t>
            </a:r>
            <a:endParaRPr sz="2418"/>
          </a:p>
          <a:p>
            <a:pPr lvl="1" marL="684299" indent="-259103" defTabSz="425195">
              <a:lnSpc>
                <a:spcPct val="80000"/>
              </a:lnSpc>
              <a:spcBef>
                <a:spcPts val="600"/>
              </a:spcBef>
              <a:buChar char="•"/>
              <a:defRPr sz="2790"/>
            </a:pPr>
            <a:r>
              <a:rPr sz="2418"/>
              <a:t>Regional distinctions but standardization within regions</a:t>
            </a:r>
            <a:endParaRPr sz="2418"/>
          </a:p>
          <a:p>
            <a:pPr lvl="1" marL="684299" indent="-259103" defTabSz="425195">
              <a:lnSpc>
                <a:spcPct val="80000"/>
              </a:lnSpc>
              <a:spcBef>
                <a:spcPts val="600"/>
              </a:spcBef>
              <a:buChar char="•"/>
              <a:defRPr sz="2790"/>
            </a:pPr>
            <a:r>
              <a:rPr sz="2418"/>
              <a:t>burial</a:t>
            </a:r>
          </a:p>
        </p:txBody>
      </p:sp>
      <p:pic>
        <p:nvPicPr>
          <p:cNvPr id="75" name="https___upload_wikimedia_org_wikipedia_commons_1_1e_Lascaux_painting_jpg.png" descr="https___upload_wikimedia_org_wikipedia_commons_1_1e_Lascaux_painting_jpg.png"/>
          <p:cNvPicPr>
            <a:picLocks noChangeAspect="1"/>
          </p:cNvPicPr>
          <p:nvPr/>
        </p:nvPicPr>
        <p:blipFill>
          <a:blip r:embed="rId2">
            <a:extLst/>
          </a:blip>
          <a:stretch>
            <a:fillRect/>
          </a:stretch>
        </p:blipFill>
        <p:spPr>
          <a:xfrm>
            <a:off x="5348513" y="1417637"/>
            <a:ext cx="3338287" cy="5080001"/>
          </a:xfrm>
          <a:prstGeom prst="rect">
            <a:avLst/>
          </a:prstGeom>
          <a:ln w="3175">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What Made Us Behaviorally Modern?"/>
          <p:cNvSpPr txBox="1"/>
          <p:nvPr>
            <p:ph type="title" idx="4294967295"/>
          </p:nvPr>
        </p:nvSpPr>
        <p:spPr>
          <a:xfrm>
            <a:off x="457199" y="274637"/>
            <a:ext cx="8229601" cy="1143001"/>
          </a:xfrm>
          <a:prstGeom prst="rect">
            <a:avLst/>
          </a:prstGeom>
        </p:spPr>
        <p:txBody>
          <a:bodyPr>
            <a:normAutofit fontScale="100000" lnSpcReduction="0"/>
          </a:bodyPr>
          <a:lstStyle>
            <a:lvl1pPr defTabSz="374904">
              <a:defRPr sz="4100"/>
            </a:lvl1pPr>
          </a:lstStyle>
          <a:p>
            <a:pPr/>
            <a:r>
              <a:t>What Made Us Behaviorally Modern?</a:t>
            </a:r>
          </a:p>
        </p:txBody>
      </p:sp>
      <p:sp>
        <p:nvSpPr>
          <p:cNvPr id="78" name="We use language:…"/>
          <p:cNvSpPr txBox="1"/>
          <p:nvPr>
            <p:ph type="body" sz="half" idx="4294967295"/>
          </p:nvPr>
        </p:nvSpPr>
        <p:spPr>
          <a:xfrm>
            <a:off x="457199" y="1417637"/>
            <a:ext cx="3635725" cy="5080001"/>
          </a:xfrm>
          <a:prstGeom prst="rect">
            <a:avLst/>
          </a:prstGeom>
        </p:spPr>
        <p:txBody>
          <a:bodyPr>
            <a:normAutofit fontScale="100000" lnSpcReduction="0"/>
          </a:bodyPr>
          <a:lstStyle/>
          <a:p>
            <a:pPr marL="206168" indent="-206168" defTabSz="338327">
              <a:spcBef>
                <a:spcPts val="800"/>
              </a:spcBef>
              <a:defRPr sz="2368"/>
            </a:pPr>
            <a:r>
              <a:t>We use language:</a:t>
            </a:r>
          </a:p>
          <a:p>
            <a:pPr lvl="1" marL="544496" indent="-206168" defTabSz="338327">
              <a:spcBef>
                <a:spcPts val="800"/>
              </a:spcBef>
              <a:buChar char="•"/>
              <a:defRPr sz="2368"/>
            </a:pPr>
            <a:r>
              <a:t>Thus we become an anthology intelligence.</a:t>
            </a:r>
          </a:p>
          <a:p>
            <a:pPr lvl="1" marL="544496" indent="-206168" defTabSz="338327">
              <a:spcBef>
                <a:spcPts val="800"/>
              </a:spcBef>
              <a:buChar char="•"/>
              <a:defRPr sz="2368"/>
            </a:pPr>
            <a:r>
              <a:t>What one person learns, soon everybody knows.</a:t>
            </a:r>
          </a:p>
          <a:p>
            <a:pPr marL="206168" indent="-206168" defTabSz="338327">
              <a:spcBef>
                <a:spcPts val="800"/>
              </a:spcBef>
              <a:defRPr sz="2368"/>
            </a:pPr>
            <a:r>
              <a:t>We don’t just use language</a:t>
            </a:r>
          </a:p>
          <a:p>
            <a:pPr lvl="1" marL="544496" indent="-206168" defTabSz="338327">
              <a:spcBef>
                <a:spcPts val="800"/>
              </a:spcBef>
              <a:buChar char="•"/>
              <a:defRPr sz="2368"/>
            </a:pPr>
            <a:r>
              <a:t>We gossip</a:t>
            </a:r>
          </a:p>
          <a:p>
            <a:pPr lvl="1" marL="544496" indent="-206168" defTabSz="338327">
              <a:spcBef>
                <a:spcPts val="800"/>
              </a:spcBef>
              <a:buChar char="•"/>
              <a:defRPr sz="2368"/>
            </a:pPr>
            <a:r>
              <a:t>Constantly</a:t>
            </a:r>
          </a:p>
          <a:p>
            <a:pPr lvl="1" marL="544496" indent="-206168" defTabSz="338327">
              <a:spcBef>
                <a:spcPts val="800"/>
              </a:spcBef>
              <a:buChar char="•"/>
              <a:defRPr sz="2368"/>
            </a:pPr>
            <a:r>
              <a:t>Even when we know we shouldn’t…</a:t>
            </a:r>
          </a:p>
        </p:txBody>
      </p:sp>
      <p:pic>
        <p:nvPicPr>
          <p:cNvPr id="79" name="“Continue_down_your_mistaken_path”__2001__A_SPACE_ODYSSEY__1968____The-Solute.jpg" descr="“Continue_down_your_mistaken_path”__2001__A_SPACE_ODYSSEY__1968____The-Solute.jpg"/>
          <p:cNvPicPr>
            <a:picLocks noChangeAspect="1"/>
          </p:cNvPicPr>
          <p:nvPr/>
        </p:nvPicPr>
        <p:blipFill>
          <a:blip r:embed="rId2">
            <a:extLst/>
          </a:blip>
          <a:stretch>
            <a:fillRect/>
          </a:stretch>
        </p:blipFill>
        <p:spPr>
          <a:xfrm>
            <a:off x="4092923" y="1417637"/>
            <a:ext cx="4593877" cy="5080001"/>
          </a:xfrm>
          <a:prstGeom prst="rect">
            <a:avLst/>
          </a:prstGeom>
          <a:ln w="3175">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In Addition…"/>
          <p:cNvSpPr txBox="1"/>
          <p:nvPr>
            <p:ph type="title" idx="4294967295"/>
          </p:nvPr>
        </p:nvSpPr>
        <p:spPr>
          <a:xfrm>
            <a:off x="457199" y="274637"/>
            <a:ext cx="8229601" cy="1143001"/>
          </a:xfrm>
          <a:prstGeom prst="rect">
            <a:avLst/>
          </a:prstGeom>
        </p:spPr>
        <p:txBody>
          <a:bodyPr>
            <a:normAutofit fontScale="100000" lnSpcReduction="0"/>
          </a:bodyPr>
          <a:lstStyle>
            <a:lvl1pPr>
              <a:defRPr sz="5000"/>
            </a:lvl1pPr>
          </a:lstStyle>
          <a:p>
            <a:pPr/>
            <a:r>
              <a:t>In Addition…</a:t>
            </a:r>
          </a:p>
        </p:txBody>
      </p:sp>
      <p:sp>
        <p:nvSpPr>
          <p:cNvPr id="82" name="NEW: We use language:…"/>
          <p:cNvSpPr txBox="1"/>
          <p:nvPr>
            <p:ph type="body" sz="half" idx="4294967295"/>
          </p:nvPr>
        </p:nvSpPr>
        <p:spPr>
          <a:xfrm>
            <a:off x="457199" y="1417637"/>
            <a:ext cx="3750403" cy="5080001"/>
          </a:xfrm>
          <a:prstGeom prst="rect">
            <a:avLst/>
          </a:prstGeom>
        </p:spPr>
        <p:txBody>
          <a:bodyPr>
            <a:normAutofit fontScale="100000" lnSpcReduction="0"/>
          </a:bodyPr>
          <a:lstStyle/>
          <a:p>
            <a:pPr marL="231243" indent="-231243" defTabSz="379475">
              <a:lnSpc>
                <a:spcPct val="80000"/>
              </a:lnSpc>
              <a:spcBef>
                <a:spcPts val="500"/>
              </a:spcBef>
              <a:defRPr sz="2158"/>
            </a:pPr>
            <a:r>
              <a:t>NEW: We use language:</a:t>
            </a:r>
          </a:p>
          <a:p>
            <a:pPr lvl="1" marL="610719" indent="-231243" defTabSz="379475">
              <a:lnSpc>
                <a:spcPct val="80000"/>
              </a:lnSpc>
              <a:spcBef>
                <a:spcPts val="500"/>
              </a:spcBef>
              <a:buChar char="•"/>
              <a:defRPr sz="2158"/>
            </a:pPr>
            <a:r>
              <a:t>Thus we become an anthology intelligence.</a:t>
            </a:r>
          </a:p>
          <a:p>
            <a:pPr lvl="1" marL="610719" indent="-231243" defTabSz="379475">
              <a:lnSpc>
                <a:spcPct val="80000"/>
              </a:lnSpc>
              <a:spcBef>
                <a:spcPts val="500"/>
              </a:spcBef>
              <a:buChar char="•"/>
              <a:defRPr sz="2158"/>
            </a:pPr>
            <a:r>
              <a:t>What one person learns, soon everybody knows.</a:t>
            </a:r>
          </a:p>
          <a:p>
            <a:pPr marL="231243" indent="-231243" defTabSz="379475">
              <a:lnSpc>
                <a:spcPct val="80000"/>
              </a:lnSpc>
              <a:spcBef>
                <a:spcPts val="500"/>
              </a:spcBef>
              <a:defRPr sz="2158"/>
            </a:pPr>
            <a:r>
              <a:t>OLD: We make and use tools:</a:t>
            </a:r>
          </a:p>
          <a:p>
            <a:pPr lvl="1" marL="610719" indent="-231243" defTabSz="379475">
              <a:lnSpc>
                <a:spcPct val="80000"/>
              </a:lnSpc>
              <a:spcBef>
                <a:spcPts val="500"/>
              </a:spcBef>
              <a:buChar char="•"/>
              <a:defRPr sz="2158"/>
            </a:pPr>
            <a:r>
              <a:t>Complex, composite tools.</a:t>
            </a:r>
          </a:p>
          <a:p>
            <a:pPr lvl="2" marL="990195" indent="-231243" defTabSz="379475">
              <a:lnSpc>
                <a:spcPct val="80000"/>
              </a:lnSpc>
              <a:spcBef>
                <a:spcPts val="500"/>
              </a:spcBef>
              <a:defRPr sz="2158"/>
            </a:pPr>
            <a:r>
              <a:t>Making tools vs., say, building nests</a:t>
            </a:r>
          </a:p>
          <a:p>
            <a:pPr marL="231243" indent="-231243" defTabSz="379475">
              <a:lnSpc>
                <a:spcPct val="80000"/>
              </a:lnSpc>
              <a:spcBef>
                <a:spcPts val="500"/>
              </a:spcBef>
              <a:defRPr sz="2158"/>
            </a:pPr>
            <a:r>
              <a:t>OLD: We are sociable:</a:t>
            </a:r>
          </a:p>
          <a:p>
            <a:pPr lvl="1" marL="610719" indent="-231243" defTabSz="379475">
              <a:lnSpc>
                <a:spcPct val="80000"/>
              </a:lnSpc>
              <a:spcBef>
                <a:spcPts val="500"/>
              </a:spcBef>
              <a:buChar char="•"/>
              <a:defRPr sz="2158"/>
            </a:pPr>
            <a:r>
              <a:t>Much more sociable than our chimp, gorilla, orangutang cousins</a:t>
            </a:r>
          </a:p>
          <a:p>
            <a:pPr lvl="1" marL="610719" indent="-231243" defTabSz="379475">
              <a:lnSpc>
                <a:spcPct val="80000"/>
              </a:lnSpc>
              <a:spcBef>
                <a:spcPts val="500"/>
              </a:spcBef>
              <a:buChar char="•"/>
              <a:defRPr sz="2158"/>
            </a:pPr>
            <a:r>
              <a:t>Perhaps less than our bonobo cousins?</a:t>
            </a:r>
          </a:p>
        </p:txBody>
      </p:sp>
      <p:pic>
        <p:nvPicPr>
          <p:cNvPr id="83" name="“Continue_down_your_mistaken_path”__2001__A_SPACE_ODYSSEY__1968____The-Solute.jpg" descr="“Continue_down_your_mistaken_path”__2001__A_SPACE_ODYSSEY__1968____The-Solute.jpg"/>
          <p:cNvPicPr>
            <a:picLocks noChangeAspect="1"/>
          </p:cNvPicPr>
          <p:nvPr/>
        </p:nvPicPr>
        <p:blipFill>
          <a:blip r:embed="rId2">
            <a:extLst/>
          </a:blip>
          <a:stretch>
            <a:fillRect/>
          </a:stretch>
        </p:blipFill>
        <p:spPr>
          <a:xfrm>
            <a:off x="4092923" y="1417637"/>
            <a:ext cx="4593877" cy="5080001"/>
          </a:xfrm>
          <a:prstGeom prst="rect">
            <a:avLst/>
          </a:prstGeom>
          <a:ln w="3175">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Civilized Sociable Language- and Tool-Using East African Plains Ape"/>
          <p:cNvSpPr txBox="1"/>
          <p:nvPr>
            <p:ph type="title" idx="4294967295"/>
          </p:nvPr>
        </p:nvSpPr>
        <p:spPr>
          <a:xfrm>
            <a:off x="457199" y="274637"/>
            <a:ext cx="8229601" cy="1143001"/>
          </a:xfrm>
          <a:prstGeom prst="rect">
            <a:avLst/>
          </a:prstGeom>
        </p:spPr>
        <p:txBody>
          <a:bodyPr>
            <a:normAutofit fontScale="100000" lnSpcReduction="0"/>
          </a:bodyPr>
          <a:lstStyle>
            <a:lvl1pPr defTabSz="265175">
              <a:defRPr sz="3364">
                <a:solidFill>
                  <a:srgbClr val="000000"/>
                </a:solidFill>
              </a:defRPr>
            </a:lvl1pPr>
          </a:lstStyle>
          <a:p>
            <a:pPr>
              <a:defRPr b="0"/>
            </a:pPr>
            <a:r>
              <a:rPr b="1"/>
              <a:t>Civilized Sociable Language- and Tool-Using East African Plains Ape</a:t>
            </a:r>
          </a:p>
        </p:txBody>
      </p:sp>
      <p:sp>
        <p:nvSpPr>
          <p:cNvPr id="86" name="What would an alien intelligence—vast, cool, and sympathetic or unsympathetic—say about us?…"/>
          <p:cNvSpPr txBox="1"/>
          <p:nvPr>
            <p:ph type="body" sz="half" idx="4294967295"/>
          </p:nvPr>
        </p:nvSpPr>
        <p:spPr>
          <a:xfrm>
            <a:off x="457199" y="1600200"/>
            <a:ext cx="4211242" cy="4525963"/>
          </a:xfrm>
          <a:prstGeom prst="rect">
            <a:avLst/>
          </a:prstGeom>
        </p:spPr>
        <p:txBody>
          <a:bodyPr>
            <a:normAutofit fontScale="100000" lnSpcReduction="0"/>
          </a:bodyPr>
          <a:lstStyle/>
          <a:p>
            <a:pPr marL="188594" indent="-188594" defTabSz="292607">
              <a:lnSpc>
                <a:spcPct val="80000"/>
              </a:lnSpc>
              <a:spcBef>
                <a:spcPts val="300"/>
              </a:spcBef>
              <a:defRPr sz="1919"/>
            </a:pPr>
            <a:r>
              <a:t>What would an alien intelligence—vast, cool, and sympathetic or unsympathetic—say about us?</a:t>
            </a:r>
          </a:p>
          <a:p>
            <a:pPr marL="188594" indent="-188594" defTabSz="292607">
              <a:lnSpc>
                <a:spcPct val="80000"/>
              </a:lnSpc>
              <a:spcBef>
                <a:spcPts val="300"/>
              </a:spcBef>
              <a:defRPr sz="1919"/>
            </a:pPr>
            <a:r>
              <a:t>Form:</a:t>
            </a:r>
          </a:p>
          <a:p>
            <a:pPr lvl="1" marL="481202" indent="-188594" defTabSz="292607">
              <a:lnSpc>
                <a:spcPct val="80000"/>
              </a:lnSpc>
              <a:spcBef>
                <a:spcPts val="300"/>
              </a:spcBef>
              <a:buChar char="•"/>
              <a:defRPr sz="1919"/>
            </a:pPr>
            <a:r>
              <a:t>Mammals with opposable thumbs, upright posture, and big brains</a:t>
            </a:r>
          </a:p>
          <a:p>
            <a:pPr marL="188594" indent="-188594" defTabSz="292607">
              <a:lnSpc>
                <a:spcPct val="80000"/>
              </a:lnSpc>
              <a:spcBef>
                <a:spcPts val="300"/>
              </a:spcBef>
              <a:defRPr sz="1919"/>
            </a:pPr>
            <a:r>
              <a:t>Numbers: A lot of us: 7.4 billion now</a:t>
            </a:r>
          </a:p>
          <a:p>
            <a:pPr marL="188594" indent="-188594" defTabSz="292607">
              <a:lnSpc>
                <a:spcPct val="80000"/>
              </a:lnSpc>
              <a:spcBef>
                <a:spcPts val="300"/>
              </a:spcBef>
              <a:defRPr sz="1919"/>
            </a:pPr>
            <a:r>
              <a:t>Behavior</a:t>
            </a:r>
          </a:p>
          <a:p>
            <a:pPr lvl="1" marL="481202" indent="-188594" defTabSz="292607">
              <a:lnSpc>
                <a:spcPct val="80000"/>
              </a:lnSpc>
              <a:spcBef>
                <a:spcPts val="300"/>
              </a:spcBef>
              <a:buChar char="•"/>
              <a:defRPr sz="1919"/>
            </a:pPr>
            <a:r>
              <a:t>Sociable, linguistic, tool-using</a:t>
            </a:r>
          </a:p>
          <a:p>
            <a:pPr lvl="1" marL="481202" indent="-188594" defTabSz="292607">
              <a:lnSpc>
                <a:spcPct val="80000"/>
              </a:lnSpc>
              <a:spcBef>
                <a:spcPts val="300"/>
              </a:spcBef>
              <a:buChar char="•"/>
              <a:defRPr sz="1919"/>
            </a:pPr>
            <a:r>
              <a:t>Gossip (about food, threats, mating, etc.)</a:t>
            </a:r>
          </a:p>
          <a:p>
            <a:pPr lvl="1" marL="481202" indent="-188594" defTabSz="292607">
              <a:lnSpc>
                <a:spcPct val="80000"/>
              </a:lnSpc>
              <a:spcBef>
                <a:spcPts val="300"/>
              </a:spcBef>
              <a:buChar char="•"/>
              <a:defRPr sz="1919"/>
            </a:pPr>
            <a:r>
              <a:t>Alter our environment</a:t>
            </a:r>
          </a:p>
          <a:p>
            <a:pPr lvl="1" marL="481202" indent="-188594" defTabSz="292607">
              <a:lnSpc>
                <a:spcPct val="80000"/>
              </a:lnSpc>
              <a:spcBef>
                <a:spcPts val="300"/>
              </a:spcBef>
              <a:buChar char="•"/>
              <a:defRPr sz="1919"/>
            </a:pPr>
            <a:r>
              <a:t>Large-scale social division of labor—greater than seen in the social insects—mediated by markets and exchange</a:t>
            </a:r>
          </a:p>
          <a:p>
            <a:pPr lvl="1" marL="481202" indent="-188594" defTabSz="292607">
              <a:lnSpc>
                <a:spcPct val="80000"/>
              </a:lnSpc>
              <a:spcBef>
                <a:spcPts val="300"/>
              </a:spcBef>
              <a:buChar char="•"/>
              <a:defRPr sz="1919"/>
            </a:pPr>
            <a:r>
              <a:t>Gift-exchange</a:t>
            </a:r>
          </a:p>
        </p:txBody>
      </p:sp>
      <p:pic>
        <p:nvPicPr>
          <p:cNvPr id="87" name="Safari.png" descr="Safari.png"/>
          <p:cNvPicPr>
            <a:picLocks noChangeAspect="0"/>
          </p:cNvPicPr>
          <p:nvPr/>
        </p:nvPicPr>
        <p:blipFill>
          <a:blip r:embed="rId2">
            <a:extLst/>
          </a:blip>
          <a:stretch>
            <a:fillRect/>
          </a:stretch>
        </p:blipFill>
        <p:spPr>
          <a:xfrm>
            <a:off x="4668440" y="1600200"/>
            <a:ext cx="4018360" cy="4464844"/>
          </a:xfrm>
          <a:prstGeom prst="rect">
            <a:avLst/>
          </a:prstGeom>
          <a:ln w="12700">
            <a:miter lim="400000"/>
          </a:ln>
          <a:effectLst>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Adam Smith"/>
          <p:cNvSpPr txBox="1"/>
          <p:nvPr>
            <p:ph type="title" idx="4294967295"/>
          </p:nvPr>
        </p:nvSpPr>
        <p:spPr>
          <a:xfrm>
            <a:off x="457199" y="274637"/>
            <a:ext cx="8229601" cy="1143001"/>
          </a:xfrm>
          <a:prstGeom prst="rect">
            <a:avLst/>
          </a:prstGeom>
        </p:spPr>
        <p:txBody>
          <a:bodyPr>
            <a:normAutofit fontScale="100000" lnSpcReduction="0"/>
          </a:bodyPr>
          <a:lstStyle>
            <a:lvl1pPr defTabSz="402336">
              <a:defRPr sz="6864">
                <a:solidFill>
                  <a:srgbClr val="000000"/>
                </a:solidFill>
              </a:defRPr>
            </a:lvl1pPr>
          </a:lstStyle>
          <a:p>
            <a:pPr>
              <a:defRPr b="0"/>
            </a:pPr>
            <a:r>
              <a:rPr b="1"/>
              <a:t>Adam Smith</a:t>
            </a:r>
          </a:p>
        </p:txBody>
      </p:sp>
      <p:sp>
        <p:nvSpPr>
          <p:cNvPr id="90" name="Natural propensity to “truck, barter, and exchange”.…"/>
          <p:cNvSpPr txBox="1"/>
          <p:nvPr>
            <p:ph type="body" sz="half" idx="4294967295"/>
          </p:nvPr>
        </p:nvSpPr>
        <p:spPr>
          <a:xfrm>
            <a:off x="457199" y="1600200"/>
            <a:ext cx="4191001" cy="4525963"/>
          </a:xfrm>
          <a:prstGeom prst="rect">
            <a:avLst/>
          </a:prstGeom>
        </p:spPr>
        <p:txBody>
          <a:bodyPr>
            <a:normAutofit fontScale="100000" lnSpcReduction="0"/>
          </a:bodyPr>
          <a:lstStyle/>
          <a:p>
            <a:pPr marL="206505" indent="-206505" defTabSz="324611">
              <a:lnSpc>
                <a:spcPct val="90000"/>
              </a:lnSpc>
              <a:spcBef>
                <a:spcPts val="400"/>
              </a:spcBef>
              <a:defRPr sz="2130"/>
            </a:pPr>
            <a:r>
              <a:t>Natural propensity to “truck, barter, and exchange”.</a:t>
            </a:r>
          </a:p>
          <a:p>
            <a:pPr marL="206505" indent="-206505" defTabSz="324611">
              <a:lnSpc>
                <a:spcPct val="90000"/>
              </a:lnSpc>
              <a:spcBef>
                <a:spcPts val="400"/>
              </a:spcBef>
              <a:defRPr sz="2130"/>
            </a:pPr>
            <a:r>
              <a:t>We form gift-exchange relationships with those we trust and to create trust—patterns of mutual obligation.</a:t>
            </a:r>
          </a:p>
          <a:p>
            <a:pPr marL="206505" indent="-206505" defTabSz="324611">
              <a:lnSpc>
                <a:spcPct val="90000"/>
              </a:lnSpc>
              <a:spcBef>
                <a:spcPts val="400"/>
              </a:spcBef>
              <a:defRPr sz="2130"/>
            </a:pPr>
            <a:r>
              <a:t>We have developed </a:t>
            </a:r>
            <a:r>
              <a:rPr i="1"/>
              <a:t>money</a:t>
            </a:r>
            <a:r>
              <a:t> to create trust between strangers.</a:t>
            </a:r>
          </a:p>
          <a:p>
            <a:pPr marL="206505" indent="-206505" defTabSz="324611">
              <a:lnSpc>
                <a:spcPct val="90000"/>
              </a:lnSpc>
              <a:spcBef>
                <a:spcPts val="400"/>
              </a:spcBef>
              <a:defRPr sz="2130"/>
            </a:pPr>
            <a:r>
              <a:t>On top of this natural propensity to develop gift-exchange relationships and the social institution of money-as-trust we have built our largely peaceful 7.4B-strong prosperous societal division of labor.</a:t>
            </a:r>
          </a:p>
        </p:txBody>
      </p:sp>
      <p:pic>
        <p:nvPicPr>
          <p:cNvPr id="91" name="image.png" descr="image.png"/>
          <p:cNvPicPr>
            <a:picLocks noChangeAspect="0"/>
          </p:cNvPicPr>
          <p:nvPr/>
        </p:nvPicPr>
        <p:blipFill>
          <a:blip r:embed="rId2">
            <a:extLst/>
          </a:blip>
          <a:stretch>
            <a:fillRect/>
          </a:stretch>
        </p:blipFill>
        <p:spPr>
          <a:xfrm>
            <a:off x="4648200" y="1600200"/>
            <a:ext cx="4018360" cy="4464844"/>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